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412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9715F-3FC2-4D64-A87E-0A856406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4D037-D3A9-4CD9-963C-E4F73C444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6739" indent="-267976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905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00668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29430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8192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6954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15716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44478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28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t>GTO2003EXT.ppt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6739" indent="-267976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905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00668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29430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8192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6954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15716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44478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28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99C65-2705-BC47-BA78-9170500B55D9}" type="datetime1"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pPr marL="0" marR="0" lvl="0" indent="0" defTabSz="9289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Calibri"/>
            </a:endParaRP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6739" indent="-267976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905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00668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29430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8192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6954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15716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44478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28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4D49-D396-2645-B596-AE27B96056A9}" type="slidenum"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pPr marL="0" marR="0" lvl="0" indent="0" defTabSz="9289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Calibri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7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altLang="zh-TW" dirty="0"/>
              <a:t>The largest worldwide EDA research and development contest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altLang="zh-TW" dirty="0"/>
              <a:t>Goal: Boost EDA research in advanced real-world problems; Foster industry-academia collaboration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4C07-6BDD-4BA0-8CBE-98A38E76BAF0}" type="slidenum"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70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7625-F743-4F6C-B0FB-782740E325AA}" type="slidenum">
              <a:rPr kumimoji="0" lang="zh-TW" alt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4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7625-F743-4F6C-B0FB-782740E325AA}" type="slidenum">
              <a:rPr kumimoji="0" lang="zh-TW" alt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50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7625-F743-4F6C-B0FB-782740E325AA}" type="slidenum">
              <a:rPr kumimoji="0" lang="zh-TW" alt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03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7625-F743-4F6C-B0FB-782740E325AA}" type="slidenum">
              <a:rPr kumimoji="0" lang="zh-TW" alt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45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03200" y="1"/>
            <a:ext cx="10972800" cy="1020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277600" y="6544390"/>
            <a:ext cx="6096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5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2400" y="533400"/>
            <a:ext cx="2117579" cy="35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82400" y="457200"/>
            <a:ext cx="609600" cy="4617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229279" y="381001"/>
            <a:ext cx="523218" cy="60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7839334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03200" y="3048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 dirty="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4864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71248" indent="-331523" defTabSz="457200">
              <a:spcBef>
                <a:spcPts val="600"/>
              </a:spcBef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36613" indent="-322263" defTabSz="457200">
              <a:spcBef>
                <a:spcPts val="6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6176" indent="-271638" defTabSz="457200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12145" indent="-358070" defTabSz="4572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 dirty="0"/>
              <a:t>Body Level One</a:t>
            </a:r>
          </a:p>
          <a:p>
            <a:pPr lvl="1">
              <a:defRPr sz="1800"/>
            </a:pPr>
            <a:r>
              <a:rPr sz="2800" dirty="0"/>
              <a:t>Body Level Two</a:t>
            </a:r>
          </a:p>
          <a:p>
            <a:pPr lvl="2">
              <a:defRPr sz="1800"/>
            </a:pPr>
            <a:r>
              <a:rPr sz="2800" dirty="0"/>
              <a:t>Body Level Three</a:t>
            </a:r>
          </a:p>
          <a:p>
            <a:pPr lvl="3">
              <a:defRPr sz="1800"/>
            </a:pPr>
            <a:r>
              <a:rPr sz="2800" dirty="0"/>
              <a:t>Body Level Four</a:t>
            </a:r>
          </a:p>
          <a:p>
            <a:pPr lvl="4">
              <a:defRPr sz="1800"/>
            </a:pPr>
            <a:r>
              <a:rPr sz="2800" dirty="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1277600" y="6544390"/>
            <a:ext cx="6096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9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76200"/>
            <a:ext cx="2117579" cy="35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82400" y="-4572"/>
            <a:ext cx="609600" cy="4617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127679" y="-76200"/>
            <a:ext cx="523218" cy="60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8999508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03200" y="1"/>
            <a:ext cx="10972800" cy="1020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277600" y="6544390"/>
            <a:ext cx="6096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5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2400" y="533400"/>
            <a:ext cx="2117579" cy="35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82400" y="457200"/>
            <a:ext cx="609600" cy="4617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229279" y="381001"/>
            <a:ext cx="523218" cy="60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8297980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11074400" y="6544390"/>
            <a:ext cx="8128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4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08800" y="152400"/>
            <a:ext cx="3556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84277" y="0"/>
            <a:ext cx="1307723" cy="990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501870" y="-95308"/>
            <a:ext cx="369330" cy="1238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2015</a:t>
            </a:r>
          </a:p>
        </p:txBody>
      </p:sp>
    </p:spTree>
    <p:extLst>
      <p:ext uri="{BB962C8B-B14F-4D97-AF65-F5344CB8AC3E}">
        <p14:creationId xmlns:p14="http://schemas.microsoft.com/office/powerpoint/2010/main" val="1023520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12800" y="0"/>
            <a:ext cx="1048173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486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600"/>
            </a:lvl1pPr>
            <a:lvl2pPr marL="794904" indent="-337704">
              <a:spcBef>
                <a:spcPts val="600"/>
              </a:spcBef>
              <a:defRPr sz="2600"/>
            </a:lvl2pPr>
            <a:lvl3pPr marL="1211580" indent="-297180">
              <a:spcBef>
                <a:spcPts val="600"/>
              </a:spcBef>
              <a:defRPr sz="2600"/>
            </a:lvl3pPr>
            <a:lvl4pPr marL="1701800" indent="-330200">
              <a:spcBef>
                <a:spcPts val="600"/>
              </a:spcBef>
              <a:defRPr sz="2600"/>
            </a:lvl4pPr>
            <a:lvl5pPr marL="2159000" indent="-330200">
              <a:spcBef>
                <a:spcPts val="6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Five</a:t>
            </a:r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1277600" y="6475730"/>
            <a:ext cx="770467" cy="3073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9351214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12800" y="0"/>
            <a:ext cx="1048173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689600" cy="5562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121939248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09600" y="3451590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7708855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5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40505667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766733" y="1035050"/>
            <a:ext cx="6815667" cy="52133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1605786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389718" y="35052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2389718" y="4191001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7596344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484314"/>
            <a:ext cx="5611284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7" y="1484314"/>
            <a:ext cx="561128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8518" y="6561138"/>
            <a:ext cx="1824567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561138"/>
            <a:ext cx="5761567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ICCAD-2011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CCA67E2-7A50-4EAB-A017-0CDBCC772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http://iccad.com/sites/2013.iccad.com/files/ICCAD_34th_edition_logo_we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81558"/>
            <a:ext cx="2425700" cy="161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4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12800" y="0"/>
            <a:ext cx="1048173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486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600"/>
            </a:lvl1pPr>
            <a:lvl2pPr marL="794904" indent="-337704">
              <a:spcBef>
                <a:spcPts val="600"/>
              </a:spcBef>
              <a:defRPr sz="2600"/>
            </a:lvl2pPr>
            <a:lvl3pPr marL="1211580" indent="-297180">
              <a:spcBef>
                <a:spcPts val="600"/>
              </a:spcBef>
              <a:defRPr sz="2600"/>
            </a:lvl3pPr>
            <a:lvl4pPr marL="1701800" indent="-330200">
              <a:spcBef>
                <a:spcPts val="600"/>
              </a:spcBef>
              <a:defRPr sz="2600"/>
            </a:lvl4pPr>
            <a:lvl5pPr marL="2159000" indent="-330200">
              <a:spcBef>
                <a:spcPts val="6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Five</a:t>
            </a:r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1277600" y="6475730"/>
            <a:ext cx="770467" cy="3073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10397009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12800" y="0"/>
            <a:ext cx="1048173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689600" cy="5562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6749170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09600" y="3451590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7529157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5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9482789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766733" y="1035050"/>
            <a:ext cx="6815667" cy="52133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30029613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389718" y="35052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2389718" y="4191001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41163249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484314"/>
            <a:ext cx="5611284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7" y="1484314"/>
            <a:ext cx="561128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8518" y="6561138"/>
            <a:ext cx="1824567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561138"/>
            <a:ext cx="5761567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ICCAD-2011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CCA67E2-7A50-4EAB-A017-0CDBCC772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http://iccad.com/sites/2013.iccad.com/files/ICCAD_34th_edition_logo_we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81558"/>
            <a:ext cx="2425700" cy="161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914400" y="1447801"/>
            <a:ext cx="10363200" cy="2536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28800" y="4114800"/>
            <a:ext cx="85344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11176000" y="6544390"/>
            <a:ext cx="7112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0" y="1447800"/>
            <a:ext cx="12192000" cy="0"/>
          </a:xfrm>
          <a:prstGeom prst="line">
            <a:avLst/>
          </a:prstGeom>
          <a:ln w="57150">
            <a:solidFill>
              <a:srgbClr val="30206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14" name="Picture 13" descr="edited.png"/>
          <p:cNvPicPr>
            <a:picLocks noChangeAspect="1"/>
          </p:cNvPicPr>
          <p:nvPr userDrawn="1"/>
        </p:nvPicPr>
        <p:blipFill>
          <a:blip r:embed="rId2" cstate="print">
            <a:lum bright="3000" contrast="-2000"/>
          </a:blip>
          <a:stretch>
            <a:fillRect/>
          </a:stretch>
        </p:blipFill>
        <p:spPr>
          <a:xfrm>
            <a:off x="2598493" y="1477"/>
            <a:ext cx="6850308" cy="13420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63201" y="0"/>
            <a:ext cx="1809687" cy="1370838"/>
          </a:xfrm>
          <a:prstGeom prst="rect">
            <a:avLst/>
          </a:prstGeom>
        </p:spPr>
      </p:pic>
      <p:pic>
        <p:nvPicPr>
          <p:cNvPr id="1026" name="Picture 2" descr="C:\Users\conferencecatalysts\AppData\Local\Microsoft\Windows\INetCache\IE\MC0ZKWAC\trademark[1]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76200"/>
            <a:ext cx="203200" cy="152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101600" y="986138"/>
            <a:ext cx="7142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4579152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2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1600" y="0"/>
            <a:ext cx="92456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0871200" y="6475730"/>
            <a:ext cx="1176867" cy="3073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400" b="0">
                <a:solidFill>
                  <a:srgbClr val="002D6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7748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ransition spd="med"/>
  <p:txStyles>
    <p:titleStyle>
      <a:lvl1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1pPr>
      <a:lvl2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2pPr>
      <a:lvl3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3pPr>
      <a:lvl4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4pPr>
      <a:lvl5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9pPr>
    </p:titleStyle>
    <p:bodyStyle>
      <a:lvl1pPr marL="284163" indent="-284163">
        <a:spcBef>
          <a:spcPts val="500"/>
        </a:spcBef>
        <a:buSzPct val="110000"/>
        <a:buFont typeface="Wingdings"/>
        <a:buChar char="▪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1pPr>
      <a:lvl2pPr marL="615950" indent="-276225">
        <a:spcBef>
          <a:spcPts val="500"/>
        </a:spcBef>
        <a:buSzPct val="100000"/>
        <a:buFont typeface="Wingdings"/>
        <a:buChar char="▪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2pPr>
      <a:lvl3pPr marL="930804" indent="-306917">
        <a:spcBef>
          <a:spcPts val="500"/>
        </a:spcBef>
        <a:buSzPct val="104999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3pPr>
      <a:lvl4pPr marL="1105429" indent="-306917">
        <a:spcBef>
          <a:spcPts val="500"/>
        </a:spcBef>
        <a:buSzPct val="95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4pPr>
      <a:lvl5pPr marL="1300162" indent="-38100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5pPr>
      <a:lvl6pPr marL="25603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6pPr>
      <a:lvl7pPr marL="30175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7pPr>
      <a:lvl8pPr marL="34747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8pPr>
      <a:lvl9pPr marL="39319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2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1600" y="0"/>
            <a:ext cx="92456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0871200" y="6475730"/>
            <a:ext cx="1176867" cy="3073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400" b="0">
                <a:solidFill>
                  <a:srgbClr val="002D6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927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1pPr>
      <a:lvl2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2pPr>
      <a:lvl3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3pPr>
      <a:lvl4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4pPr>
      <a:lvl5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9pPr>
    </p:titleStyle>
    <p:bodyStyle>
      <a:lvl1pPr marL="284163" indent="-284163">
        <a:spcBef>
          <a:spcPts val="500"/>
        </a:spcBef>
        <a:buSzPct val="110000"/>
        <a:buFont typeface="Wingdings"/>
        <a:buChar char="▪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1pPr>
      <a:lvl2pPr marL="615950" indent="-276225">
        <a:spcBef>
          <a:spcPts val="500"/>
        </a:spcBef>
        <a:buSzPct val="100000"/>
        <a:buFont typeface="Wingdings"/>
        <a:buChar char="▪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2pPr>
      <a:lvl3pPr marL="930804" indent="-306917">
        <a:spcBef>
          <a:spcPts val="500"/>
        </a:spcBef>
        <a:buSzPct val="104999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3pPr>
      <a:lvl4pPr marL="1105429" indent="-306917">
        <a:spcBef>
          <a:spcPts val="500"/>
        </a:spcBef>
        <a:buSzPct val="95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4pPr>
      <a:lvl5pPr marL="1300162" indent="-38100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5pPr>
      <a:lvl6pPr marL="25603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6pPr>
      <a:lvl7pPr marL="30175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7pPr>
      <a:lvl8pPr marL="34747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8pPr>
      <a:lvl9pPr marL="39319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493964"/>
            <a:ext cx="8324850" cy="3144837"/>
          </a:xfrm>
        </p:spPr>
        <p:txBody>
          <a:bodyPr/>
          <a:lstStyle/>
          <a:p>
            <a:r>
              <a:rPr lang="en-US" dirty="0"/>
              <a:t>Activities Report</a:t>
            </a:r>
            <a:br>
              <a:rPr lang="en-US" dirty="0"/>
            </a:br>
            <a:r>
              <a:rPr lang="en-US" dirty="0" err="1"/>
              <a:t>BoG</a:t>
            </a:r>
            <a:r>
              <a:rPr lang="en-US" dirty="0"/>
              <a:t> Meeting</a:t>
            </a:r>
            <a:br>
              <a:rPr lang="en-US" dirty="0"/>
            </a:br>
            <a:br>
              <a:rPr lang="en-US" sz="4800" dirty="0"/>
            </a:br>
            <a:r>
              <a:rPr lang="en-US" sz="2400" dirty="0"/>
              <a:t>Yao-</a:t>
            </a:r>
            <a:r>
              <a:rPr lang="en-US" sz="2400" dirty="0" err="1"/>
              <a:t>Wen</a:t>
            </a:r>
            <a:r>
              <a:rPr lang="en-US" sz="2400" dirty="0"/>
              <a:t> Chang</a:t>
            </a:r>
            <a:br>
              <a:rPr lang="en-US" sz="2400" dirty="0"/>
            </a:br>
            <a:r>
              <a:rPr lang="en-US" sz="2400" dirty="0"/>
              <a:t>VP-Activities</a:t>
            </a:r>
          </a:p>
        </p:txBody>
      </p:sp>
    </p:spTree>
    <p:extLst>
      <p:ext uri="{BB962C8B-B14F-4D97-AF65-F5344CB8AC3E}">
        <p14:creationId xmlns:p14="http://schemas.microsoft.com/office/powerpoint/2010/main" val="37701726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133532"/>
            <a:ext cx="7861300" cy="914400"/>
          </a:xfrm>
        </p:spPr>
        <p:txBody>
          <a:bodyPr/>
          <a:lstStyle/>
          <a:p>
            <a:r>
              <a:rPr lang="en-US" altLang="zh-TW" dirty="0"/>
              <a:t>ICCAD</a:t>
            </a:r>
            <a:r>
              <a:rPr lang="zh-TW" altLang="en-US" dirty="0"/>
              <a:t> </a:t>
            </a:r>
            <a:r>
              <a:rPr lang="en-US" altLang="zh-TW" dirty="0"/>
              <a:t>Contest Sessions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9450" y="1066800"/>
            <a:ext cx="8229600" cy="4648200"/>
          </a:xfrm>
        </p:spPr>
        <p:txBody>
          <a:bodyPr/>
          <a:lstStyle/>
          <a:p>
            <a:r>
              <a:rPr lang="en-US" altLang="zh-TW" dirty="0"/>
              <a:t>Always attract a large audience!</a:t>
            </a:r>
          </a:p>
          <a:p>
            <a:pPr lvl="1"/>
            <a:r>
              <a:rPr lang="en-US" altLang="zh-TW" dirty="0"/>
              <a:t>Highest attendance; above all regular sessions at ICCAD 2012, 2013 and 2014</a:t>
            </a:r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464190" y="4301422"/>
            <a:ext cx="2877174" cy="2165348"/>
            <a:chOff x="110606" y="4221110"/>
            <a:chExt cx="2877174" cy="216534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6" y="4221110"/>
              <a:ext cx="2877174" cy="2165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2123660" y="4227980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kern="0" dirty="0">
                  <a:solidFill>
                    <a:srgbClr val="FFFF00"/>
                  </a:solidFill>
                  <a:latin typeface="Helvetica"/>
                  <a:cs typeface="Helvetica"/>
                  <a:sym typeface="Calibri"/>
                </a:rPr>
                <a:t>2012</a:t>
              </a:r>
              <a:endParaRPr lang="zh-TW" altLang="en-US" sz="2000" b="1" kern="0" dirty="0">
                <a:solidFill>
                  <a:srgbClr val="FFFF00"/>
                </a:solidFill>
                <a:latin typeface="Helvetica"/>
                <a:cs typeface="Helvetica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43146" y="4342405"/>
            <a:ext cx="5505014" cy="2088740"/>
            <a:chOff x="2987780" y="2924930"/>
            <a:chExt cx="5505014" cy="208874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" b="1"/>
            <a:stretch/>
          </p:blipFill>
          <p:spPr bwMode="auto">
            <a:xfrm>
              <a:off x="2987780" y="2924930"/>
              <a:ext cx="5505014" cy="20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2987780" y="2924930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kern="0" dirty="0">
                  <a:solidFill>
                    <a:srgbClr val="FFFF00"/>
                  </a:solidFill>
                  <a:latin typeface="Helvetica"/>
                  <a:cs typeface="Helvetica"/>
                  <a:sym typeface="Calibri"/>
                </a:rPr>
                <a:t>2013</a:t>
              </a:r>
              <a:endParaRPr lang="zh-TW" altLang="en-US" sz="2000" b="1" kern="0" dirty="0">
                <a:solidFill>
                  <a:srgbClr val="FFFF00"/>
                </a:solidFill>
                <a:latin typeface="Helvetica"/>
                <a:cs typeface="Helvetica"/>
                <a:sym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2374836"/>
            <a:ext cx="4560380" cy="1968565"/>
            <a:chOff x="2339690" y="2649525"/>
            <a:chExt cx="4560380" cy="1968565"/>
          </a:xfrm>
        </p:grpSpPr>
        <p:pic>
          <p:nvPicPr>
            <p:cNvPr id="1026" name="Picture 2" descr="D:\2014國際積體電路電腦輔助設計軟體製作競賽\國際賽頒獎典禮\照片\DSC0588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46"/>
            <a:stretch/>
          </p:blipFill>
          <p:spPr bwMode="auto">
            <a:xfrm>
              <a:off x="2339690" y="2752548"/>
              <a:ext cx="4516930" cy="1865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6035950" y="2649525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kern="0" dirty="0">
                  <a:solidFill>
                    <a:srgbClr val="FFFF00"/>
                  </a:solidFill>
                  <a:latin typeface="Helvetica"/>
                  <a:cs typeface="Helvetica"/>
                  <a:sym typeface="Calibri"/>
                </a:rPr>
                <a:t>2014</a:t>
              </a:r>
              <a:endParaRPr lang="zh-TW" altLang="en-US" sz="2000" b="1" kern="0" dirty="0">
                <a:solidFill>
                  <a:srgbClr val="FFFF00"/>
                </a:solidFill>
                <a:latin typeface="Helvetica"/>
                <a:cs typeface="Helvetica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6876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CAD Contests Boost Research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66962" y="1143000"/>
            <a:ext cx="8194576" cy="5143536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2012 CAD Contest Citations</a:t>
            </a:r>
          </a:p>
          <a:p>
            <a:pPr lvl="1"/>
            <a:r>
              <a:rPr lang="en-US" altLang="zh-TW" dirty="0"/>
              <a:t>DAC: 7, ICCAD: 1, ISPD: 1, etc.</a:t>
            </a:r>
          </a:p>
          <a:p>
            <a:pPr lvl="1"/>
            <a:r>
              <a:rPr lang="en-US" altLang="zh-TW" dirty="0"/>
              <a:t>Total: 20+</a:t>
            </a:r>
          </a:p>
          <a:p>
            <a:pPr marL="366713" lvl="1" indent="0">
              <a:buNone/>
            </a:pPr>
            <a:endParaRPr lang="en-US" altLang="zh-TW" dirty="0"/>
          </a:p>
          <a:p>
            <a:r>
              <a:rPr lang="en-US" altLang="zh-TW" dirty="0"/>
              <a:t>2013 CAD Contest Citations</a:t>
            </a:r>
          </a:p>
          <a:p>
            <a:pPr lvl="1"/>
            <a:r>
              <a:rPr lang="en-US" altLang="zh-TW" dirty="0"/>
              <a:t>DAC: 2, ICCAD: 2, etc.</a:t>
            </a:r>
          </a:p>
          <a:p>
            <a:pPr lvl="1"/>
            <a:r>
              <a:rPr lang="en-US" altLang="zh-TW" dirty="0"/>
              <a:t>Total: 9+</a:t>
            </a:r>
          </a:p>
          <a:p>
            <a:endParaRPr lang="en-US" altLang="zh-TW" dirty="0"/>
          </a:p>
          <a:p>
            <a:r>
              <a:rPr lang="en-US" altLang="zh-TW" dirty="0"/>
              <a:t>2014 CAD Contest Citations</a:t>
            </a:r>
          </a:p>
          <a:p>
            <a:pPr lvl="1"/>
            <a:r>
              <a:rPr lang="en-US" altLang="zh-TW" dirty="0"/>
              <a:t>DAC: 1, ISPD: 2, etc.</a:t>
            </a:r>
          </a:p>
          <a:p>
            <a:pPr lvl="1"/>
            <a:r>
              <a:rPr lang="en-US" altLang="zh-TW" dirty="0"/>
              <a:t>Total: 4+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2770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10120" y="1143000"/>
            <a:ext cx="2926080" cy="1800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2013 CAD Contest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b="1" kern="0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87 teams from 9 regions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USA, Canada, Brazil,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India, Russia, Japan,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Mainland China, Hong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Kong and Taiwan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680220" y="1143001"/>
            <a:ext cx="2926080" cy="19336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2014 CAD Contest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b="1" kern="0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93 teams from 9 regions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USA, Canada, Brazil,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Russian Federation,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India, Singapore,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Mainland China, Hong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Kong and Taiwan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861300" cy="914400"/>
          </a:xfrm>
        </p:spPr>
        <p:txBody>
          <a:bodyPr/>
          <a:lstStyle/>
          <a:p>
            <a:r>
              <a:rPr lang="en-US" altLang="zh-TW" b="1" dirty="0"/>
              <a:t>Registration Statistics</a:t>
            </a:r>
            <a:endParaRPr lang="zh-TW" altLang="en-US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7710" y="1143000"/>
            <a:ext cx="2926080" cy="1800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2012 CAD Contest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b="1" kern="0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56 teams from 7 regions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USA, Japan, Mainland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China, Hong Kong,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b="1" kern="0" dirty="0">
                <a:solidFill>
                  <a:sysClr val="windowText" lastClr="000000"/>
                </a:solidFill>
                <a:latin typeface="Calibri"/>
                <a:cs typeface="Calibri"/>
                <a:sym typeface="Calibri"/>
              </a:rPr>
              <a:t>Korea, Italy and Taiwan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1200" y="3733801"/>
            <a:ext cx="8353160" cy="2590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 rIns="91440" bIns="91440" rtlCol="0" anchor="t" anchorCtr="0"/>
          <a:lstStyle/>
          <a:p>
            <a:r>
              <a:rPr lang="en-US" altLang="zh-TW" sz="2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2015 CAD Contest at ICCAD</a:t>
            </a:r>
          </a:p>
          <a:p>
            <a:r>
              <a:rPr lang="en-US" altLang="zh-TW" sz="2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112 teams from 12 regions/countries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Asia: Taiwan, Mainland China, Hong Kong, Korea, India, Iran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North America: USA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South America: Brazil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Europe: Belgium, Sweden, Russian Federation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Africa: Egypt</a:t>
            </a:r>
          </a:p>
        </p:txBody>
      </p:sp>
    </p:spTree>
    <p:extLst>
      <p:ext uri="{BB962C8B-B14F-4D97-AF65-F5344CB8AC3E}">
        <p14:creationId xmlns:p14="http://schemas.microsoft.com/office/powerpoint/2010/main" val="19699997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Contest Problems</a:t>
            </a:r>
            <a:endParaRPr lang="zh-TW" altLang="en-US" b="1" dirty="0"/>
          </a:p>
        </p:txBody>
      </p:sp>
      <p:graphicFrame>
        <p:nvGraphicFramePr>
          <p:cNvPr id="4" name="Group 28"/>
          <p:cNvGraphicFramePr>
            <a:graphicFrameLocks noGrp="1"/>
          </p:cNvGraphicFramePr>
          <p:nvPr/>
        </p:nvGraphicFramePr>
        <p:xfrm>
          <a:off x="1828800" y="1143001"/>
          <a:ext cx="8712968" cy="4716765"/>
        </p:xfrm>
        <a:graphic>
          <a:graphicData uri="http://schemas.openxmlformats.org/drawingml/2006/table">
            <a:tbl>
              <a:tblPr/>
              <a:tblGrid>
                <a:gridCol w="295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Contributor(s)</a:t>
                      </a:r>
                      <a:endParaRPr kumimoji="0" lang="zh-TW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Topic (area)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Stanford University, IBM Research and ESL-EPFL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Mohamed M. Sabry, Arvind Sridhar and 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David Atienza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3D-ICON: 3D Interlayer Cooling Optimized Network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(System Level Design)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1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Cadence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Jacky Chih-Jen Hsu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Large-Scale Equivalence Checking and Function Correction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(Logic Synthesis &amp; Verification)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IBM Systems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Myung-Chul Kim and 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Jin Hu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Incremental Timing-Driven Placement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(Physical Design)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457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43138"/>
            <a:ext cx="7861300" cy="914400"/>
          </a:xfrm>
        </p:spPr>
        <p:txBody>
          <a:bodyPr/>
          <a:lstStyle/>
          <a:p>
            <a:r>
              <a:rPr lang="en-US" b="1" dirty="0"/>
              <a:t>Distinguished Lecture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81200" y="12192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Engage community across societies/councils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Action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Talks at major conferences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Distinguished Lectures to chapters and other organizations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Goal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Increase CEDA impacts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Explore emerging EDA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 status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Arrange two luncheon talks per year, one at DAC, and one at ICCAD; typically attract high attendance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Change to audio recording w. slides for lower cost, post audio &amp; slides at CEDA web site, enrich web contents, but download/click count?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</a:t>
                      </a:r>
                      <a:r>
                        <a:rPr lang="en-US" altLang="zh-TW" sz="1800" baseline="0" dirty="0"/>
                        <a:t> issue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Follow the CASS, etc. format/rules to select 2-4 distinguished lecturers with geographical diversity, each with a 2-year term??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Committee: Ulf Schlichtmann (chair), Naehyuck Chang, and David 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Owner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Ulf Schlichtmann &amp; Yao-Wen Chang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144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43138"/>
            <a:ext cx="7861300" cy="914400"/>
          </a:xfrm>
        </p:spPr>
        <p:txBody>
          <a:bodyPr/>
          <a:lstStyle/>
          <a:p>
            <a:r>
              <a:rPr lang="en-US" b="1" dirty="0"/>
              <a:t>Distinguished Lecture at DAC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77400" y="6477000"/>
            <a:ext cx="882650" cy="304800"/>
          </a:xfrm>
          <a:prstGeom prst="rect">
            <a:avLst/>
          </a:prstGeom>
        </p:spPr>
        <p:txBody>
          <a:bodyPr/>
          <a:lstStyle/>
          <a:p>
            <a:fld id="{AC9A793C-B2FF-40D2-AA08-30DB1590CFDA}" type="slidenum">
              <a:rPr lang="en-US" kern="0"/>
              <a:pPr/>
              <a:t>15</a:t>
            </a:fld>
            <a:endParaRPr lang="en-US" kern="0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830782" y="1222056"/>
            <a:ext cx="6489700" cy="5331144"/>
          </a:xfrm>
        </p:spPr>
        <p:txBody>
          <a:bodyPr/>
          <a:lstStyle/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Title: Back to the Future Internet of Things</a:t>
            </a:r>
          </a:p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Speaker: Prof. David E. Culler, University of California, Berkeley</a:t>
            </a:r>
          </a:p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Time: 12:00--1:30pm, June 9th, 2015 (Tuesday)</a:t>
            </a:r>
          </a:p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Place: Room 220-226, </a:t>
            </a:r>
            <a:r>
              <a:rPr lang="en-US" altLang="zh-TW" sz="2400" dirty="0" err="1">
                <a:solidFill>
                  <a:schemeClr val="accent1">
                    <a:lumMod val="25000"/>
                  </a:schemeClr>
                </a:solidFill>
              </a:rPr>
              <a:t>Moscone</a:t>
            </a:r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 Convention Center, SF</a:t>
            </a:r>
          </a:p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Two tables reserved for EC &amp; BOG; first 100 attendees get plated luncheon </a:t>
            </a:r>
          </a:p>
        </p:txBody>
      </p:sp>
      <p:pic>
        <p:nvPicPr>
          <p:cNvPr id="1026" name="Picture 2" descr="photo of David E. Cul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600201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770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43138"/>
            <a:ext cx="7861300" cy="914400"/>
          </a:xfrm>
        </p:spPr>
        <p:txBody>
          <a:bodyPr/>
          <a:lstStyle/>
          <a:p>
            <a:r>
              <a:rPr lang="en-US" b="1" dirty="0"/>
              <a:t>Workshops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77400" y="6477000"/>
            <a:ext cx="882650" cy="304800"/>
          </a:xfrm>
          <a:prstGeom prst="rect">
            <a:avLst/>
          </a:prstGeom>
        </p:spPr>
        <p:txBody>
          <a:bodyPr/>
          <a:lstStyle/>
          <a:p>
            <a:fld id="{AC9A793C-B2FF-40D2-AA08-30DB1590CFDA}" type="slidenum">
              <a:rPr lang="en-US" kern="0"/>
              <a:pPr/>
              <a:t>16</a:t>
            </a:fld>
            <a:endParaRPr lang="en-US" kern="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05000" y="1219200"/>
          <a:ext cx="85344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Nurse new events across societies/councils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Action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Provide necessary financial support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Goal</a:t>
                      </a:r>
                    </a:p>
                    <a:p>
                      <a:pPr algn="l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Nurse continuously running workshops/events for human resource cultivation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Current status</a:t>
                      </a:r>
                    </a:p>
                    <a:p>
                      <a:pPr algn="l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Scattered requests for support, discontinued events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2014: TCAD Workshop at ICCAD (excellent slate of speakers &amp; attendance), ISPD contest financial support (EE Times citation, etc.), DATE support for new initiatives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2015: Summer program DUCA for high school students at Drexel Univ., 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Current Issue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Provide not only financial support, but also direct involvement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Owner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/>
                        <a:t>Yao-Wen Chang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358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648200"/>
          </a:xfrm>
        </p:spPr>
        <p:txBody>
          <a:bodyPr/>
          <a:lstStyle/>
          <a:p>
            <a:r>
              <a:rPr lang="en-US" altLang="zh-TW" sz="2400" dirty="0"/>
              <a:t>Chapter</a:t>
            </a:r>
          </a:p>
          <a:p>
            <a:r>
              <a:rPr lang="en-US" altLang="zh-TW" sz="2400" dirty="0"/>
              <a:t>Contest</a:t>
            </a:r>
          </a:p>
          <a:p>
            <a:r>
              <a:rPr lang="en-US" altLang="zh-TW" sz="2400" dirty="0"/>
              <a:t>Distinguished Lecture</a:t>
            </a:r>
          </a:p>
          <a:p>
            <a:r>
              <a:rPr lang="en-US" altLang="zh-TW" sz="2400" dirty="0"/>
              <a:t>Workshop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77400" y="6477000"/>
            <a:ext cx="882650" cy="304800"/>
          </a:xfrm>
          <a:prstGeom prst="rect">
            <a:avLst/>
          </a:prstGeom>
        </p:spPr>
        <p:txBody>
          <a:bodyPr/>
          <a:lstStyle/>
          <a:p>
            <a:fld id="{33D80FE5-F6A4-4408-9D64-7361C7D3C16A}" type="slidenum">
              <a:rPr lang="en-US" kern="0"/>
              <a:pPr/>
              <a:t>2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337405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43138"/>
            <a:ext cx="7861300" cy="914400"/>
          </a:xfrm>
        </p:spPr>
        <p:txBody>
          <a:bodyPr/>
          <a:lstStyle/>
          <a:p>
            <a:r>
              <a:rPr lang="en-US" b="1" dirty="0"/>
              <a:t>Chapters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77400" y="6477000"/>
            <a:ext cx="882650" cy="304800"/>
          </a:xfrm>
          <a:prstGeom prst="rect">
            <a:avLst/>
          </a:prstGeom>
        </p:spPr>
        <p:txBody>
          <a:bodyPr/>
          <a:lstStyle/>
          <a:p>
            <a:fld id="{AC9A793C-B2FF-40D2-AA08-30DB1590CFDA}" type="slidenum">
              <a:rPr lang="en-US" kern="0"/>
              <a:pPr/>
              <a:t>3</a:t>
            </a:fld>
            <a:endParaRPr lang="en-US" kern="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05000" y="1057538"/>
          <a:ext cx="8229600" cy="504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62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Conduct self organizing local outreach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Action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Create long-lasting chapters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Hold annual review meeting at DAC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Provide basic funding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Goal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10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active</a:t>
                      </a:r>
                      <a:r>
                        <a:rPr lang="en-US" altLang="zh-TW" sz="1800" dirty="0"/>
                        <a:t> WW geo-diverse chapters by 2016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Group ownership with rotating chairs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Chair networking for joint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 status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8 chapters: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3 are thriving (Central Texas, Japan, Taiwan) </a:t>
                      </a:r>
                      <a:r>
                        <a:rPr lang="en-US" altLang="zh-TW" sz="1800" dirty="0"/>
                        <a:t>&amp; </a:t>
                      </a:r>
                      <a:r>
                        <a:rPr lang="en-US" altLang="zh-TW" sz="1800" dirty="0">
                          <a:solidFill>
                            <a:srgbClr val="996633"/>
                          </a:solidFill>
                        </a:rPr>
                        <a:t>2 stable (Korea, Shanghai)</a:t>
                      </a:r>
                      <a:r>
                        <a:rPr lang="en-US" altLang="zh-TW" sz="1800" dirty="0"/>
                        <a:t>,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1 inactive (Brazil) &amp; 2 lost (Benelux &amp; Tunisia)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CEDA EC approved chapters: HK, East PA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In process: India, Mexico, Uruguay-Argentina, Abu Dhabi, Midwest (need more: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Beijing,</a:t>
                      </a:r>
                      <a:r>
                        <a:rPr lang="en-US" altLang="zh-TW" sz="1800" baseline="0" dirty="0"/>
                        <a:t> CA</a:t>
                      </a:r>
                      <a:r>
                        <a:rPr lang="en-US" altLang="zh-TW" sz="1800" dirty="0"/>
                        <a:t>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</a:t>
                      </a:r>
                      <a:r>
                        <a:rPr lang="en-US" altLang="zh-TW" sz="1800" baseline="0" dirty="0"/>
                        <a:t> issue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No effective means to handle inactive or lost chapters (e.g., the right to replace a chapter chair?)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Owner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Yao-Wen Chang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840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4375" y="76333"/>
            <a:ext cx="8229600" cy="1143000"/>
          </a:xfrm>
        </p:spPr>
        <p:txBody>
          <a:bodyPr/>
          <a:lstStyle/>
          <a:p>
            <a:r>
              <a:rPr lang="en-US" altLang="zh-TW" b="1" dirty="0"/>
              <a:t>Taipei Chapter: </a:t>
            </a:r>
            <a:r>
              <a:rPr lang="en-US" altLang="zh-TW" b="1"/>
              <a:t>Invited Talks/Meetings</a:t>
            </a:r>
            <a:endParaRPr lang="zh-TW" altLang="en-US" dirty="0"/>
          </a:p>
        </p:txBody>
      </p:sp>
      <p:sp>
        <p:nvSpPr>
          <p:cNvPr id="5" name="AutoShape 4" descr="目前顯示的是「DSC_0273.JPG」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 b="1" kern="0">
              <a:solidFill>
                <a:sysClr val="windowText" lastClr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098" name="Picture 2" descr="C:\Users\Ting-Chi Wang\Documents\My Documents Old\Research\CEDA\2015\photo_GJNam\IMG_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82" y="1240696"/>
            <a:ext cx="2789277" cy="2091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ng-Chi Wang\Documents\My Documents Old\Research\CEDA\2015\Photos\photo_Sur-Ko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78" y="4217736"/>
            <a:ext cx="3100462" cy="2325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ing-Chi Wang\Documents\My Documents Old\Research\CEDA\2015\Photos\photo_Natarajan\IMG_2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240697"/>
            <a:ext cx="2106235" cy="280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ing-Chi Wang\Documents\My Documents Old\Research\CEDA\2015\Photos\photo_GJNam\IMG_0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268760"/>
            <a:ext cx="2751858" cy="2063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ing-Chi Wang\Documents\My Documents Old\Research\CEDA\2015\Photos\photo_Sze\DSC_12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4" y="3602874"/>
            <a:ext cx="2207670" cy="2943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ing-Chi Wang\Documents\My Documents Old\Research\CEDA\2015\Photos\photo_JHJiang\IMG_18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88" y="3602873"/>
            <a:ext cx="2207671" cy="2943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99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Taipei Chapter: Workshops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90" y="3656303"/>
            <a:ext cx="2828925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59" y="1252635"/>
            <a:ext cx="2744094" cy="2090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43" y="1252635"/>
            <a:ext cx="2706759" cy="2090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0" y="3693673"/>
            <a:ext cx="2630827" cy="2058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01" y="3732138"/>
            <a:ext cx="2828925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圖片 7" descr="D:\Patty\patty\NEW2010\TC\SASIMI 2015\Canon_20150323\IMG_14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42" y="1219200"/>
            <a:ext cx="279082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1487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1676400" y="6477000"/>
            <a:ext cx="2133600" cy="32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400" b="0" kern="0">
                <a:solidFill>
                  <a:srgbClr val="000000"/>
                </a:solidFill>
                <a:sym typeface="Calibri"/>
              </a:rPr>
              <a:t>www.ieee-ceda.org</a:t>
            </a: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84287"/>
            <a:ext cx="375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284288"/>
            <a:ext cx="4038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4165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90950"/>
            <a:ext cx="396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752600" y="300614"/>
            <a:ext cx="78613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9pPr>
          </a:lstStyle>
          <a:p>
            <a:pPr algn="l"/>
            <a:r>
              <a:rPr lang="en-US" altLang="zh-TW" sz="2400" b="1" kern="0" dirty="0">
                <a:latin typeface="Helvetica Neue"/>
                <a:sym typeface="Calibri"/>
              </a:rPr>
              <a:t>Central Texas Chapter Activities</a:t>
            </a:r>
            <a:endParaRPr lang="zh-TW" altLang="en-US" sz="2400" kern="0" dirty="0">
              <a:latin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9031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3495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5" y="1318131"/>
            <a:ext cx="3860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3614739"/>
            <a:ext cx="4114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7" y="3886200"/>
            <a:ext cx="375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524000" y="369095"/>
            <a:ext cx="78613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9pPr>
          </a:lstStyle>
          <a:p>
            <a:pPr algn="l"/>
            <a:r>
              <a:rPr lang="en-US" altLang="zh-TW" sz="2400" b="1" kern="0" dirty="0">
                <a:latin typeface="Helvetica Neue"/>
                <a:sym typeface="Calibri"/>
              </a:rPr>
              <a:t>Central Texas Chapter Activities</a:t>
            </a:r>
            <a:endParaRPr lang="zh-TW" altLang="en-US" sz="2400" kern="0" dirty="0">
              <a:latin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3324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43138"/>
            <a:ext cx="7861300" cy="914400"/>
          </a:xfrm>
        </p:spPr>
        <p:txBody>
          <a:bodyPr/>
          <a:lstStyle/>
          <a:p>
            <a:r>
              <a:rPr lang="en-US" b="1" dirty="0"/>
              <a:t>2015 Chapter/Contest/TAC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77400" y="6477000"/>
            <a:ext cx="882650" cy="304800"/>
          </a:xfrm>
          <a:prstGeom prst="rect">
            <a:avLst/>
          </a:prstGeom>
        </p:spPr>
        <p:txBody>
          <a:bodyPr/>
          <a:lstStyle/>
          <a:p>
            <a:fld id="{AC9A793C-B2FF-40D2-AA08-30DB1590CFDA}" type="slidenum">
              <a:rPr lang="en-US" kern="0"/>
              <a:pPr/>
              <a:t>8</a:t>
            </a:fld>
            <a:endParaRPr lang="en-US" kern="0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057400" y="1143000"/>
            <a:ext cx="8186882" cy="5334000"/>
          </a:xfrm>
        </p:spPr>
        <p:txBody>
          <a:bodyPr/>
          <a:lstStyle/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2</a:t>
            </a:r>
            <a:r>
              <a:rPr lang="en-US" altLang="zh-TW" sz="2400" baseline="30000" dirty="0">
                <a:solidFill>
                  <a:schemeClr val="accent1">
                    <a:lumMod val="25000"/>
                  </a:schemeClr>
                </a:solidFill>
              </a:rPr>
              <a:t>nd</a:t>
            </a:r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 Annual Chapter/Contest/TAC meeting at DAC’15</a:t>
            </a:r>
          </a:p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Time: 5:30--7:30pm, June 8</a:t>
            </a:r>
            <a:r>
              <a:rPr lang="en-US" altLang="zh-TW" sz="2400" baseline="30000" dirty="0">
                <a:solidFill>
                  <a:schemeClr val="accent1">
                    <a:lumMod val="25000"/>
                  </a:schemeClr>
                </a:solidFill>
              </a:rPr>
              <a:t>th</a:t>
            </a:r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, 2015 (Monday)</a:t>
            </a:r>
          </a:p>
          <a:p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Place: Room 230, </a:t>
            </a:r>
            <a:r>
              <a:rPr lang="en-US" altLang="zh-TW" sz="2400" dirty="0" err="1">
                <a:solidFill>
                  <a:schemeClr val="accent1">
                    <a:lumMod val="25000"/>
                  </a:schemeClr>
                </a:solidFill>
              </a:rPr>
              <a:t>Moscone</a:t>
            </a:r>
            <a:r>
              <a:rPr lang="en-US" altLang="zh-TW" sz="2400" dirty="0">
                <a:solidFill>
                  <a:schemeClr val="accent1">
                    <a:lumMod val="25000"/>
                  </a:schemeClr>
                </a:solidFill>
              </a:rPr>
              <a:t> Convention Center, SF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93" y="2384264"/>
            <a:ext cx="7567307" cy="44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14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43138"/>
            <a:ext cx="7861300" cy="914400"/>
          </a:xfrm>
        </p:spPr>
        <p:txBody>
          <a:bodyPr/>
          <a:lstStyle/>
          <a:p>
            <a:r>
              <a:rPr lang="en-US" b="1" dirty="0"/>
              <a:t>CAD Contest @ ICCAD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28800" y="1057538"/>
          <a:ext cx="8610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</a:p>
                    <a:p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Nurse EDA new blood &amp; promote industry-academia  research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Action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Hold annual CAD Contest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Release benchmarks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Goal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Increase geographical diversity (10+ regions) &amp; participating teams (100+ teams)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Work on broader topics (3+ areas)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Consolidate EDA sister contests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 status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Thriving with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112 teams </a:t>
                      </a:r>
                      <a:r>
                        <a:rPr lang="en-US" altLang="zh-TW" sz="1800" dirty="0"/>
                        <a:t>in 2015 (56, 87, 93, 112) &amp; highest ICCAD attendance &amp; sufficient Taiwan MOE financial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($110K </a:t>
                      </a:r>
                      <a:r>
                        <a:rPr lang="en-US" altLang="zh-TW" sz="1800" dirty="0"/>
                        <a:t>per year)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Gained higher geographical diversity (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12 regions</a:t>
                      </a:r>
                      <a:r>
                        <a:rPr lang="en-US" altLang="zh-TW" sz="1800" dirty="0"/>
                        <a:t>, 60% from Taiwan now)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Published 15+ DAC/ICCAD papers based on past contests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</a:t>
                      </a:r>
                      <a:r>
                        <a:rPr lang="en-US" altLang="zh-TW" sz="1800" baseline="0" dirty="0"/>
                        <a:t> issue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>
                          <a:solidFill>
                            <a:srgbClr val="002D62"/>
                          </a:solidFill>
                        </a:rPr>
                        <a:t>Taiwan MOE might discontinue the financial support starting next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Owner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Yao-Wen Chang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961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942</Words>
  <Application>Microsoft Office PowerPoint</Application>
  <PresentationFormat>Widescreen</PresentationFormat>
  <Paragraphs>164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Helvetica Neue</vt:lpstr>
      <vt:lpstr>Tahoma</vt:lpstr>
      <vt:lpstr>Wingdings</vt:lpstr>
      <vt:lpstr>Default</vt:lpstr>
      <vt:lpstr>1_Default</vt:lpstr>
      <vt:lpstr>Activities Report BoG Meeting  Yao-Wen Chang VP-Activities</vt:lpstr>
      <vt:lpstr>TA Tasks</vt:lpstr>
      <vt:lpstr>Chapters</vt:lpstr>
      <vt:lpstr>Taipei Chapter: Invited Talks/Meetings</vt:lpstr>
      <vt:lpstr>Taipei Chapter: Workshops</vt:lpstr>
      <vt:lpstr>PowerPoint Presentation</vt:lpstr>
      <vt:lpstr>PowerPoint Presentation</vt:lpstr>
      <vt:lpstr>2015 Chapter/Contest/TAC Meeting</vt:lpstr>
      <vt:lpstr>CAD Contest @ ICCAD </vt:lpstr>
      <vt:lpstr>ICCAD Contest Sessions</vt:lpstr>
      <vt:lpstr>CAD Contests Boost Research</vt:lpstr>
      <vt:lpstr>Registration Statistics</vt:lpstr>
      <vt:lpstr>Contest Problems</vt:lpstr>
      <vt:lpstr>Distinguished Lecture </vt:lpstr>
      <vt:lpstr>Distinguished Lecture at DAC </vt:lpstr>
      <vt:lpstr>Workshops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Awards June 2015 BoG Meeting  Hidetoshi Onodera VP-Awards</dc:title>
  <dc:creator>Madie Nelson</dc:creator>
  <cp:lastModifiedBy>Madie Nelson</cp:lastModifiedBy>
  <cp:revision>5</cp:revision>
  <dcterms:created xsi:type="dcterms:W3CDTF">2022-06-09T18:53:12Z</dcterms:created>
  <dcterms:modified xsi:type="dcterms:W3CDTF">2022-06-09T19:01:15Z</dcterms:modified>
</cp:coreProperties>
</file>