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364" r:id="rId2"/>
    <p:sldId id="395" r:id="rId3"/>
    <p:sldId id="396" r:id="rId4"/>
    <p:sldId id="397" r:id="rId5"/>
    <p:sldId id="398" r:id="rId6"/>
    <p:sldId id="399" r:id="rId7"/>
    <p:sldId id="400" r:id="rId8"/>
    <p:sldId id="401" r:id="rId9"/>
    <p:sldId id="402" r:id="rId10"/>
    <p:sldId id="403" r:id="rId11"/>
    <p:sldId id="404" r:id="rId12"/>
    <p:sldId id="40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99715F-3FC2-4D64-A87E-0A856406EEEB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94D037-D3A9-4CD9-963C-E4F73C444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436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t>GTO2003EXT.ppt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99C65-2705-BC47-BA78-9170500B55D9}" type="datetime1"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pPr marL="0" marR="0" lvl="0" indent="0" defTabSz="928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6/9/2022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Calibri"/>
            </a:endParaRP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764D49-D396-2645-B596-AE27B96056A9}" type="slidenum"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pPr marL="0" marR="0" lvl="0" indent="0" defTabSz="928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Calibri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s-ES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573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>
            <a:spLocks noGrp="1"/>
          </p:cNvSpPr>
          <p:nvPr>
            <p:ph type="title"/>
          </p:nvPr>
        </p:nvSpPr>
        <p:spPr>
          <a:xfrm>
            <a:off x="914400" y="1447801"/>
            <a:ext cx="10363200" cy="253682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>
              <a:defRPr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3600"/>
              <a:t>Title Text</a:t>
            </a:r>
          </a:p>
        </p:txBody>
      </p:sp>
      <p:sp>
        <p:nvSpPr>
          <p:cNvPr id="10" name="Shape 10"/>
          <p:cNvSpPr>
            <a:spLocks noGrp="1"/>
          </p:cNvSpPr>
          <p:nvPr>
            <p:ph type="body" idx="1"/>
          </p:nvPr>
        </p:nvSpPr>
        <p:spPr>
          <a:xfrm>
            <a:off x="1828800" y="4114800"/>
            <a:ext cx="8534400" cy="2209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>
              <a:spcBef>
                <a:spcPts val="600"/>
              </a:spcBef>
              <a:buSzTx/>
              <a:buFontTx/>
              <a:buNone/>
              <a:defRPr sz="2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indent="457200" algn="ctr" defTabSz="457200">
              <a:spcBef>
                <a:spcPts val="600"/>
              </a:spcBef>
              <a:buSzTx/>
              <a:buFontTx/>
              <a:buNone/>
              <a:defRPr sz="2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indent="914400" algn="ctr" defTabSz="457200">
              <a:spcBef>
                <a:spcPts val="600"/>
              </a:spcBef>
              <a:buSzTx/>
              <a:buFontTx/>
              <a:buNone/>
              <a:defRPr sz="2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indent="1371600" algn="ctr" defTabSz="457200">
              <a:spcBef>
                <a:spcPts val="600"/>
              </a:spcBef>
              <a:buSzTx/>
              <a:buFontTx/>
              <a:buNone/>
              <a:defRPr sz="2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indent="1828800" algn="ctr" defTabSz="457200">
              <a:spcBef>
                <a:spcPts val="600"/>
              </a:spcBef>
              <a:buSzTx/>
              <a:buFontTx/>
              <a:buNone/>
              <a:defRPr sz="2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888888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888888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888888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888888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888888"/>
                </a:solidFill>
              </a:rPr>
              <a:t>Body Level Five</a:t>
            </a:r>
          </a:p>
        </p:txBody>
      </p:sp>
      <p:sp>
        <p:nvSpPr>
          <p:cNvPr id="11" name="Shape 11"/>
          <p:cNvSpPr>
            <a:spLocks noGrp="1"/>
          </p:cNvSpPr>
          <p:nvPr>
            <p:ph type="sldNum" sz="quarter" idx="2"/>
          </p:nvPr>
        </p:nvSpPr>
        <p:spPr>
          <a:xfrm>
            <a:off x="11176000" y="6544390"/>
            <a:ext cx="711200" cy="246221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sp>
        <p:nvSpPr>
          <p:cNvPr id="13" name="Shape 13"/>
          <p:cNvSpPr/>
          <p:nvPr/>
        </p:nvSpPr>
        <p:spPr>
          <a:xfrm>
            <a:off x="0" y="1447800"/>
            <a:ext cx="12192000" cy="0"/>
          </a:xfrm>
          <a:prstGeom prst="line">
            <a:avLst/>
          </a:prstGeom>
          <a:ln w="57150">
            <a:solidFill>
              <a:srgbClr val="302061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pic>
        <p:nvPicPr>
          <p:cNvPr id="14" name="Picture 13" descr="edited.png"/>
          <p:cNvPicPr>
            <a:picLocks noChangeAspect="1"/>
          </p:cNvPicPr>
          <p:nvPr userDrawn="1"/>
        </p:nvPicPr>
        <p:blipFill>
          <a:blip r:embed="rId2" cstate="print">
            <a:lum bright="3000" contrast="-2000"/>
          </a:blip>
          <a:stretch>
            <a:fillRect/>
          </a:stretch>
        </p:blipFill>
        <p:spPr>
          <a:xfrm>
            <a:off x="2598493" y="1477"/>
            <a:ext cx="6850308" cy="1342004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</p:pic>
      <p:pic>
        <p:nvPicPr>
          <p:cNvPr id="15" name="Picture 14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363201" y="0"/>
            <a:ext cx="1809687" cy="1370838"/>
          </a:xfrm>
          <a:prstGeom prst="rect">
            <a:avLst/>
          </a:prstGeom>
        </p:spPr>
      </p:pic>
      <p:pic>
        <p:nvPicPr>
          <p:cNvPr id="1026" name="Picture 2" descr="C:\Users\conferencecatalysts\AppData\Local\Microsoft\Windows\INetCache\IE\MC0ZKWAC\trademark[1]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0" y="76200"/>
            <a:ext cx="203200" cy="152400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 userDrawn="1"/>
        </p:nvSpPr>
        <p:spPr>
          <a:xfrm>
            <a:off x="101600" y="986138"/>
            <a:ext cx="714296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142409826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89" name="Shape 89"/>
          <p:cNvSpPr>
            <a:spLocks noGrp="1"/>
          </p:cNvSpPr>
          <p:nvPr>
            <p:ph type="title"/>
          </p:nvPr>
        </p:nvSpPr>
        <p:spPr>
          <a:xfrm>
            <a:off x="2389718" y="3505200"/>
            <a:ext cx="73152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000" b="1">
                <a:solidFill>
                  <a:srgbClr val="002D62"/>
                </a:solidFill>
              </a:rPr>
              <a:t>Title Text</a:t>
            </a:r>
          </a:p>
        </p:txBody>
      </p:sp>
      <p:sp>
        <p:nvSpPr>
          <p:cNvPr id="90" name="Shape 90"/>
          <p:cNvSpPr>
            <a:spLocks noGrp="1"/>
          </p:cNvSpPr>
          <p:nvPr>
            <p:ph type="body" idx="1"/>
          </p:nvPr>
        </p:nvSpPr>
        <p:spPr>
          <a:xfrm>
            <a:off x="2389718" y="4191001"/>
            <a:ext cx="73152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 dirty="0">
                <a:solidFill>
                  <a:srgbClr val="002D62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400" dirty="0">
                <a:solidFill>
                  <a:srgbClr val="002D62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400" dirty="0">
                <a:solidFill>
                  <a:srgbClr val="002D62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400" dirty="0">
                <a:solidFill>
                  <a:srgbClr val="002D62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400" dirty="0">
                <a:solidFill>
                  <a:srgbClr val="002D62"/>
                </a:solidFill>
              </a:rPr>
              <a:t>Body Level Five</a:t>
            </a:r>
          </a:p>
        </p:txBody>
      </p:sp>
      <p:sp>
        <p:nvSpPr>
          <p:cNvPr id="91" name="Shape 9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7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54400" y="6324602"/>
            <a:ext cx="3003456" cy="533399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Picture 7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08801" y="6289439"/>
            <a:ext cx="711201" cy="53873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6487182" y="6324008"/>
            <a:ext cx="523218" cy="61019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 June   2015</a:t>
            </a:r>
          </a:p>
        </p:txBody>
      </p:sp>
    </p:spTree>
    <p:extLst>
      <p:ext uri="{BB962C8B-B14F-4D97-AF65-F5344CB8AC3E}">
        <p14:creationId xmlns:p14="http://schemas.microsoft.com/office/powerpoint/2010/main" val="4116324967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4434" y="1484314"/>
            <a:ext cx="5611284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8917" y="1484314"/>
            <a:ext cx="5611283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1678518" y="6561138"/>
            <a:ext cx="1824567" cy="2524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503085" y="6561138"/>
            <a:ext cx="5761567" cy="2524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ICCAD-2011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CCA67E2-7A50-4EAB-A017-0CDBCC7721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2" descr="http://iccad.com/sites/2013.iccad.com/files/ICCAD_34th_edition_logo_we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434" y="81558"/>
            <a:ext cx="2425700" cy="16192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723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xfrm>
            <a:off x="203200" y="304800"/>
            <a:ext cx="10972800" cy="6096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>
              <a:defRPr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3600" dirty="0"/>
              <a:t>Title Text</a:t>
            </a:r>
          </a:p>
        </p:txBody>
      </p:sp>
      <p:sp>
        <p:nvSpPr>
          <p:cNvPr id="17" name="Shape 17"/>
          <p:cNvSpPr>
            <a:spLocks noGrp="1"/>
          </p:cNvSpPr>
          <p:nvPr>
            <p:ph type="body" idx="1"/>
          </p:nvPr>
        </p:nvSpPr>
        <p:spPr>
          <a:xfrm>
            <a:off x="609600" y="1371600"/>
            <a:ext cx="10972800" cy="5486400"/>
          </a:xfrm>
          <a:prstGeom prst="rect">
            <a:avLst/>
          </a:prstGeom>
        </p:spPr>
        <p:txBody>
          <a:bodyPr>
            <a:normAutofit/>
          </a:bodyPr>
          <a:lstStyle>
            <a:lvl1pPr defTabSz="457200">
              <a:spcBef>
                <a:spcPts val="600"/>
              </a:spcBef>
              <a:buSzPct val="100000"/>
              <a:buFont typeface="Arial"/>
              <a:buChar char="•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71248" indent="-331523" defTabSz="457200">
              <a:spcBef>
                <a:spcPts val="600"/>
              </a:spcBef>
              <a:buFont typeface="Arial"/>
              <a:buChar char="–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36613" indent="-322263" defTabSz="457200">
              <a:spcBef>
                <a:spcPts val="600"/>
              </a:spcBef>
              <a:buSzPct val="100000"/>
              <a:buFont typeface="Arial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16176" indent="-271638" defTabSz="457200">
              <a:spcBef>
                <a:spcPts val="600"/>
              </a:spcBef>
              <a:buSzPct val="100000"/>
              <a:buFont typeface="Arial"/>
              <a:buChar char="–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212145" indent="-358070" defTabSz="457200">
              <a:spcBef>
                <a:spcPts val="600"/>
              </a:spcBef>
              <a:buSzPct val="100000"/>
              <a:buFont typeface="Arial"/>
              <a:buChar char="»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/>
            </a:pPr>
            <a:r>
              <a:rPr sz="2800" dirty="0"/>
              <a:t>Body Level One</a:t>
            </a:r>
          </a:p>
          <a:p>
            <a:pPr lvl="1">
              <a:defRPr sz="1800"/>
            </a:pPr>
            <a:r>
              <a:rPr sz="2800" dirty="0"/>
              <a:t>Body Level Two</a:t>
            </a:r>
          </a:p>
          <a:p>
            <a:pPr lvl="2">
              <a:defRPr sz="1800"/>
            </a:pPr>
            <a:r>
              <a:rPr sz="2800" dirty="0"/>
              <a:t>Body Level Three</a:t>
            </a:r>
          </a:p>
          <a:p>
            <a:pPr lvl="3">
              <a:defRPr sz="1800"/>
            </a:pPr>
            <a:r>
              <a:rPr sz="2800" dirty="0"/>
              <a:t>Body Level Four</a:t>
            </a:r>
          </a:p>
          <a:p>
            <a:pPr lvl="4">
              <a:defRPr sz="1800"/>
            </a:pPr>
            <a:r>
              <a:rPr sz="2800" dirty="0"/>
              <a:t>Body Level Five</a:t>
            </a:r>
          </a:p>
        </p:txBody>
      </p:sp>
      <p:sp>
        <p:nvSpPr>
          <p:cNvPr id="18" name="Shape 18"/>
          <p:cNvSpPr>
            <a:spLocks noGrp="1"/>
          </p:cNvSpPr>
          <p:nvPr>
            <p:ph type="sldNum" sz="quarter" idx="2"/>
          </p:nvPr>
        </p:nvSpPr>
        <p:spPr>
          <a:xfrm>
            <a:off x="11277600" y="6544390"/>
            <a:ext cx="609600" cy="246221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9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940800" y="76200"/>
            <a:ext cx="2117579" cy="351692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Picture 9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1582400" y="-4572"/>
            <a:ext cx="609600" cy="461772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11127679" y="-76200"/>
            <a:ext cx="523218" cy="609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June </a:t>
            </a:r>
            <a:b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</a:b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220189685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203200" y="1"/>
            <a:ext cx="10972800" cy="10207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>
              <a:defRPr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3600" dirty="0"/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xfrm>
            <a:off x="11277600" y="6544390"/>
            <a:ext cx="609600" cy="246221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5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042400" y="533400"/>
            <a:ext cx="2117579" cy="351692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Picture 5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1582400" y="457200"/>
            <a:ext cx="609600" cy="461772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11229279" y="381001"/>
            <a:ext cx="523218" cy="609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June </a:t>
            </a:r>
            <a:b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</a:b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378393348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>
            <a:spLocks noGrp="1"/>
          </p:cNvSpPr>
          <p:nvPr>
            <p:ph type="sldNum" sz="quarter" idx="2"/>
          </p:nvPr>
        </p:nvSpPr>
        <p:spPr>
          <a:xfrm>
            <a:off x="11074400" y="6544390"/>
            <a:ext cx="812800" cy="246221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4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08800" y="152400"/>
            <a:ext cx="3556000" cy="762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4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884277" y="0"/>
            <a:ext cx="1307723" cy="990600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0501870" y="-95308"/>
            <a:ext cx="369330" cy="123830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June 2015</a:t>
            </a:r>
          </a:p>
        </p:txBody>
      </p:sp>
    </p:spTree>
    <p:extLst>
      <p:ext uri="{BB962C8B-B14F-4D97-AF65-F5344CB8AC3E}">
        <p14:creationId xmlns:p14="http://schemas.microsoft.com/office/powerpoint/2010/main" val="1348500882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50" name="Shape 50"/>
          <p:cNvSpPr>
            <a:spLocks noGrp="1"/>
          </p:cNvSpPr>
          <p:nvPr>
            <p:ph type="title"/>
          </p:nvPr>
        </p:nvSpPr>
        <p:spPr>
          <a:xfrm>
            <a:off x="812800" y="0"/>
            <a:ext cx="10481733" cy="10668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002D62"/>
                </a:solidFill>
              </a:rPr>
              <a:t>Title Text</a:t>
            </a:r>
          </a:p>
        </p:txBody>
      </p:sp>
      <p:sp>
        <p:nvSpPr>
          <p:cNvPr id="51" name="Shape 51"/>
          <p:cNvSpPr>
            <a:spLocks noGrp="1"/>
          </p:cNvSpPr>
          <p:nvPr>
            <p:ph type="body" idx="1"/>
          </p:nvPr>
        </p:nvSpPr>
        <p:spPr>
          <a:xfrm>
            <a:off x="609600" y="1371600"/>
            <a:ext cx="10972800" cy="54864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600"/>
              </a:spcBef>
              <a:defRPr sz="2600"/>
            </a:lvl1pPr>
            <a:lvl2pPr marL="794904" indent="-337704">
              <a:spcBef>
                <a:spcPts val="600"/>
              </a:spcBef>
              <a:defRPr sz="2600"/>
            </a:lvl2pPr>
            <a:lvl3pPr marL="1211580" indent="-297180">
              <a:spcBef>
                <a:spcPts val="600"/>
              </a:spcBef>
              <a:defRPr sz="2600"/>
            </a:lvl3pPr>
            <a:lvl4pPr marL="1701800" indent="-330200">
              <a:spcBef>
                <a:spcPts val="600"/>
              </a:spcBef>
              <a:defRPr sz="2600"/>
            </a:lvl4pPr>
            <a:lvl5pPr marL="2159000" indent="-330200">
              <a:spcBef>
                <a:spcPts val="600"/>
              </a:spcBef>
              <a:defRPr sz="26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002D62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002D62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002D62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002D62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002D62"/>
                </a:solidFill>
              </a:rPr>
              <a:t>Body Level Five</a:t>
            </a:r>
          </a:p>
        </p:txBody>
      </p:sp>
      <p:pic>
        <p:nvPicPr>
          <p:cNvPr id="7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54400" y="6324602"/>
            <a:ext cx="3003456" cy="533399"/>
          </a:xfrm>
          <a:prstGeom prst="rect">
            <a:avLst/>
          </a:prstGeom>
          <a:ln w="12700">
            <a:miter lim="400000"/>
          </a:ln>
        </p:spPr>
      </p:pic>
      <p:sp>
        <p:nvSpPr>
          <p:cNvPr id="52" name="Shape 52"/>
          <p:cNvSpPr>
            <a:spLocks noGrp="1"/>
          </p:cNvSpPr>
          <p:nvPr>
            <p:ph type="sldNum" sz="quarter" idx="2"/>
          </p:nvPr>
        </p:nvSpPr>
        <p:spPr>
          <a:xfrm>
            <a:off x="11277600" y="6475730"/>
            <a:ext cx="770467" cy="307340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8" name="Picture 7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08801" y="6289439"/>
            <a:ext cx="711201" cy="53873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6487182" y="6324008"/>
            <a:ext cx="523218" cy="61019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 June   2015</a:t>
            </a:r>
          </a:p>
        </p:txBody>
      </p:sp>
    </p:spTree>
    <p:extLst>
      <p:ext uri="{BB962C8B-B14F-4D97-AF65-F5344CB8AC3E}">
        <p14:creationId xmlns:p14="http://schemas.microsoft.com/office/powerpoint/2010/main" val="103970090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62" name="Shape 62"/>
          <p:cNvSpPr>
            <a:spLocks noGrp="1"/>
          </p:cNvSpPr>
          <p:nvPr>
            <p:ph type="title"/>
          </p:nvPr>
        </p:nvSpPr>
        <p:spPr>
          <a:xfrm>
            <a:off x="812800" y="0"/>
            <a:ext cx="10481733" cy="10668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002D62"/>
                </a:solidFill>
              </a:rPr>
              <a:t>Title Text</a:t>
            </a:r>
          </a:p>
        </p:txBody>
      </p:sp>
      <p:sp>
        <p:nvSpPr>
          <p:cNvPr id="63" name="Shape 63"/>
          <p:cNvSpPr>
            <a:spLocks noGrp="1"/>
          </p:cNvSpPr>
          <p:nvPr>
            <p:ph type="body" idx="1"/>
          </p:nvPr>
        </p:nvSpPr>
        <p:spPr>
          <a:xfrm>
            <a:off x="304800" y="1295400"/>
            <a:ext cx="5689600" cy="55626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2D62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2D62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2D62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2D62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2D62"/>
                </a:solidFill>
              </a:rPr>
              <a:t>Body Level Five</a:t>
            </a:r>
          </a:p>
        </p:txBody>
      </p:sp>
      <p:sp>
        <p:nvSpPr>
          <p:cNvPr id="64" name="Shape 6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7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54400" y="6324602"/>
            <a:ext cx="3003456" cy="533399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Picture 7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08801" y="6289439"/>
            <a:ext cx="711201" cy="53873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6487182" y="6324008"/>
            <a:ext cx="523218" cy="61019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 June   2015</a:t>
            </a:r>
          </a:p>
        </p:txBody>
      </p:sp>
    </p:spTree>
    <p:extLst>
      <p:ext uri="{BB962C8B-B14F-4D97-AF65-F5344CB8AC3E}">
        <p14:creationId xmlns:p14="http://schemas.microsoft.com/office/powerpoint/2010/main" val="674917074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68" name="Shape 68"/>
          <p:cNvSpPr>
            <a:spLocks noGrp="1"/>
          </p:cNvSpPr>
          <p:nvPr>
            <p:ph type="title"/>
          </p:nvPr>
        </p:nvSpPr>
        <p:spPr>
          <a:xfrm>
            <a:off x="609600" y="76200"/>
            <a:ext cx="10972800" cy="1178656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002D62"/>
                </a:solidFill>
              </a:rPr>
              <a:t>Title Text</a:t>
            </a:r>
          </a:p>
        </p:txBody>
      </p:sp>
      <p:sp>
        <p:nvSpPr>
          <p:cNvPr id="69" name="Shape 69"/>
          <p:cNvSpPr>
            <a:spLocks noGrp="1"/>
          </p:cNvSpPr>
          <p:nvPr>
            <p:ph type="body" idx="1"/>
          </p:nvPr>
        </p:nvSpPr>
        <p:spPr>
          <a:xfrm>
            <a:off x="609600" y="3451590"/>
            <a:ext cx="5386917" cy="739411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/>
            </a:lvl1pPr>
            <a:lvl2pPr marL="0" indent="457200">
              <a:buSzTx/>
              <a:buFontTx/>
              <a:buNone/>
              <a:defRPr b="1"/>
            </a:lvl2pPr>
            <a:lvl3pPr marL="0" indent="914400">
              <a:buSzTx/>
              <a:buFontTx/>
              <a:buNone/>
              <a:defRPr b="1"/>
            </a:lvl3pPr>
            <a:lvl4pPr marL="0" indent="1371600">
              <a:buSzTx/>
              <a:buFontTx/>
              <a:buNone/>
              <a:defRPr b="1"/>
            </a:lvl4pPr>
            <a:lvl5pPr marL="0" indent="1828800">
              <a:buSzTx/>
              <a:buFontTx/>
              <a:buNone/>
              <a:defRPr b="1"/>
            </a:lvl5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400" b="1" dirty="0">
                <a:solidFill>
                  <a:srgbClr val="002D62"/>
                </a:solidFill>
              </a:rPr>
              <a:t>Body Level One</a:t>
            </a:r>
          </a:p>
          <a:p>
            <a:pPr lvl="1">
              <a:defRPr sz="1800" b="0">
                <a:solidFill>
                  <a:srgbClr val="000000"/>
                </a:solidFill>
              </a:defRPr>
            </a:pPr>
            <a:r>
              <a:rPr sz="2400" b="1" dirty="0">
                <a:solidFill>
                  <a:srgbClr val="002D62"/>
                </a:solidFill>
              </a:rPr>
              <a:t>Body Level Two</a:t>
            </a:r>
          </a:p>
          <a:p>
            <a:pPr lvl="2">
              <a:defRPr sz="1800" b="0">
                <a:solidFill>
                  <a:srgbClr val="000000"/>
                </a:solidFill>
              </a:defRPr>
            </a:pPr>
            <a:r>
              <a:rPr sz="2400" b="1" dirty="0">
                <a:solidFill>
                  <a:srgbClr val="002D62"/>
                </a:solidFill>
              </a:rPr>
              <a:t>Body Level Three</a:t>
            </a:r>
          </a:p>
          <a:p>
            <a:pPr lvl="3">
              <a:defRPr sz="1800" b="0">
                <a:solidFill>
                  <a:srgbClr val="000000"/>
                </a:solidFill>
              </a:defRPr>
            </a:pPr>
            <a:r>
              <a:rPr sz="2400" b="1" dirty="0">
                <a:solidFill>
                  <a:srgbClr val="002D62"/>
                </a:solidFill>
              </a:rPr>
              <a:t>Body Level Four</a:t>
            </a:r>
          </a:p>
          <a:p>
            <a:pPr lvl="4">
              <a:defRPr sz="1800" b="0">
                <a:solidFill>
                  <a:srgbClr val="000000"/>
                </a:solidFill>
              </a:defRPr>
            </a:pPr>
            <a:r>
              <a:rPr sz="2400" b="1" dirty="0">
                <a:solidFill>
                  <a:srgbClr val="002D62"/>
                </a:solidFill>
              </a:rPr>
              <a:t>Body Level Five</a:t>
            </a:r>
          </a:p>
        </p:txBody>
      </p:sp>
      <p:sp>
        <p:nvSpPr>
          <p:cNvPr id="70" name="Shape 7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7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54400" y="6324602"/>
            <a:ext cx="3003456" cy="533399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Picture 7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08801" y="6289439"/>
            <a:ext cx="711201" cy="53873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6487182" y="6324008"/>
            <a:ext cx="523218" cy="61019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 June   2015</a:t>
            </a:r>
          </a:p>
        </p:txBody>
      </p:sp>
    </p:spTree>
    <p:extLst>
      <p:ext uri="{BB962C8B-B14F-4D97-AF65-F5344CB8AC3E}">
        <p14:creationId xmlns:p14="http://schemas.microsoft.com/office/powerpoint/2010/main" val="752915737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79" name="Shape 7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5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54400" y="6324602"/>
            <a:ext cx="3003456" cy="533399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Picture 5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08801" y="6289439"/>
            <a:ext cx="711201" cy="538735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6487182" y="6324008"/>
            <a:ext cx="523218" cy="61019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 June   2015</a:t>
            </a:r>
          </a:p>
        </p:txBody>
      </p:sp>
    </p:spTree>
    <p:extLst>
      <p:ext uri="{BB962C8B-B14F-4D97-AF65-F5344CB8AC3E}">
        <p14:creationId xmlns:p14="http://schemas.microsoft.com/office/powerpoint/2010/main" val="948278974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83" name="Shape 83"/>
          <p:cNvSpPr>
            <a:spLocks noGrp="1"/>
          </p:cNvSpPr>
          <p:nvPr>
            <p:ph type="title"/>
          </p:nvPr>
        </p:nvSpPr>
        <p:spPr>
          <a:xfrm>
            <a:off x="609600" y="0"/>
            <a:ext cx="4011085" cy="14351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000" b="1">
                <a:solidFill>
                  <a:srgbClr val="002D62"/>
                </a:solidFill>
              </a:rPr>
              <a:t>Title Text</a:t>
            </a:r>
          </a:p>
        </p:txBody>
      </p:sp>
      <p:sp>
        <p:nvSpPr>
          <p:cNvPr id="84" name="Shape 84"/>
          <p:cNvSpPr>
            <a:spLocks noGrp="1"/>
          </p:cNvSpPr>
          <p:nvPr>
            <p:ph type="body" idx="1"/>
          </p:nvPr>
        </p:nvSpPr>
        <p:spPr>
          <a:xfrm>
            <a:off x="4766733" y="1035050"/>
            <a:ext cx="6815667" cy="521335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700"/>
              </a:spcBef>
              <a:defRPr sz="3200"/>
            </a:lvl1pPr>
            <a:lvl2pPr marL="783771" indent="-326571">
              <a:spcBef>
                <a:spcPts val="700"/>
              </a:spcBef>
              <a:defRPr sz="3200"/>
            </a:lvl2pPr>
            <a:lvl3pPr marL="1219200" indent="-304800">
              <a:spcBef>
                <a:spcPts val="700"/>
              </a:spcBef>
              <a:defRPr sz="3200"/>
            </a:lvl3pPr>
            <a:lvl4pPr marL="1737360" indent="-365760">
              <a:spcBef>
                <a:spcPts val="700"/>
              </a:spcBef>
              <a:defRPr sz="3200"/>
            </a:lvl4pPr>
            <a:lvl5pPr marL="2194560" indent="-365760">
              <a:spcBef>
                <a:spcPts val="700"/>
              </a:spcBef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002D62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002D62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002D62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002D62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002D62"/>
                </a:solidFill>
              </a:rPr>
              <a:t>Body Level Five</a:t>
            </a:r>
          </a:p>
        </p:txBody>
      </p:sp>
      <p:sp>
        <p:nvSpPr>
          <p:cNvPr id="85" name="Shape 8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7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54400" y="6324602"/>
            <a:ext cx="3003456" cy="533399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Picture 7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08801" y="6289439"/>
            <a:ext cx="711201" cy="53873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6487182" y="6324008"/>
            <a:ext cx="523218" cy="61019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 June   2015</a:t>
            </a:r>
          </a:p>
        </p:txBody>
      </p:sp>
    </p:spTree>
    <p:extLst>
      <p:ext uri="{BB962C8B-B14F-4D97-AF65-F5344CB8AC3E}">
        <p14:creationId xmlns:p14="http://schemas.microsoft.com/office/powerpoint/2010/main" val="300296132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>
                <a:alpha val="25000"/>
              </a:srgb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101600" y="0"/>
            <a:ext cx="9245600" cy="106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2D62"/>
                </a:solidFill>
              </a:rPr>
              <a:t>Title Text</a:t>
            </a:r>
          </a:p>
        </p:txBody>
      </p:sp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10871200" y="6475730"/>
            <a:ext cx="1176867" cy="307340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1400" b="0">
                <a:solidFill>
                  <a:srgbClr val="002D62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304800" y="1143000"/>
            <a:ext cx="11582400" cy="571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D62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D62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D62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D62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D62"/>
                </a:solidFill>
              </a:rPr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2877481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/>
  <p:txStyles>
    <p:titleStyle>
      <a:lvl1pPr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1pPr>
      <a:lvl2pPr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2pPr>
      <a:lvl3pPr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3pPr>
      <a:lvl4pPr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4pPr>
      <a:lvl5pPr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5pPr>
      <a:lvl6pPr indent="457200"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6pPr>
      <a:lvl7pPr indent="914400"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7pPr>
      <a:lvl8pPr indent="1371600"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8pPr>
      <a:lvl9pPr indent="1828800"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9pPr>
    </p:titleStyle>
    <p:bodyStyle>
      <a:lvl1pPr marL="284163" indent="-284163">
        <a:spcBef>
          <a:spcPts val="500"/>
        </a:spcBef>
        <a:buSzPct val="110000"/>
        <a:buFont typeface="Wingdings"/>
        <a:buChar char="▪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1pPr>
      <a:lvl2pPr marL="615950" indent="-276225">
        <a:spcBef>
          <a:spcPts val="500"/>
        </a:spcBef>
        <a:buSzPct val="100000"/>
        <a:buFont typeface="Wingdings"/>
        <a:buChar char="▪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2pPr>
      <a:lvl3pPr marL="930804" indent="-306917">
        <a:spcBef>
          <a:spcPts val="500"/>
        </a:spcBef>
        <a:buSzPct val="104999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3pPr>
      <a:lvl4pPr marL="1105429" indent="-306917">
        <a:spcBef>
          <a:spcPts val="500"/>
        </a:spcBef>
        <a:buSzPct val="95000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4pPr>
      <a:lvl5pPr marL="1300162" indent="-381000">
        <a:spcBef>
          <a:spcPts val="500"/>
        </a:spcBef>
        <a:buSzPct val="80000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5pPr>
      <a:lvl6pPr marL="2560320" indent="-274320">
        <a:spcBef>
          <a:spcPts val="500"/>
        </a:spcBef>
        <a:buSzPct val="80000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6pPr>
      <a:lvl7pPr marL="3017520" indent="-274320">
        <a:spcBef>
          <a:spcPts val="500"/>
        </a:spcBef>
        <a:buSzPct val="80000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7pPr>
      <a:lvl8pPr marL="3474720" indent="-274320">
        <a:spcBef>
          <a:spcPts val="500"/>
        </a:spcBef>
        <a:buSzPct val="80000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8pPr>
      <a:lvl9pPr marL="3931920" indent="-274320">
        <a:spcBef>
          <a:spcPts val="500"/>
        </a:spcBef>
        <a:buSzPct val="80000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9pPr>
    </p:bodyStyle>
    <p:otherStyle>
      <a:lvl1pPr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1pPr>
      <a:lvl2pPr indent="4572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2pPr>
      <a:lvl3pPr indent="9144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3pPr>
      <a:lvl4pPr indent="13716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4pPr>
      <a:lvl5pPr indent="18288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5pPr>
      <a:lvl6pPr indent="22860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6pPr>
      <a:lvl7pPr indent="27432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7pPr>
      <a:lvl8pPr indent="32004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8pPr>
      <a:lvl9pPr indent="36576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1524000" y="2493964"/>
            <a:ext cx="8324850" cy="3144837"/>
          </a:xfrm>
        </p:spPr>
        <p:txBody>
          <a:bodyPr/>
          <a:lstStyle/>
          <a:p>
            <a:r>
              <a:rPr lang="en-US" dirty="0"/>
              <a:t>Awards</a:t>
            </a:r>
            <a:br>
              <a:rPr lang="en-US" dirty="0"/>
            </a:br>
            <a:r>
              <a:rPr lang="en-US" dirty="0"/>
              <a:t>June 2015</a:t>
            </a:r>
            <a:br>
              <a:rPr lang="en-US" dirty="0"/>
            </a:br>
            <a:r>
              <a:rPr lang="en-US" dirty="0" err="1"/>
              <a:t>BoG</a:t>
            </a:r>
            <a:r>
              <a:rPr lang="en-US" dirty="0"/>
              <a:t> Meeting</a:t>
            </a:r>
            <a:br>
              <a:rPr lang="en-US" dirty="0"/>
            </a:br>
            <a:br>
              <a:rPr lang="en-US" sz="4800" dirty="0"/>
            </a:br>
            <a:r>
              <a:rPr lang="en-US" sz="2400" dirty="0"/>
              <a:t>Hidetoshi Onodera</a:t>
            </a:r>
            <a:br>
              <a:rPr lang="en-US" sz="2400" dirty="0"/>
            </a:br>
            <a:r>
              <a:rPr lang="en-US" sz="2400" dirty="0"/>
              <a:t>VP-Awards</a:t>
            </a:r>
          </a:p>
        </p:txBody>
      </p:sp>
    </p:spTree>
    <p:extLst>
      <p:ext uri="{BB962C8B-B14F-4D97-AF65-F5344CB8AC3E}">
        <p14:creationId xmlns:p14="http://schemas.microsoft.com/office/powerpoint/2010/main" val="412149984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/>
              <a:t>Outstanding Service Award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Honors volunteers for exceptional commitment and service to the EDA community</a:t>
            </a:r>
          </a:p>
          <a:p>
            <a:pPr lvl="1"/>
            <a:r>
              <a:rPr kumimoji="1" lang="en-US" altLang="ja-JP" dirty="0"/>
              <a:t>Past General Chairs: DAC, ICCAD, DATE, ASP-DAC</a:t>
            </a:r>
          </a:p>
          <a:p>
            <a:pPr lvl="1"/>
            <a:r>
              <a:rPr kumimoji="1" lang="en-US" altLang="ja-JP" dirty="0"/>
              <a:t>Past </a:t>
            </a:r>
            <a:r>
              <a:rPr kumimoji="1" lang="en-US" altLang="ja-JP" dirty="0" err="1"/>
              <a:t>EiCs</a:t>
            </a:r>
            <a:endParaRPr kumimoji="1" lang="en-US" altLang="ja-JP" dirty="0"/>
          </a:p>
          <a:p>
            <a:r>
              <a:rPr kumimoji="1" lang="en-US" altLang="ja-JP" dirty="0"/>
              <a:t>Plaques only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4294967295"/>
          </p:nvPr>
        </p:nvSpPr>
        <p:spPr>
          <a:xfrm>
            <a:off x="9677400" y="6477000"/>
            <a:ext cx="882650" cy="304800"/>
          </a:xfrm>
          <a:prstGeom prst="rect">
            <a:avLst/>
          </a:prstGeom>
        </p:spPr>
        <p:txBody>
          <a:bodyPr/>
          <a:lstStyle/>
          <a:p>
            <a:fld id="{33D80FE5-F6A4-4408-9D64-7361C7D3C16A}" type="slidenum">
              <a:rPr lang="en-US" kern="0"/>
              <a:pPr/>
              <a:t>10</a:t>
            </a:fld>
            <a:endParaRPr lang="en-US" kern="0"/>
          </a:p>
        </p:txBody>
      </p:sp>
    </p:spTree>
    <p:extLst>
      <p:ext uri="{BB962C8B-B14F-4D97-AF65-F5344CB8AC3E}">
        <p14:creationId xmlns:p14="http://schemas.microsoft.com/office/powerpoint/2010/main" val="3850216390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CEDA Fellow Committee</a:t>
            </a:r>
          </a:p>
        </p:txBody>
      </p:sp>
      <p:sp>
        <p:nvSpPr>
          <p:cNvPr id="92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Bryan </a:t>
            </a:r>
            <a:r>
              <a:rPr lang="en-US" altLang="ja-JP" dirty="0" err="1"/>
              <a:t>Ackland</a:t>
            </a:r>
            <a:endParaRPr lang="en-US" altLang="ja-JP" dirty="0"/>
          </a:p>
          <a:p>
            <a:r>
              <a:rPr lang="en-US" altLang="ja-JP" dirty="0" err="1"/>
              <a:t>Sankar</a:t>
            </a:r>
            <a:r>
              <a:rPr lang="en-US" altLang="ja-JP" dirty="0"/>
              <a:t> </a:t>
            </a:r>
            <a:r>
              <a:rPr lang="en-US" altLang="ja-JP" dirty="0" err="1"/>
              <a:t>Basu</a:t>
            </a:r>
            <a:endParaRPr lang="en-US" altLang="ja-JP" dirty="0"/>
          </a:p>
          <a:p>
            <a:r>
              <a:rPr lang="en-US" altLang="ja-JP" dirty="0"/>
              <a:t>William Joyner, chair</a:t>
            </a:r>
          </a:p>
          <a:p>
            <a:r>
              <a:rPr lang="en-US" altLang="ja-JP" dirty="0" err="1"/>
              <a:t>Sharad</a:t>
            </a:r>
            <a:r>
              <a:rPr lang="en-US" altLang="ja-JP" dirty="0"/>
              <a:t> </a:t>
            </a:r>
            <a:r>
              <a:rPr lang="en-US" altLang="ja-JP" dirty="0" err="1"/>
              <a:t>Malik</a:t>
            </a:r>
            <a:endParaRPr lang="en-US" altLang="ja-JP" dirty="0"/>
          </a:p>
          <a:p>
            <a:r>
              <a:rPr lang="en-US" altLang="ja-JP" dirty="0"/>
              <a:t>Donatella </a:t>
            </a:r>
            <a:r>
              <a:rPr lang="en-US" altLang="ja-JP" dirty="0" err="1"/>
              <a:t>Sciuto</a:t>
            </a:r>
            <a:endParaRPr lang="en-US" altLang="ja-JP" dirty="0"/>
          </a:p>
          <a:p>
            <a:endParaRPr lang="en-US" dirty="0">
              <a:ea typeface="ＭＳ Ｐゴシック" pitchFamily="34" charset="-128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4294967295"/>
          </p:nvPr>
        </p:nvSpPr>
        <p:spPr>
          <a:xfrm>
            <a:off x="9677400" y="6477000"/>
            <a:ext cx="882650" cy="304800"/>
          </a:xfrm>
          <a:prstGeom prst="rect">
            <a:avLst/>
          </a:prstGeom>
        </p:spPr>
        <p:txBody>
          <a:bodyPr/>
          <a:lstStyle/>
          <a:p>
            <a:fld id="{33D80FE5-F6A4-4408-9D64-7361C7D3C16A}" type="slidenum">
              <a:rPr lang="en-US" kern="0"/>
              <a:pPr/>
              <a:t>11</a:t>
            </a:fld>
            <a:endParaRPr lang="en-US" kern="0"/>
          </a:p>
        </p:txBody>
      </p:sp>
    </p:spTree>
    <p:extLst>
      <p:ext uri="{BB962C8B-B14F-4D97-AF65-F5344CB8AC3E}">
        <p14:creationId xmlns:p14="http://schemas.microsoft.com/office/powerpoint/2010/main" val="2769515563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/>
              <a:t>Proposal: New </a:t>
            </a:r>
            <a:r>
              <a:rPr kumimoji="1" lang="en-US" altLang="ja-JP" dirty="0"/>
              <a:t>Award under planning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/>
              <a:t>Recognizes </a:t>
            </a:r>
            <a:r>
              <a:rPr kumimoji="1" lang="en-US" altLang="ja-JP" dirty="0"/>
              <a:t>accomplishments of mid-career, non-academic EDA engineers (currently not well-covered by CEDA)</a:t>
            </a:r>
          </a:p>
          <a:p>
            <a:r>
              <a:rPr kumimoji="1" lang="en-US" altLang="ja-JP" dirty="0"/>
              <a:t>This idea comes from Patrick, now in brain-storming phase.</a:t>
            </a:r>
          </a:p>
          <a:p>
            <a:r>
              <a:rPr kumimoji="1" lang="en-US" altLang="ja-JP" dirty="0"/>
              <a:t>Possibly joint with EDAC</a:t>
            </a:r>
          </a:p>
          <a:p>
            <a:r>
              <a:rPr kumimoji="1" lang="en-US" altLang="ja-JP" dirty="0"/>
              <a:t>Need solid nomination scheme to cover whole body of EDA engineers.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4294967295"/>
          </p:nvPr>
        </p:nvSpPr>
        <p:spPr>
          <a:xfrm>
            <a:off x="9677400" y="6477000"/>
            <a:ext cx="882650" cy="304800"/>
          </a:xfrm>
          <a:prstGeom prst="rect">
            <a:avLst/>
          </a:prstGeom>
        </p:spPr>
        <p:txBody>
          <a:bodyPr/>
          <a:lstStyle/>
          <a:p>
            <a:fld id="{33D80FE5-F6A4-4408-9D64-7361C7D3C16A}" type="slidenum">
              <a:rPr lang="en-US" kern="0"/>
              <a:pPr/>
              <a:t>12</a:t>
            </a:fld>
            <a:endParaRPr lang="en-US" kern="0"/>
          </a:p>
        </p:txBody>
      </p:sp>
    </p:spTree>
    <p:extLst>
      <p:ext uri="{BB962C8B-B14F-4D97-AF65-F5344CB8AC3E}">
        <p14:creationId xmlns:p14="http://schemas.microsoft.com/office/powerpoint/2010/main" val="239013566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/>
              <a:t>Awards Committee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Hidetoshi Onodera (Chair)</a:t>
            </a:r>
          </a:p>
          <a:p>
            <a:r>
              <a:rPr lang="en-US" altLang="ja-JP" dirty="0"/>
              <a:t>Yao-</a:t>
            </a:r>
            <a:r>
              <a:rPr lang="en-US" altLang="ja-JP" dirty="0" err="1"/>
              <a:t>Wen</a:t>
            </a:r>
            <a:r>
              <a:rPr lang="en-US" altLang="ja-JP" dirty="0"/>
              <a:t> Chang</a:t>
            </a:r>
          </a:p>
          <a:p>
            <a:r>
              <a:rPr lang="en-US" altLang="ja-JP" dirty="0"/>
              <a:t>Rajesh Gupta</a:t>
            </a:r>
          </a:p>
          <a:p>
            <a:r>
              <a:rPr lang="en-US" altLang="ja-JP" dirty="0" err="1"/>
              <a:t>Niraj</a:t>
            </a:r>
            <a:r>
              <a:rPr lang="en-US" altLang="ja-JP" dirty="0"/>
              <a:t> K. </a:t>
            </a:r>
            <a:r>
              <a:rPr lang="en-US" altLang="ja-JP" dirty="0" err="1"/>
              <a:t>Jha</a:t>
            </a:r>
            <a:endParaRPr lang="en-US" altLang="ja-JP" dirty="0"/>
          </a:p>
          <a:p>
            <a:r>
              <a:rPr lang="en-US" altLang="ja-JP" dirty="0"/>
              <a:t>William Joyner</a:t>
            </a:r>
          </a:p>
          <a:p>
            <a:r>
              <a:rPr lang="en-US" altLang="ja-JP" dirty="0"/>
              <a:t>Wolfgang </a:t>
            </a:r>
            <a:r>
              <a:rPr lang="en-US" altLang="ja-JP" dirty="0" err="1"/>
              <a:t>Rosenstiel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4294967295"/>
          </p:nvPr>
        </p:nvSpPr>
        <p:spPr>
          <a:xfrm>
            <a:off x="9677400" y="6477000"/>
            <a:ext cx="882650" cy="304800"/>
          </a:xfrm>
          <a:prstGeom prst="rect">
            <a:avLst/>
          </a:prstGeom>
        </p:spPr>
        <p:txBody>
          <a:bodyPr/>
          <a:lstStyle/>
          <a:p>
            <a:fld id="{33D80FE5-F6A4-4408-9D64-7361C7D3C16A}" type="slidenum">
              <a:rPr lang="en-US" kern="0"/>
              <a:pPr/>
              <a:t>2</a:t>
            </a:fld>
            <a:endParaRPr lang="en-US" kern="0"/>
          </a:p>
        </p:txBody>
      </p:sp>
    </p:spTree>
    <p:extLst>
      <p:ext uri="{BB962C8B-B14F-4D97-AF65-F5344CB8AC3E}">
        <p14:creationId xmlns:p14="http://schemas.microsoft.com/office/powerpoint/2010/main" val="9909908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/>
              <a:t>CEDA Awards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981200" y="1371600"/>
            <a:ext cx="8229600" cy="4724400"/>
          </a:xfrm>
        </p:spPr>
        <p:txBody>
          <a:bodyPr>
            <a:normAutofit fontScale="92500" lnSpcReduction="10000"/>
          </a:bodyPr>
          <a:lstStyle/>
          <a:p>
            <a:r>
              <a:rPr kumimoji="1" lang="en-US" altLang="ja-JP" dirty="0"/>
              <a:t>Phil Kaufman Award for Distinguished Contributions to Electronic Design Automation</a:t>
            </a:r>
          </a:p>
          <a:p>
            <a:r>
              <a:rPr kumimoji="1" lang="en-US" altLang="ja-JP" dirty="0"/>
              <a:t>IEEE/ACM A. Richard Newton Technical Impact Award in Electronic Design Automation</a:t>
            </a:r>
          </a:p>
          <a:p>
            <a:r>
              <a:rPr kumimoji="1" lang="en-US" altLang="ja-JP" dirty="0"/>
              <a:t>IEEE Transactions on Computer-Aided Design Donald O. Pederson Best Paper Award</a:t>
            </a:r>
          </a:p>
          <a:p>
            <a:r>
              <a:rPr kumimoji="1" lang="en-US" altLang="ja-JP" dirty="0"/>
              <a:t>IEEE CEDA Early Career Award</a:t>
            </a:r>
          </a:p>
          <a:p>
            <a:r>
              <a:rPr kumimoji="1" lang="en-US" altLang="ja-JP" dirty="0"/>
              <a:t>William J </a:t>
            </a:r>
            <a:r>
              <a:rPr kumimoji="1" lang="en-US" altLang="ja-JP" dirty="0" err="1"/>
              <a:t>McCalla</a:t>
            </a:r>
            <a:r>
              <a:rPr kumimoji="1" lang="en-US" altLang="ja-JP" dirty="0"/>
              <a:t> ICCAD Best Paper Award</a:t>
            </a:r>
          </a:p>
          <a:p>
            <a:r>
              <a:rPr kumimoji="1" lang="en-US" altLang="ja-JP" dirty="0"/>
              <a:t>IEEE CEDA Distinguished Service Award</a:t>
            </a:r>
          </a:p>
          <a:p>
            <a:r>
              <a:rPr kumimoji="1" lang="en-US" altLang="ja-JP" dirty="0"/>
              <a:t>IEEE CEDA Outstanding Service Award</a:t>
            </a:r>
          </a:p>
          <a:p>
            <a:r>
              <a:rPr kumimoji="1" lang="en-US" altLang="ja-JP" dirty="0"/>
              <a:t>IEEE Fellows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4294967295"/>
          </p:nvPr>
        </p:nvSpPr>
        <p:spPr>
          <a:xfrm>
            <a:off x="9677400" y="6477000"/>
            <a:ext cx="882650" cy="304800"/>
          </a:xfrm>
          <a:prstGeom prst="rect">
            <a:avLst/>
          </a:prstGeom>
        </p:spPr>
        <p:txBody>
          <a:bodyPr/>
          <a:lstStyle/>
          <a:p>
            <a:fld id="{33D80FE5-F6A4-4408-9D64-7361C7D3C16A}" type="slidenum">
              <a:rPr lang="en-US" kern="0"/>
              <a:pPr/>
              <a:t>3</a:t>
            </a:fld>
            <a:endParaRPr lang="en-US" kern="0"/>
          </a:p>
        </p:txBody>
      </p:sp>
    </p:spTree>
    <p:extLst>
      <p:ext uri="{BB962C8B-B14F-4D97-AF65-F5344CB8AC3E}">
        <p14:creationId xmlns:p14="http://schemas.microsoft.com/office/powerpoint/2010/main" val="222769945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/>
              <a:t>Kaufman Award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981200" y="1143000"/>
            <a:ext cx="8229600" cy="5486400"/>
          </a:xfrm>
        </p:spPr>
        <p:txBody>
          <a:bodyPr>
            <a:normAutofit/>
          </a:bodyPr>
          <a:lstStyle/>
          <a:p>
            <a:r>
              <a:rPr kumimoji="1" lang="en-US" altLang="ja-JP" dirty="0"/>
              <a:t>Phil Kaufman Award for Distinguished Contributions to Electronic Design Automation</a:t>
            </a:r>
          </a:p>
          <a:p>
            <a:r>
              <a:rPr kumimoji="1" lang="en-US" altLang="ja-JP" dirty="0"/>
              <a:t>Joint with EDAC</a:t>
            </a:r>
          </a:p>
          <a:p>
            <a:r>
              <a:rPr kumimoji="1" lang="en-US" altLang="ja-JP" dirty="0"/>
              <a:t>Chair: William Joyner</a:t>
            </a:r>
          </a:p>
          <a:p>
            <a:r>
              <a:rPr lang="en-US" altLang="ja-JP" dirty="0"/>
              <a:t>Honors an individual who has demonstrable impact on electronics design through EDA</a:t>
            </a:r>
          </a:p>
          <a:p>
            <a:pPr lvl="1"/>
            <a:r>
              <a:rPr lang="en-US" altLang="ja-JP" dirty="0"/>
              <a:t>business impact</a:t>
            </a:r>
          </a:p>
          <a:p>
            <a:pPr lvl="1"/>
            <a:r>
              <a:rPr lang="en-US" altLang="ja-JP" dirty="0"/>
              <a:t>industry direction &amp; promotion impact</a:t>
            </a:r>
          </a:p>
          <a:p>
            <a:pPr lvl="1"/>
            <a:r>
              <a:rPr lang="en-US" altLang="ja-JP" dirty="0"/>
              <a:t>technology &amp; engineering impact</a:t>
            </a:r>
          </a:p>
          <a:p>
            <a:pPr lvl="1"/>
            <a:r>
              <a:rPr lang="en-US" altLang="ja-JP" dirty="0"/>
              <a:t>educational &amp; mentoring impact</a:t>
            </a:r>
          </a:p>
          <a:p>
            <a:r>
              <a:rPr kumimoji="1" lang="en-US" altLang="ja-JP" dirty="0"/>
              <a:t>Nomination Deadline: June 30, 2015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4294967295"/>
          </p:nvPr>
        </p:nvSpPr>
        <p:spPr>
          <a:xfrm>
            <a:off x="9677400" y="6477000"/>
            <a:ext cx="882650" cy="304800"/>
          </a:xfrm>
          <a:prstGeom prst="rect">
            <a:avLst/>
          </a:prstGeom>
        </p:spPr>
        <p:txBody>
          <a:bodyPr/>
          <a:lstStyle/>
          <a:p>
            <a:fld id="{33D80FE5-F6A4-4408-9D64-7361C7D3C16A}" type="slidenum">
              <a:rPr lang="en-US" kern="0"/>
              <a:pPr/>
              <a:t>4</a:t>
            </a:fld>
            <a:endParaRPr lang="en-US" kern="0"/>
          </a:p>
        </p:txBody>
      </p:sp>
    </p:spTree>
    <p:extLst>
      <p:ext uri="{BB962C8B-B14F-4D97-AF65-F5344CB8AC3E}">
        <p14:creationId xmlns:p14="http://schemas.microsoft.com/office/powerpoint/2010/main" val="1006218233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/>
              <a:t>Newton Award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752600" y="1219200"/>
            <a:ext cx="8763000" cy="5029200"/>
          </a:xfrm>
        </p:spPr>
        <p:txBody>
          <a:bodyPr>
            <a:normAutofit fontScale="25000" lnSpcReduction="20000"/>
          </a:bodyPr>
          <a:lstStyle/>
          <a:p>
            <a:r>
              <a:rPr kumimoji="1" lang="en-US" altLang="ja-JP" sz="8000" dirty="0"/>
              <a:t>IEEE/ACM A. Richard Newton Technical Impact Award in EDA</a:t>
            </a:r>
          </a:p>
          <a:p>
            <a:r>
              <a:rPr kumimoji="1" lang="en-US" altLang="ja-JP" sz="8000" dirty="0"/>
              <a:t>Joint with SIGDA, Deadline: Feb. 1</a:t>
            </a:r>
          </a:p>
          <a:p>
            <a:r>
              <a:rPr kumimoji="1" lang="en-US" altLang="ja-JP" sz="8000" dirty="0"/>
              <a:t>Prize</a:t>
            </a:r>
          </a:p>
          <a:p>
            <a:pPr lvl="1"/>
            <a:r>
              <a:rPr kumimoji="1" lang="en-US" altLang="ja-JP" sz="8000" dirty="0"/>
              <a:t>Plaques + $1,500  ($750 + $750)</a:t>
            </a:r>
          </a:p>
          <a:p>
            <a:r>
              <a:rPr kumimoji="1" lang="en-US" altLang="ja-JP" sz="8000" dirty="0"/>
              <a:t>Award Committee (CEDA:3, SIGDA:3)</a:t>
            </a:r>
          </a:p>
          <a:p>
            <a:pPr lvl="1"/>
            <a:r>
              <a:rPr lang="sv-SE" altLang="ja-JP" sz="8000" dirty="0">
                <a:ea typeface="ＭＳ Ｐゴシック" pitchFamily="34" charset="-128"/>
              </a:rPr>
              <a:t>Iris Bahar (Brown Univ)  - SIGDA</a:t>
            </a:r>
            <a:endParaRPr lang="en-US" altLang="ja-JP" sz="8000" dirty="0">
              <a:ea typeface="ＭＳ Ｐゴシック" pitchFamily="34" charset="-128"/>
            </a:endParaRPr>
          </a:p>
          <a:p>
            <a:pPr lvl="1"/>
            <a:r>
              <a:rPr kumimoji="1" lang="en-US" altLang="ja-JP" sz="8000" dirty="0"/>
              <a:t>Yao-</a:t>
            </a:r>
            <a:r>
              <a:rPr kumimoji="1" lang="en-US" altLang="ja-JP" sz="8000" dirty="0" err="1"/>
              <a:t>Wen</a:t>
            </a:r>
            <a:r>
              <a:rPr kumimoji="1" lang="en-US" altLang="ja-JP" sz="8000" dirty="0"/>
              <a:t> Chang (National Taiwan </a:t>
            </a:r>
            <a:r>
              <a:rPr kumimoji="1" lang="en-US" altLang="ja-JP" sz="8000" dirty="0" err="1"/>
              <a:t>Univ</a:t>
            </a:r>
            <a:r>
              <a:rPr kumimoji="1" lang="en-US" altLang="ja-JP" sz="8000" dirty="0"/>
              <a:t>)</a:t>
            </a:r>
          </a:p>
          <a:p>
            <a:pPr lvl="1"/>
            <a:r>
              <a:rPr kumimoji="1" lang="en-US" altLang="ja-JP" sz="8000" dirty="0"/>
              <a:t>Steven </a:t>
            </a:r>
            <a:r>
              <a:rPr kumimoji="1" lang="en-US" altLang="ja-JP" sz="8000" dirty="0" err="1"/>
              <a:t>Nowick</a:t>
            </a:r>
            <a:r>
              <a:rPr kumimoji="1" lang="en-US" altLang="ja-JP" sz="8000" dirty="0"/>
              <a:t> (Columbia </a:t>
            </a:r>
            <a:r>
              <a:rPr kumimoji="1" lang="en-US" altLang="ja-JP" sz="8000" dirty="0" err="1"/>
              <a:t>Univ</a:t>
            </a:r>
            <a:r>
              <a:rPr kumimoji="1" lang="en-US" altLang="ja-JP" sz="8000" dirty="0"/>
              <a:t>)</a:t>
            </a:r>
          </a:p>
          <a:p>
            <a:pPr lvl="1"/>
            <a:r>
              <a:rPr kumimoji="1" lang="en-US" altLang="ja-JP" sz="8000" dirty="0"/>
              <a:t>Hidetoshi Onodera (Kyoto </a:t>
            </a:r>
            <a:r>
              <a:rPr kumimoji="1" lang="en-US" altLang="ja-JP" sz="8000" dirty="0" err="1"/>
              <a:t>Univ</a:t>
            </a:r>
            <a:r>
              <a:rPr kumimoji="1" lang="en-US" altLang="ja-JP" sz="8000" dirty="0"/>
              <a:t>) – CEDA</a:t>
            </a:r>
          </a:p>
          <a:p>
            <a:pPr lvl="1"/>
            <a:r>
              <a:rPr kumimoji="1" lang="en-US" altLang="ja-JP" sz="8000" dirty="0"/>
              <a:t>William Joyner (SRC)</a:t>
            </a:r>
          </a:p>
          <a:p>
            <a:pPr lvl="1"/>
            <a:r>
              <a:rPr lang="en-US" altLang="ja-JP" sz="8000" dirty="0"/>
              <a:t>Wolfgang </a:t>
            </a:r>
            <a:r>
              <a:rPr lang="en-US" altLang="ja-JP" sz="8000" dirty="0" err="1"/>
              <a:t>Rosenstiel</a:t>
            </a:r>
            <a:r>
              <a:rPr lang="en-US" altLang="ja-JP" sz="8000" dirty="0"/>
              <a:t> (</a:t>
            </a:r>
            <a:r>
              <a:rPr lang="en-US" altLang="ja-JP" sz="8000" dirty="0" err="1"/>
              <a:t>Univ</a:t>
            </a:r>
            <a:r>
              <a:rPr lang="en-US" altLang="ja-JP" sz="8000" dirty="0"/>
              <a:t> </a:t>
            </a:r>
            <a:r>
              <a:rPr lang="en-US" altLang="ja-JP" sz="8000" dirty="0" err="1"/>
              <a:t>Tuebingen</a:t>
            </a:r>
            <a:r>
              <a:rPr lang="en-US" altLang="ja-JP" sz="8000" dirty="0"/>
              <a:t>)</a:t>
            </a:r>
          </a:p>
          <a:p>
            <a:r>
              <a:rPr lang="en-US" altLang="ja-JP" sz="8000" dirty="0"/>
              <a:t>2015 Recipient</a:t>
            </a:r>
          </a:p>
          <a:p>
            <a:pPr lvl="1"/>
            <a:r>
              <a:rPr lang="en-US" altLang="ja-JP" sz="8000" dirty="0" err="1"/>
              <a:t>Blaise</a:t>
            </a:r>
            <a:r>
              <a:rPr lang="en-US" altLang="ja-JP" sz="8000" dirty="0"/>
              <a:t> </a:t>
            </a:r>
            <a:r>
              <a:rPr lang="en-US" altLang="ja-JP" sz="8000" dirty="0" err="1"/>
              <a:t>Gassend</a:t>
            </a:r>
            <a:r>
              <a:rPr lang="en-US" altLang="ja-JP" sz="8000" dirty="0"/>
              <a:t>, Dwaine Clarke, Marten van </a:t>
            </a:r>
            <a:r>
              <a:rPr lang="en-US" altLang="ja-JP" sz="8000" dirty="0" err="1"/>
              <a:t>Dijk</a:t>
            </a:r>
            <a:r>
              <a:rPr lang="en-US" altLang="ja-JP" sz="8000" dirty="0"/>
              <a:t>, and </a:t>
            </a:r>
            <a:r>
              <a:rPr lang="en-US" altLang="ja-JP" sz="8000" dirty="0" err="1"/>
              <a:t>Srinivas</a:t>
            </a:r>
            <a:r>
              <a:rPr lang="en-US" altLang="ja-JP" sz="8000" dirty="0"/>
              <a:t> </a:t>
            </a:r>
            <a:r>
              <a:rPr lang="en-US" altLang="ja-JP" sz="8000" dirty="0" err="1"/>
              <a:t>Devadas</a:t>
            </a:r>
            <a:r>
              <a:rPr lang="en-US" altLang="ja-JP" sz="8000" dirty="0"/>
              <a:t>, "Silicon Physical Random Functions,“ Proc. of the 9th ACM Conference on Computer and Communications Security, 2002, Pages 148 - 160.</a:t>
            </a:r>
          </a:p>
          <a:p>
            <a:pPr lvl="1"/>
            <a:r>
              <a:rPr lang="en-US" altLang="ja-JP" sz="8000" dirty="0"/>
              <a:t>For pioneering contributions in the discovery and use of silicon physical </a:t>
            </a:r>
            <a:r>
              <a:rPr lang="en-US" altLang="ja-JP" sz="8000" dirty="0" err="1"/>
              <a:t>unclonable</a:t>
            </a:r>
            <a:r>
              <a:rPr lang="en-US" altLang="ja-JP" sz="8000" dirty="0"/>
              <a:t> functions (PUFs) for the design and operation of secure integrated circuits and systems.</a:t>
            </a:r>
          </a:p>
          <a:p>
            <a:pPr lvl="1"/>
            <a:endParaRPr kumimoji="1" lang="ja-JP" altLang="en-US" dirty="0"/>
          </a:p>
          <a:p>
            <a:pPr lvl="1"/>
            <a:endParaRPr kumimoji="1" lang="en-US" altLang="ja-JP" dirty="0"/>
          </a:p>
          <a:p>
            <a:pPr lvl="1"/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4294967295"/>
          </p:nvPr>
        </p:nvSpPr>
        <p:spPr>
          <a:xfrm>
            <a:off x="9677400" y="6477000"/>
            <a:ext cx="882650" cy="304800"/>
          </a:xfrm>
          <a:prstGeom prst="rect">
            <a:avLst/>
          </a:prstGeom>
        </p:spPr>
        <p:txBody>
          <a:bodyPr/>
          <a:lstStyle/>
          <a:p>
            <a:fld id="{33D80FE5-F6A4-4408-9D64-7361C7D3C16A}" type="slidenum">
              <a:rPr lang="en-US" kern="0"/>
              <a:pPr/>
              <a:t>5</a:t>
            </a:fld>
            <a:endParaRPr lang="en-US" kern="0"/>
          </a:p>
        </p:txBody>
      </p:sp>
    </p:spTree>
    <p:extLst>
      <p:ext uri="{BB962C8B-B14F-4D97-AF65-F5344CB8AC3E}">
        <p14:creationId xmlns:p14="http://schemas.microsoft.com/office/powerpoint/2010/main" val="173673176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/>
              <a:t>Pederson Award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2400" dirty="0"/>
              <a:t>IEEE Transactions on Computer-Aided Design Donald O. Pederson Best Paper Award</a:t>
            </a:r>
          </a:p>
          <a:p>
            <a:r>
              <a:rPr kumimoji="1" lang="en-US" altLang="ja-JP" sz="2400" dirty="0"/>
              <a:t>Handled by T-CAD </a:t>
            </a:r>
            <a:r>
              <a:rPr kumimoji="1" lang="en-US" altLang="ja-JP" sz="2400" dirty="0" err="1"/>
              <a:t>EiC</a:t>
            </a:r>
            <a:endParaRPr kumimoji="1" lang="en-US" altLang="ja-JP" sz="2400" dirty="0"/>
          </a:p>
          <a:p>
            <a:r>
              <a:rPr kumimoji="1" lang="en-US" altLang="ja-JP" sz="2400" dirty="0"/>
              <a:t>Prize</a:t>
            </a:r>
          </a:p>
          <a:p>
            <a:pPr lvl="1"/>
            <a:r>
              <a:rPr kumimoji="1" lang="en-US" altLang="ja-JP" sz="2400" dirty="0"/>
              <a:t>Plaques + $500/author (up to $2000)</a:t>
            </a:r>
          </a:p>
          <a:p>
            <a:r>
              <a:rPr kumimoji="1" lang="en-US" altLang="ja-JP" sz="2400" dirty="0"/>
              <a:t>Recipient</a:t>
            </a:r>
          </a:p>
          <a:p>
            <a:pPr lvl="1"/>
            <a:r>
              <a:rPr kumimoji="1" lang="en-US" altLang="ja-JP" sz="2400" dirty="0"/>
              <a:t>Kai </a:t>
            </a:r>
            <a:r>
              <a:rPr kumimoji="1" lang="en-US" altLang="ja-JP" sz="2400" dirty="0" err="1"/>
              <a:t>Hu</a:t>
            </a:r>
            <a:r>
              <a:rPr kumimoji="1" lang="en-US" altLang="ja-JP" sz="2400" dirty="0"/>
              <a:t>, </a:t>
            </a:r>
            <a:r>
              <a:rPr kumimoji="1" lang="en-US" altLang="ja-JP" sz="2400" dirty="0" err="1"/>
              <a:t>Feiqiao</a:t>
            </a:r>
            <a:r>
              <a:rPr kumimoji="1" lang="en-US" altLang="ja-JP" sz="2400" dirty="0"/>
              <a:t> Yu, </a:t>
            </a:r>
            <a:r>
              <a:rPr kumimoji="1" lang="en-US" altLang="ja-JP" sz="2400" dirty="0" err="1"/>
              <a:t>Tsung</a:t>
            </a:r>
            <a:r>
              <a:rPr kumimoji="1" lang="en-US" altLang="ja-JP" sz="2400" dirty="0"/>
              <a:t>-Yi Ho, </a:t>
            </a:r>
            <a:r>
              <a:rPr kumimoji="1" lang="en-US" altLang="ja-JP" sz="2400" dirty="0" err="1"/>
              <a:t>Krishnendu</a:t>
            </a:r>
            <a:r>
              <a:rPr kumimoji="1" lang="en-US" altLang="ja-JP" sz="2400" dirty="0"/>
              <a:t> </a:t>
            </a:r>
            <a:r>
              <a:rPr kumimoji="1" lang="en-US" altLang="ja-JP" sz="2400" dirty="0" err="1"/>
              <a:t>Chakrabarty</a:t>
            </a:r>
            <a:r>
              <a:rPr kumimoji="1" lang="en-US" altLang="ja-JP" sz="2400" dirty="0"/>
              <a:t>, "Testing of Flow-Based </a:t>
            </a:r>
            <a:r>
              <a:rPr kumimoji="1" lang="en-US" altLang="ja-JP" sz="2400" dirty="0" err="1"/>
              <a:t>Microfluidic</a:t>
            </a:r>
            <a:r>
              <a:rPr kumimoji="1" lang="en-US" altLang="ja-JP" sz="2400" dirty="0"/>
              <a:t> Biochips: Fault Modeling, Test Generation, and Experimental Demonstration,“ Vol. 33, Issue 10, pp. 1463 - 1475, October 2014.</a:t>
            </a:r>
          </a:p>
          <a:p>
            <a:pPr lvl="1"/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4294967295"/>
          </p:nvPr>
        </p:nvSpPr>
        <p:spPr>
          <a:xfrm>
            <a:off x="9677400" y="6477000"/>
            <a:ext cx="882650" cy="304800"/>
          </a:xfrm>
          <a:prstGeom prst="rect">
            <a:avLst/>
          </a:prstGeom>
        </p:spPr>
        <p:txBody>
          <a:bodyPr/>
          <a:lstStyle/>
          <a:p>
            <a:fld id="{33D80FE5-F6A4-4408-9D64-7361C7D3C16A}" type="slidenum">
              <a:rPr lang="en-US" kern="0"/>
              <a:pPr/>
              <a:t>6</a:t>
            </a:fld>
            <a:endParaRPr lang="en-US" kern="0"/>
          </a:p>
        </p:txBody>
      </p:sp>
    </p:spTree>
    <p:extLst>
      <p:ext uri="{BB962C8B-B14F-4D97-AF65-F5344CB8AC3E}">
        <p14:creationId xmlns:p14="http://schemas.microsoft.com/office/powerpoint/2010/main" val="3042378320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/>
              <a:t>Early Career Award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For an individual with a highest degree awarded within last 8 years (Deadline: April 15)</a:t>
            </a:r>
          </a:p>
          <a:p>
            <a:r>
              <a:rPr kumimoji="1" lang="en-US" altLang="ja-JP" dirty="0"/>
              <a:t>Prize</a:t>
            </a:r>
          </a:p>
          <a:p>
            <a:pPr lvl="1"/>
            <a:r>
              <a:rPr kumimoji="1" lang="en-US" altLang="ja-JP" dirty="0"/>
              <a:t>Plaque + $1,000</a:t>
            </a:r>
          </a:p>
          <a:p>
            <a:r>
              <a:rPr kumimoji="1" lang="en-US" altLang="ja-JP" dirty="0"/>
              <a:t>2015 Recipient</a:t>
            </a:r>
          </a:p>
          <a:p>
            <a:pPr lvl="1"/>
            <a:r>
              <a:rPr kumimoji="1" lang="en-US" altLang="ja-JP" dirty="0" err="1"/>
              <a:t>Zhiru</a:t>
            </a:r>
            <a:r>
              <a:rPr kumimoji="1" lang="en-US" altLang="ja-JP" dirty="0"/>
              <a:t> Zhang, Cornell Univ.</a:t>
            </a:r>
          </a:p>
          <a:p>
            <a:pPr lvl="1"/>
            <a:r>
              <a:rPr kumimoji="1" lang="en-US" altLang="ja-JP" dirty="0"/>
              <a:t>For outstanding contributions to algorithms, methodologies, and successful commercialization of high-level synthesis tools for FPGAs.</a:t>
            </a:r>
          </a:p>
          <a:p>
            <a:pPr lvl="1"/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4294967295"/>
          </p:nvPr>
        </p:nvSpPr>
        <p:spPr>
          <a:xfrm>
            <a:off x="9677400" y="6477000"/>
            <a:ext cx="882650" cy="304800"/>
          </a:xfrm>
          <a:prstGeom prst="rect">
            <a:avLst/>
          </a:prstGeom>
        </p:spPr>
        <p:txBody>
          <a:bodyPr/>
          <a:lstStyle/>
          <a:p>
            <a:fld id="{33D80FE5-F6A4-4408-9D64-7361C7D3C16A}" type="slidenum">
              <a:rPr lang="en-US" kern="0"/>
              <a:pPr/>
              <a:t>7</a:t>
            </a:fld>
            <a:endParaRPr lang="en-US" kern="0"/>
          </a:p>
        </p:txBody>
      </p:sp>
    </p:spTree>
    <p:extLst>
      <p:ext uri="{BB962C8B-B14F-4D97-AF65-F5344CB8AC3E}">
        <p14:creationId xmlns:p14="http://schemas.microsoft.com/office/powerpoint/2010/main" val="818603692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err="1"/>
              <a:t>McCalla</a:t>
            </a:r>
            <a:r>
              <a:rPr kumimoji="1" lang="en-US" altLang="ja-JP" dirty="0"/>
              <a:t> Award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William J </a:t>
            </a:r>
            <a:r>
              <a:rPr kumimoji="1" lang="en-US" altLang="ja-JP" dirty="0" err="1"/>
              <a:t>McCalla</a:t>
            </a:r>
            <a:r>
              <a:rPr kumimoji="1" lang="en-US" altLang="ja-JP" dirty="0"/>
              <a:t> ICCAD Best Paper Award</a:t>
            </a:r>
          </a:p>
          <a:p>
            <a:r>
              <a:rPr kumimoji="1" lang="en-US" altLang="ja-JP" dirty="0"/>
              <a:t>Joint with SIGDA</a:t>
            </a:r>
          </a:p>
          <a:p>
            <a:r>
              <a:rPr kumimoji="1" lang="en-US" altLang="ja-JP" dirty="0"/>
              <a:t>Prize</a:t>
            </a:r>
          </a:p>
          <a:p>
            <a:pPr lvl="1"/>
            <a:r>
              <a:rPr kumimoji="1" lang="en-US" altLang="ja-JP" dirty="0"/>
              <a:t>Plaques + $2,000</a:t>
            </a:r>
          </a:p>
          <a:p>
            <a:r>
              <a:rPr kumimoji="1" lang="en-US" altLang="ja-JP" dirty="0"/>
              <a:t>Handled by ICCAD Committee</a:t>
            </a:r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4294967295"/>
          </p:nvPr>
        </p:nvSpPr>
        <p:spPr>
          <a:xfrm>
            <a:off x="9677400" y="6477000"/>
            <a:ext cx="882650" cy="304800"/>
          </a:xfrm>
          <a:prstGeom prst="rect">
            <a:avLst/>
          </a:prstGeom>
        </p:spPr>
        <p:txBody>
          <a:bodyPr/>
          <a:lstStyle/>
          <a:p>
            <a:fld id="{33D80FE5-F6A4-4408-9D64-7361C7D3C16A}" type="slidenum">
              <a:rPr lang="en-US" kern="0"/>
              <a:pPr/>
              <a:t>8</a:t>
            </a:fld>
            <a:endParaRPr lang="en-US" kern="0"/>
          </a:p>
        </p:txBody>
      </p:sp>
    </p:spTree>
    <p:extLst>
      <p:ext uri="{BB962C8B-B14F-4D97-AF65-F5344CB8AC3E}">
        <p14:creationId xmlns:p14="http://schemas.microsoft.com/office/powerpoint/2010/main" val="3769573573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/>
              <a:t>Distinguished Service Award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Honors contributors to the IEEE Council on EDA with outstanding service to the benefit and advancement of the council </a:t>
            </a:r>
          </a:p>
          <a:p>
            <a:r>
              <a:rPr lang="en-US" altLang="ja-JP" dirty="0"/>
              <a:t>Deadline</a:t>
            </a:r>
          </a:p>
          <a:p>
            <a:pPr lvl="1"/>
            <a:r>
              <a:rPr lang="en-US" altLang="ja-JP" dirty="0"/>
              <a:t>March 15</a:t>
            </a:r>
          </a:p>
          <a:p>
            <a:r>
              <a:rPr kumimoji="1" lang="en-US" altLang="ja-JP" dirty="0"/>
              <a:t>Prize</a:t>
            </a:r>
          </a:p>
          <a:p>
            <a:pPr lvl="1"/>
            <a:r>
              <a:rPr kumimoji="1" lang="en-US" altLang="ja-JP" dirty="0"/>
              <a:t>Plaque + $1,000</a:t>
            </a:r>
          </a:p>
          <a:p>
            <a:r>
              <a:rPr kumimoji="1" lang="en-US" altLang="ja-JP" dirty="0"/>
              <a:t>Past Recipients</a:t>
            </a:r>
          </a:p>
          <a:p>
            <a:pPr lvl="1"/>
            <a:r>
              <a:rPr kumimoji="1" lang="en-US" altLang="ja-JP" dirty="0"/>
              <a:t>Rajesh Gupta in 2013</a:t>
            </a:r>
          </a:p>
          <a:p>
            <a:pPr lvl="1"/>
            <a:r>
              <a:rPr lang="it-IT" altLang="ja-JP" dirty="0"/>
              <a:t>Al Dunlop, Giovanni De Micheli and Dick Smith in 2010</a:t>
            </a:r>
            <a:endParaRPr kumimoji="1" lang="en-US" altLang="ja-JP" dirty="0"/>
          </a:p>
          <a:p>
            <a:pPr lvl="1"/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4294967295"/>
          </p:nvPr>
        </p:nvSpPr>
        <p:spPr>
          <a:xfrm>
            <a:off x="9677400" y="6477000"/>
            <a:ext cx="882650" cy="304800"/>
          </a:xfrm>
          <a:prstGeom prst="rect">
            <a:avLst/>
          </a:prstGeom>
        </p:spPr>
        <p:txBody>
          <a:bodyPr/>
          <a:lstStyle/>
          <a:p>
            <a:fld id="{33D80FE5-F6A4-4408-9D64-7361C7D3C16A}" type="slidenum">
              <a:rPr lang="en-US" kern="0"/>
              <a:pPr/>
              <a:t>9</a:t>
            </a:fld>
            <a:endParaRPr lang="en-US" kern="0"/>
          </a:p>
        </p:txBody>
      </p:sp>
    </p:spTree>
    <p:extLst>
      <p:ext uri="{BB962C8B-B14F-4D97-AF65-F5344CB8AC3E}">
        <p14:creationId xmlns:p14="http://schemas.microsoft.com/office/powerpoint/2010/main" val="272745718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607</Words>
  <Application>Microsoft Office PowerPoint</Application>
  <PresentationFormat>Widescreen</PresentationFormat>
  <Paragraphs>103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Helvetica</vt:lpstr>
      <vt:lpstr>Tahoma</vt:lpstr>
      <vt:lpstr>Wingdings</vt:lpstr>
      <vt:lpstr>Default</vt:lpstr>
      <vt:lpstr>Awards June 2015 BoG Meeting  Hidetoshi Onodera VP-Awards</vt:lpstr>
      <vt:lpstr>Awards Committee</vt:lpstr>
      <vt:lpstr>CEDA Awards</vt:lpstr>
      <vt:lpstr>Kaufman Award</vt:lpstr>
      <vt:lpstr>Newton Award</vt:lpstr>
      <vt:lpstr>Pederson Award</vt:lpstr>
      <vt:lpstr>Early Career Award</vt:lpstr>
      <vt:lpstr>McCalla Award</vt:lpstr>
      <vt:lpstr>Distinguished Service Award</vt:lpstr>
      <vt:lpstr>Outstanding Service Award</vt:lpstr>
      <vt:lpstr>CEDA Fellow Committee</vt:lpstr>
      <vt:lpstr>Proposal: New Award under planning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Awards June 2015 BoG Meeting  Hidetoshi Onodera VP-Awards</dc:title>
  <dc:creator>Madie Nelson</dc:creator>
  <cp:lastModifiedBy>Madie Nelson</cp:lastModifiedBy>
  <cp:revision>1</cp:revision>
  <dcterms:created xsi:type="dcterms:W3CDTF">2022-06-09T18:53:12Z</dcterms:created>
  <dcterms:modified xsi:type="dcterms:W3CDTF">2022-06-09T18:53:41Z</dcterms:modified>
</cp:coreProperties>
</file>