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87" r:id="rId3"/>
    <p:sldId id="328" r:id="rId4"/>
    <p:sldId id="463" r:id="rId5"/>
    <p:sldId id="329" r:id="rId6"/>
    <p:sldId id="330" r:id="rId7"/>
    <p:sldId id="331" r:id="rId8"/>
    <p:sldId id="332" r:id="rId9"/>
    <p:sldId id="334" r:id="rId10"/>
    <p:sldId id="335" r:id="rId11"/>
    <p:sldId id="32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9715F-3FC2-4D64-A87E-0A856406EEEB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4D037-D3A9-4CD9-963C-E4F73C444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3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89730" tIns="44865" rIns="89730" bIns="44865"/>
          <a:lstStyle/>
          <a:p>
            <a:r>
              <a:rPr lang="es-ES" dirty="0"/>
              <a:t>List of WF-</a:t>
            </a:r>
            <a:r>
              <a:rPr lang="es-ES" dirty="0" err="1"/>
              <a:t>IoT</a:t>
            </a:r>
            <a:r>
              <a:rPr lang="es-ES" dirty="0"/>
              <a:t>: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Consumer Electronics Society  	 					8.5 %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Communications Society  						25 %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Computer Society 							15.5 %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Council on Electronic Design Automation (CEDA)			8.5 %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Reliability Society  							8.5 %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Sensor Council								8.5 %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Social Implications of Technology Society  				8.5 %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Signal Processing Society 						8.5 %</a:t>
            </a:r>
          </a:p>
          <a:p>
            <a:pPr lvl="0" fontAlgn="base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Vehicular Technology Society 						8.5 %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027" y="8684926"/>
            <a:ext cx="2972421" cy="457513"/>
          </a:xfrm>
          <a:prstGeom prst="rect">
            <a:avLst/>
          </a:prstGeom>
        </p:spPr>
        <p:txBody>
          <a:bodyPr lIns="89730" tIns="44865" rIns="89730" bIns="44865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6C4C07-6BDD-4BA0-8CBE-98A38E76BAF0}" type="slidenum"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5998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89730" tIns="44865" rIns="89730" bIns="4486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027" y="8684926"/>
            <a:ext cx="2972421" cy="457513"/>
          </a:xfrm>
          <a:prstGeom prst="rect">
            <a:avLst/>
          </a:prstGeom>
        </p:spPr>
        <p:txBody>
          <a:bodyPr lIns="89730" tIns="44865" rIns="89730" bIns="44865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6C4C07-6BDD-4BA0-8CBE-98A38E76BAF0}" type="slidenum"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6487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89730" tIns="44865" rIns="89730" bIns="44865"/>
          <a:lstStyle/>
          <a:p>
            <a:pPr lvl="0"/>
            <a:endParaRPr lang="en-US" sz="1200" kern="1200" dirty="0">
              <a:solidFill>
                <a:schemeClr val="tx1"/>
              </a:solidFill>
              <a:latin typeface="Times New Roman" charset="0"/>
              <a:ea typeface="MS PGothic" pitchFamily="34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027" y="8684926"/>
            <a:ext cx="2972421" cy="457513"/>
          </a:xfrm>
          <a:prstGeom prst="rect">
            <a:avLst/>
          </a:prstGeom>
        </p:spPr>
        <p:txBody>
          <a:bodyPr lIns="89730" tIns="44865" rIns="89730" bIns="44865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6C4C07-6BDD-4BA0-8CBE-98A38E76BAF0}" type="slidenum"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5938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89730" tIns="44865" rIns="89730" bIns="44865"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What are the goals that you are driving to (or an ideal state)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What is the current state of affairs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How do you measure progress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latin typeface="Times New Roman" charset="0"/>
                <a:ea typeface="MS PGothic" pitchFamily="34" charset="-128"/>
                <a:cs typeface="ＭＳ Ｐゴシック" charset="-128"/>
              </a:rPr>
              <a:t>What help do you need (no restrictions on what you can ask for)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027" y="8684926"/>
            <a:ext cx="2972421" cy="457513"/>
          </a:xfrm>
          <a:prstGeom prst="rect">
            <a:avLst/>
          </a:prstGeom>
        </p:spPr>
        <p:txBody>
          <a:bodyPr lIns="89730" tIns="44865" rIns="89730" bIns="44865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6C4C07-6BDD-4BA0-8CBE-98A38E76BAF0}" type="slidenum"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2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203200" y="1"/>
            <a:ext cx="10972800" cy="10207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2400" y="5334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457200"/>
            <a:ext cx="609600" cy="461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1229279" y="381001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78393348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203200" y="1"/>
            <a:ext cx="10972800" cy="10207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2400" y="5334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457200"/>
            <a:ext cx="609600" cy="461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1229279" y="381001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8285150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11074400" y="6544390"/>
            <a:ext cx="8128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4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08800" y="152400"/>
            <a:ext cx="3556000" cy="762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884277" y="0"/>
            <a:ext cx="1307723" cy="99060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0501870" y="-95308"/>
            <a:ext cx="369330" cy="12383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2015</a:t>
            </a:r>
          </a:p>
        </p:txBody>
      </p:sp>
    </p:spTree>
    <p:extLst>
      <p:ext uri="{BB962C8B-B14F-4D97-AF65-F5344CB8AC3E}">
        <p14:creationId xmlns:p14="http://schemas.microsoft.com/office/powerpoint/2010/main" val="80325808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600"/>
            </a:lvl1pPr>
            <a:lvl2pPr marL="794904" indent="-337704">
              <a:spcBef>
                <a:spcPts val="600"/>
              </a:spcBef>
              <a:defRPr sz="2600"/>
            </a:lvl2pPr>
            <a:lvl3pPr marL="1211580" indent="-297180">
              <a:spcBef>
                <a:spcPts val="600"/>
              </a:spcBef>
              <a:defRPr sz="2600"/>
            </a:lvl3pPr>
            <a:lvl4pPr marL="1701800" indent="-330200">
              <a:spcBef>
                <a:spcPts val="600"/>
              </a:spcBef>
              <a:defRPr sz="2600"/>
            </a:lvl4pPr>
            <a:lvl5pPr marL="2159000" indent="-330200">
              <a:spcBef>
                <a:spcPts val="600"/>
              </a:spcBef>
              <a:defRPr sz="2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Five</a:t>
            </a:r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11277600" y="6475730"/>
            <a:ext cx="770467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2388671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5689600" cy="5562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372121384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786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09600" y="3451590"/>
            <a:ext cx="5386917" cy="7394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23724975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918761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766733" y="1035050"/>
            <a:ext cx="6815667" cy="52133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86777403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2389718" y="35052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2389718" y="4191001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95044042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484314"/>
            <a:ext cx="5611284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917" y="1484314"/>
            <a:ext cx="561128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678518" y="6561138"/>
            <a:ext cx="1824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561138"/>
            <a:ext cx="5761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ICCAD-2011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CA67E2-7A50-4EAB-A017-0CDBCC772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http://iccad.com/sites/2013.iccad.com/files/ICCAD_34th_edition_logo_we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4" y="81558"/>
            <a:ext cx="2425700" cy="1619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14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600"/>
            </a:lvl1pPr>
            <a:lvl2pPr marL="794904" indent="-337704">
              <a:spcBef>
                <a:spcPts val="600"/>
              </a:spcBef>
              <a:defRPr sz="2600"/>
            </a:lvl2pPr>
            <a:lvl3pPr marL="1211580" indent="-297180">
              <a:spcBef>
                <a:spcPts val="600"/>
              </a:spcBef>
              <a:defRPr sz="2600"/>
            </a:lvl3pPr>
            <a:lvl4pPr marL="1701800" indent="-330200">
              <a:spcBef>
                <a:spcPts val="600"/>
              </a:spcBef>
              <a:defRPr sz="2600"/>
            </a:lvl4pPr>
            <a:lvl5pPr marL="2159000" indent="-330200">
              <a:spcBef>
                <a:spcPts val="600"/>
              </a:spcBef>
              <a:defRPr sz="2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Five</a:t>
            </a:r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11277600" y="6475730"/>
            <a:ext cx="770467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03970090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5689600" cy="5562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6749170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786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09600" y="3451590"/>
            <a:ext cx="5386917" cy="7394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75291573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94827897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766733" y="1035050"/>
            <a:ext cx="6815667" cy="52133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300296132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2389718" y="35052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2389718" y="4191001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411632496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484314"/>
            <a:ext cx="5611284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917" y="1484314"/>
            <a:ext cx="561128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678518" y="6561138"/>
            <a:ext cx="1824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561138"/>
            <a:ext cx="5761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ICCAD-2011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CA67E2-7A50-4EAB-A017-0CDBCC772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http://iccad.com/sites/2013.iccad.com/files/ICCAD_34th_edition_logo_we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4" y="81558"/>
            <a:ext cx="2425700" cy="1619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2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203200" y="304800"/>
            <a:ext cx="109728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spcBef>
                <a:spcPts val="600"/>
              </a:spcBef>
              <a:buSzPct val="100000"/>
              <a:buFont typeface="Arial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71248" indent="-331523" defTabSz="457200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36613" indent="-322263" defTabSz="457200">
              <a:spcBef>
                <a:spcPts val="600"/>
              </a:spcBef>
              <a:buSzPct val="100000"/>
              <a:buFont typeface="Arial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6176" indent="-271638" defTabSz="457200">
              <a:spcBef>
                <a:spcPts val="600"/>
              </a:spcBef>
              <a:buSzPct val="100000"/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212145" indent="-358070" defTabSz="457200">
              <a:spcBef>
                <a:spcPts val="600"/>
              </a:spcBef>
              <a:buSzPct val="100000"/>
              <a:buFont typeface="Arial"/>
              <a:buChar char="»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800" dirty="0"/>
              <a:t>Body Level One</a:t>
            </a:r>
          </a:p>
          <a:p>
            <a:pPr lvl="1">
              <a:defRPr sz="1800"/>
            </a:pPr>
            <a:r>
              <a:rPr sz="2800" dirty="0"/>
              <a:t>Body Level Two</a:t>
            </a:r>
          </a:p>
          <a:p>
            <a:pPr lvl="2">
              <a:defRPr sz="1800"/>
            </a:pPr>
            <a:r>
              <a:rPr sz="2800" dirty="0"/>
              <a:t>Body Level Three</a:t>
            </a:r>
          </a:p>
          <a:p>
            <a:pPr lvl="3">
              <a:defRPr sz="1800"/>
            </a:pPr>
            <a:r>
              <a:rPr sz="2800" dirty="0"/>
              <a:t>Body Level Four</a:t>
            </a:r>
          </a:p>
          <a:p>
            <a:pPr lvl="4">
              <a:defRPr sz="1800"/>
            </a:pPr>
            <a:r>
              <a:rPr sz="2800" dirty="0"/>
              <a:t>Body Level Five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9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762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Picture 9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-4572"/>
            <a:ext cx="609600" cy="46177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127679" y="-76200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417949592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2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01600" y="0"/>
            <a:ext cx="9245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0871200" y="6475730"/>
            <a:ext cx="1176867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400" b="0">
                <a:solidFill>
                  <a:srgbClr val="002D6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1158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87748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transition spd="med"/>
  <p:txStyles>
    <p:titleStyle>
      <a:lvl1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titleStyle>
    <p:bodyStyle>
      <a:lvl1pPr marL="284163" indent="-284163">
        <a:spcBef>
          <a:spcPts val="500"/>
        </a:spcBef>
        <a:buSzPct val="11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marL="615950" indent="-276225">
        <a:spcBef>
          <a:spcPts val="500"/>
        </a:spcBef>
        <a:buSzPct val="10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marL="930804" indent="-306917">
        <a:spcBef>
          <a:spcPts val="500"/>
        </a:spcBef>
        <a:buSzPct val="104999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marL="1105429" indent="-306917">
        <a:spcBef>
          <a:spcPts val="500"/>
        </a:spcBef>
        <a:buSzPct val="95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marL="1300162" indent="-38100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marL="25603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marL="30175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marL="34747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marL="39319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2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01600" y="0"/>
            <a:ext cx="9245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0871200" y="6475730"/>
            <a:ext cx="1176867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400" b="0">
                <a:solidFill>
                  <a:srgbClr val="002D6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1158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16305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ransition spd="med"/>
  <p:txStyles>
    <p:titleStyle>
      <a:lvl1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titleStyle>
    <p:bodyStyle>
      <a:lvl1pPr marL="284163" indent="-284163">
        <a:spcBef>
          <a:spcPts val="500"/>
        </a:spcBef>
        <a:buSzPct val="11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marL="615950" indent="-276225">
        <a:spcBef>
          <a:spcPts val="500"/>
        </a:spcBef>
        <a:buSzPct val="10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marL="930804" indent="-306917">
        <a:spcBef>
          <a:spcPts val="500"/>
        </a:spcBef>
        <a:buSzPct val="104999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marL="1105429" indent="-306917">
        <a:spcBef>
          <a:spcPts val="500"/>
        </a:spcBef>
        <a:buSzPct val="95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marL="1300162" indent="-38100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marL="25603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marL="30175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marL="34747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marL="39319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0" cy="3144837"/>
          </a:xfrm>
        </p:spPr>
        <p:txBody>
          <a:bodyPr/>
          <a:lstStyle/>
          <a:p>
            <a:pPr algn="ctr" eaLnBrk="1" hangingPunct="1"/>
            <a:r>
              <a:rPr lang="en-US" dirty="0"/>
              <a:t>Conferences and Outreach Activities</a:t>
            </a:r>
            <a:br>
              <a:rPr lang="en-US" dirty="0"/>
            </a:br>
            <a:r>
              <a:rPr lang="en-US" dirty="0"/>
              <a:t>June 2015</a:t>
            </a:r>
            <a:br>
              <a:rPr lang="en-US" dirty="0"/>
            </a:br>
            <a:r>
              <a:rPr lang="en-US" dirty="0" err="1"/>
              <a:t>BoG</a:t>
            </a:r>
            <a:r>
              <a:rPr lang="en-US" dirty="0"/>
              <a:t> Meeting</a:t>
            </a:r>
            <a:br>
              <a:rPr lang="en-US" dirty="0"/>
            </a:br>
            <a:br>
              <a:rPr lang="en-US" sz="4800" dirty="0"/>
            </a:br>
            <a:r>
              <a:rPr lang="en-US" sz="2400" dirty="0"/>
              <a:t>David </a:t>
            </a:r>
            <a:r>
              <a:rPr lang="en-US" sz="2400" dirty="0" err="1"/>
              <a:t>Atienza</a:t>
            </a:r>
            <a:r>
              <a:rPr lang="en-US" sz="2400" dirty="0"/>
              <a:t> Alonso</a:t>
            </a:r>
            <a:br>
              <a:rPr lang="en-US" sz="2400" dirty="0"/>
            </a:br>
            <a:r>
              <a:rPr lang="en-US" sz="2400" dirty="0"/>
              <a:t>VP-Conferences</a:t>
            </a: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CEDA/Parent Society Activities</a:t>
            </a:r>
            <a:endParaRPr lang="en-US" sz="28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8229600" cy="54864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 Symposium of Circuits and Systems (ISCAS)</a:t>
            </a:r>
          </a:p>
          <a:p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Flagship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conference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CASS</a:t>
            </a: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co-sponsored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registration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meals</a:t>
            </a:r>
            <a:endParaRPr lang="de-DE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contributed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keynote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en-US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“Disruptive Engineering and Societal Impact” by Steve Eglash, Stanford University, using five examples:</a:t>
            </a:r>
            <a:endParaRPr lang="de-DE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Securing the Internet of Things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Enabling an agile electric grid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Exposing human trafficking on the web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Helping judges make smarter bail decisions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Eliminating kerosene lanterns in the developing world</a:t>
            </a:r>
          </a:p>
          <a:p>
            <a:endParaRPr lang="en-US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10</a:t>
            </a:fld>
            <a:endParaRPr lang="en-US" kern="0" dirty="0"/>
          </a:p>
        </p:txBody>
      </p:sp>
      <p:pic>
        <p:nvPicPr>
          <p:cNvPr id="5" name="Picture 2" descr="C:\Users\conferencecatalysts\Desktop\CEDA\logo-c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6138920"/>
            <a:ext cx="657225" cy="719081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3714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45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Goals Last Year (for Conferences)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71600"/>
            <a:ext cx="8807450" cy="4648200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GOAL: </a:t>
            </a:r>
            <a:r>
              <a:rPr lang="en-US" sz="2400" dirty="0"/>
              <a:t>To be the preferred organizer and sponsor for high value conferences, in EDA and embedded systems (ES)</a:t>
            </a:r>
          </a:p>
          <a:p>
            <a:pPr marL="573087" lvl="1" indent="-342900">
              <a:spcBef>
                <a:spcPts val="1200"/>
              </a:spcBef>
              <a:buFont typeface="Wingdings" charset="2"/>
              <a:buChar char="§"/>
            </a:pPr>
            <a:r>
              <a:rPr lang="es-ES" sz="2400" dirty="0" err="1"/>
              <a:t>Identify</a:t>
            </a:r>
            <a:r>
              <a:rPr lang="es-ES" sz="2400" dirty="0"/>
              <a:t> </a:t>
            </a:r>
            <a:r>
              <a:rPr lang="es-ES" sz="2400" dirty="0" err="1"/>
              <a:t>growing</a:t>
            </a:r>
            <a:r>
              <a:rPr lang="es-ES" sz="2400" dirty="0"/>
              <a:t> </a:t>
            </a:r>
            <a:r>
              <a:rPr lang="es-ES" sz="2400" dirty="0" err="1"/>
              <a:t>areas</a:t>
            </a:r>
            <a:r>
              <a:rPr lang="es-ES" sz="2400" dirty="0"/>
              <a:t> </a:t>
            </a:r>
            <a:r>
              <a:rPr lang="es-ES" sz="2400" dirty="0" err="1"/>
              <a:t>where</a:t>
            </a:r>
            <a:r>
              <a:rPr lang="es-ES" sz="2400" dirty="0"/>
              <a:t> EDA/ES can </a:t>
            </a:r>
            <a:r>
              <a:rPr lang="es-ES" sz="2400" dirty="0" err="1"/>
              <a:t>help</a:t>
            </a:r>
            <a:endParaRPr lang="es-ES" sz="2400" dirty="0"/>
          </a:p>
          <a:p>
            <a:pPr marL="1113984" lvl="4" indent="-342900">
              <a:spcBef>
                <a:spcPts val="1200"/>
              </a:spcBef>
              <a:buFont typeface="Wingdings" charset="2"/>
              <a:buChar char="§"/>
            </a:pPr>
            <a:r>
              <a:rPr lang="es-ES" sz="2400" dirty="0" err="1"/>
              <a:t>Add</a:t>
            </a:r>
            <a:r>
              <a:rPr lang="es-ES" sz="2400" dirty="0"/>
              <a:t> new </a:t>
            </a:r>
            <a:r>
              <a:rPr lang="es-ES" sz="2400" dirty="0" err="1"/>
              <a:t>conferences</a:t>
            </a:r>
            <a:r>
              <a:rPr lang="es-ES" sz="2400" dirty="0"/>
              <a:t>, </a:t>
            </a:r>
            <a:r>
              <a:rPr lang="es-ES" sz="2400" dirty="0" err="1"/>
              <a:t>while</a:t>
            </a:r>
            <a:r>
              <a:rPr lang="es-ES" sz="2400" dirty="0"/>
              <a:t> </a:t>
            </a:r>
            <a:r>
              <a:rPr lang="es-ES" sz="2400" dirty="0" err="1"/>
              <a:t>reinforcing</a:t>
            </a:r>
            <a:r>
              <a:rPr lang="es-ES" sz="2400" dirty="0"/>
              <a:t> </a:t>
            </a:r>
            <a:r>
              <a:rPr lang="es-ES" sz="2400" dirty="0" err="1"/>
              <a:t>current</a:t>
            </a:r>
            <a:r>
              <a:rPr lang="es-ES" sz="2400" dirty="0"/>
              <a:t> </a:t>
            </a:r>
            <a:r>
              <a:rPr lang="es-ES" sz="2400" dirty="0" err="1"/>
              <a:t>ones</a:t>
            </a:r>
            <a:endParaRPr lang="es-ES" sz="2400" dirty="0"/>
          </a:p>
          <a:p>
            <a:pPr marL="573087" lvl="1" indent="-342900">
              <a:spcBef>
                <a:spcPts val="1200"/>
              </a:spcBef>
              <a:buFont typeface="Wingdings" charset="2"/>
              <a:buChar char="§"/>
            </a:pPr>
            <a:r>
              <a:rPr lang="es-ES" sz="2400" dirty="0" err="1"/>
              <a:t>Make</a:t>
            </a:r>
            <a:r>
              <a:rPr lang="es-ES" sz="2400" dirty="0"/>
              <a:t> CEDA visible </a:t>
            </a:r>
            <a:r>
              <a:rPr lang="es-ES" sz="2400" dirty="0" err="1"/>
              <a:t>world-wide</a:t>
            </a:r>
            <a:endParaRPr lang="es-ES" sz="2400" dirty="0"/>
          </a:p>
          <a:p>
            <a:pPr marL="1430337" lvl="3" indent="-342900">
              <a:spcBef>
                <a:spcPts val="1200"/>
              </a:spcBef>
              <a:buFont typeface="Wingdings" charset="2"/>
              <a:buChar char="§"/>
            </a:pPr>
            <a:r>
              <a:rPr lang="es-ES" sz="2400" dirty="0" err="1">
                <a:solidFill>
                  <a:schemeClr val="tx1"/>
                </a:solidFill>
              </a:rPr>
              <a:t>Outreach</a:t>
            </a:r>
            <a:r>
              <a:rPr lang="es-ES" sz="2400" dirty="0">
                <a:solidFill>
                  <a:schemeClr val="tx1"/>
                </a:solidFill>
              </a:rPr>
              <a:t> programme and links </a:t>
            </a:r>
            <a:r>
              <a:rPr lang="es-ES" sz="2400" dirty="0" err="1">
                <a:solidFill>
                  <a:schemeClr val="tx1"/>
                </a:solidFill>
              </a:rPr>
              <a:t>with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activities</a:t>
            </a:r>
            <a:r>
              <a:rPr lang="es-ES" sz="2400" dirty="0">
                <a:solidFill>
                  <a:schemeClr val="tx1"/>
                </a:solidFill>
              </a:rPr>
              <a:t> in </a:t>
            </a:r>
            <a:r>
              <a:rPr lang="es-ES" sz="2400" dirty="0" err="1">
                <a:solidFill>
                  <a:schemeClr val="tx1"/>
                </a:solidFill>
              </a:rPr>
              <a:t>conferences</a:t>
            </a:r>
            <a:r>
              <a:rPr lang="es-ES" sz="2400" dirty="0">
                <a:solidFill>
                  <a:schemeClr val="tx1"/>
                </a:solidFill>
              </a:rPr>
              <a:t> of </a:t>
            </a:r>
            <a:r>
              <a:rPr lang="es-ES" sz="2400" dirty="0" err="1">
                <a:solidFill>
                  <a:schemeClr val="tx1"/>
                </a:solidFill>
              </a:rPr>
              <a:t>related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societies</a:t>
            </a:r>
            <a:endParaRPr lang="es-ES" sz="2400" dirty="0">
              <a:solidFill>
                <a:schemeClr val="tx1"/>
              </a:solidFill>
            </a:endParaRPr>
          </a:p>
          <a:p>
            <a:pPr marL="573087" lvl="1" indent="-342900">
              <a:spcBef>
                <a:spcPts val="1200"/>
              </a:spcBef>
              <a:buFont typeface="Wingdings" charset="2"/>
              <a:buChar char="§"/>
            </a:pPr>
            <a:r>
              <a:rPr lang="es-ES" sz="2400" dirty="0" err="1"/>
              <a:t>Streamline</a:t>
            </a:r>
            <a:r>
              <a:rPr lang="es-ES" sz="2400" dirty="0"/>
              <a:t> </a:t>
            </a:r>
            <a:r>
              <a:rPr lang="es-ES" sz="2400" dirty="0" err="1"/>
              <a:t>flow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IEEE and </a:t>
            </a:r>
            <a:r>
              <a:rPr lang="es-ES" sz="2400" dirty="0" err="1"/>
              <a:t>helping</a:t>
            </a:r>
            <a:r>
              <a:rPr lang="es-ES" sz="2400" dirty="0"/>
              <a:t> </a:t>
            </a:r>
            <a:r>
              <a:rPr lang="es-ES" sz="2400" dirty="0" err="1"/>
              <a:t>organizers</a:t>
            </a:r>
            <a:endParaRPr lang="es-ES" sz="2400" dirty="0"/>
          </a:p>
          <a:p>
            <a:pPr marL="1430337" lvl="3" indent="-342900">
              <a:spcBef>
                <a:spcPts val="1200"/>
              </a:spcBef>
              <a:buFont typeface="Wingdings" charset="2"/>
              <a:buChar char="§"/>
            </a:pPr>
            <a:r>
              <a:rPr lang="es-ES" sz="2400" dirty="0"/>
              <a:t>New </a:t>
            </a:r>
            <a:r>
              <a:rPr lang="es-ES" sz="2400" dirty="0" err="1"/>
              <a:t>fees</a:t>
            </a:r>
            <a:r>
              <a:rPr lang="es-ES" sz="2400" dirty="0"/>
              <a:t> </a:t>
            </a:r>
            <a:r>
              <a:rPr lang="es-ES" sz="2400" dirty="0" err="1"/>
              <a:t>discussions</a:t>
            </a:r>
            <a:r>
              <a:rPr lang="es-ES" sz="2400" dirty="0"/>
              <a:t>, </a:t>
            </a:r>
            <a:r>
              <a:rPr lang="es-ES" sz="2400" dirty="0" err="1"/>
              <a:t>clarify</a:t>
            </a:r>
            <a:r>
              <a:rPr lang="es-ES" sz="2400" dirty="0"/>
              <a:t> </a:t>
            </a:r>
            <a:r>
              <a:rPr lang="es-ES" sz="2400" dirty="0" err="1"/>
              <a:t>sponsoring</a:t>
            </a:r>
            <a:r>
              <a:rPr lang="es-ES" sz="2400" dirty="0"/>
              <a:t> </a:t>
            </a:r>
            <a:r>
              <a:rPr lang="es-ES" sz="2400" dirty="0" err="1"/>
              <a:t>process</a:t>
            </a:r>
            <a:r>
              <a:rPr lang="es-ES" sz="2400" dirty="0"/>
              <a:t> and </a:t>
            </a:r>
            <a:r>
              <a:rPr lang="es-ES" sz="2400" dirty="0" err="1"/>
              <a:t>provide</a:t>
            </a:r>
            <a:r>
              <a:rPr lang="es-ES" sz="2400" dirty="0"/>
              <a:t> </a:t>
            </a:r>
            <a:r>
              <a:rPr lang="es-ES" sz="2400" dirty="0" err="1"/>
              <a:t>support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IEEE </a:t>
            </a:r>
          </a:p>
          <a:p>
            <a:pPr marL="1144587" lvl="2" indent="-514350">
              <a:spcBef>
                <a:spcPts val="1200"/>
              </a:spcBef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fld id="{33D80FE5-F6A4-4408-9D64-7361C7D3C16A}" type="slidenum">
              <a:rPr lang="en-US" kern="0"/>
              <a:pPr/>
              <a:t>2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53185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Complete List of CEDA Conferences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852171"/>
          <a:ext cx="8001000" cy="4609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6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4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Conference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Conference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DAC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ESLsyn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n-US" sz="1600" dirty="0" err="1"/>
                        <a:t>NoCs</a:t>
                      </a:r>
                      <a:endParaRPr lang="en-US" sz="160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FDL</a:t>
                      </a:r>
                      <a:endParaRPr lang="en-US" sz="1600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s-ES" sz="1600" dirty="0"/>
                        <a:t>ISVLSI</a:t>
                      </a:r>
                      <a:endParaRPr lang="en-US" sz="160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GLS-VLSI</a:t>
                      </a:r>
                      <a:endParaRPr lang="en-US" sz="1600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6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ESWEEK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IDT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59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ICCAD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LATW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SBCCI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ASP-DAC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SMACD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367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ETS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VLSI Design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396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FMCAD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MPSoC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IOLTS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NoCs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MEMOCODE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PATMOS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r>
                        <a:rPr lang="es-ES" dirty="0"/>
                        <a:t>VLSI-</a:t>
                      </a:r>
                      <a:r>
                        <a:rPr lang="es-ES" dirty="0" err="1"/>
                        <a:t>SoC</a:t>
                      </a:r>
                      <a:endParaRPr lang="en-US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981201" y="1066800"/>
            <a:ext cx="7830207" cy="762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r>
              <a:rPr lang="es-ES" sz="2000" b="1" kern="0" dirty="0">
                <a:solidFill>
                  <a:srgbClr val="000000"/>
                </a:solidFill>
                <a:latin typeface="Helvetica"/>
                <a:cs typeface="Helvetica"/>
              </a:rPr>
              <a:t>23 </a:t>
            </a:r>
            <a:r>
              <a:rPr lang="es-ES" sz="2000" b="1" kern="0" dirty="0" err="1">
                <a:solidFill>
                  <a:srgbClr val="000000"/>
                </a:solidFill>
                <a:latin typeface="Helvetica"/>
                <a:cs typeface="Helvetica"/>
              </a:rPr>
              <a:t>conferences</a:t>
            </a:r>
            <a:r>
              <a:rPr lang="es-ES" sz="2000" b="1" kern="0" dirty="0">
                <a:solidFill>
                  <a:srgbClr val="000000"/>
                </a:solidFill>
                <a:latin typeface="Helvetica"/>
                <a:cs typeface="Helvetica"/>
              </a:rPr>
              <a:t> so </a:t>
            </a:r>
            <a:r>
              <a:rPr lang="es-ES" sz="2000" b="1" kern="0" dirty="0" err="1">
                <a:solidFill>
                  <a:srgbClr val="000000"/>
                </a:solidFill>
                <a:latin typeface="Helvetica"/>
                <a:cs typeface="Helvetica"/>
              </a:rPr>
              <a:t>far</a:t>
            </a:r>
            <a:r>
              <a:rPr lang="es-ES" sz="2000" b="1" kern="0" dirty="0">
                <a:solidFill>
                  <a:srgbClr val="000000"/>
                </a:solidFill>
                <a:latin typeface="Helvetica"/>
                <a:cs typeface="Helvetica"/>
              </a:rPr>
              <a:t>,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well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established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 and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healthy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growth</a:t>
            </a:r>
            <a:endParaRPr lang="es-ES" sz="1800" kern="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lvl="2"/>
            <a:r>
              <a:rPr lang="es-ES" sz="1600" kern="0" dirty="0" err="1">
                <a:solidFill>
                  <a:srgbClr val="000000"/>
                </a:solidFill>
              </a:rPr>
              <a:t>Regularly</a:t>
            </a:r>
            <a:r>
              <a:rPr lang="es-ES" sz="1600" kern="0" dirty="0">
                <a:solidFill>
                  <a:srgbClr val="000000"/>
                </a:solidFill>
              </a:rPr>
              <a:t> </a:t>
            </a:r>
            <a:r>
              <a:rPr lang="es-ES" sz="1600" kern="0" dirty="0" err="1">
                <a:solidFill>
                  <a:srgbClr val="000000"/>
                </a:solidFill>
              </a:rPr>
              <a:t>receive</a:t>
            </a:r>
            <a:r>
              <a:rPr lang="es-ES" sz="1600" kern="0" dirty="0">
                <a:solidFill>
                  <a:srgbClr val="000000"/>
                </a:solidFill>
              </a:rPr>
              <a:t> 15-20 new </a:t>
            </a:r>
            <a:r>
              <a:rPr lang="es-ES" sz="1600" kern="0" dirty="0" err="1">
                <a:solidFill>
                  <a:srgbClr val="000000"/>
                </a:solidFill>
              </a:rPr>
              <a:t>conferences</a:t>
            </a:r>
            <a:r>
              <a:rPr lang="es-ES" sz="1600" kern="0" dirty="0">
                <a:solidFill>
                  <a:srgbClr val="000000"/>
                </a:solidFill>
              </a:rPr>
              <a:t> </a:t>
            </a:r>
            <a:r>
              <a:rPr lang="es-ES" sz="1600" kern="0" dirty="0" err="1">
                <a:solidFill>
                  <a:srgbClr val="000000"/>
                </a:solidFill>
              </a:rPr>
              <a:t>that</a:t>
            </a:r>
            <a:r>
              <a:rPr lang="es-ES" sz="1600" kern="0" dirty="0">
                <a:solidFill>
                  <a:srgbClr val="000000"/>
                </a:solidFill>
              </a:rPr>
              <a:t> </a:t>
            </a:r>
            <a:r>
              <a:rPr lang="es-ES" sz="1600" kern="0" dirty="0" err="1">
                <a:solidFill>
                  <a:srgbClr val="000000"/>
                </a:solidFill>
              </a:rPr>
              <a:t>request</a:t>
            </a:r>
            <a:r>
              <a:rPr lang="es-ES" sz="1600" kern="0" dirty="0">
                <a:solidFill>
                  <a:srgbClr val="000000"/>
                </a:solidFill>
              </a:rPr>
              <a:t> CEDA </a:t>
            </a:r>
            <a:r>
              <a:rPr lang="es-ES" sz="1600" kern="0" dirty="0" err="1">
                <a:solidFill>
                  <a:srgbClr val="000000"/>
                </a:solidFill>
              </a:rPr>
              <a:t>sponsorship</a:t>
            </a:r>
            <a:r>
              <a:rPr lang="es-ES" sz="1600" kern="0" dirty="0">
                <a:solidFill>
                  <a:srgbClr val="000000"/>
                </a:solidFill>
              </a:rPr>
              <a:t> </a:t>
            </a:r>
          </a:p>
          <a:p>
            <a:pPr marL="419100" lvl="2" indent="0">
              <a:buNone/>
            </a:pPr>
            <a:endParaRPr lang="es-ES" sz="16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93498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Stable Trends in “Classic” Conferences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39900" y="2133600"/>
          <a:ext cx="8775701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7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6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Conference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Characterization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rgbClr val="002060"/>
                          </a:solidFill>
                        </a:rPr>
                        <a:t>CEDA %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DAC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Core EDA conference, oldest/largest.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33.3%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n-US" sz="1600" dirty="0"/>
                        <a:t>Network</a:t>
                      </a:r>
                      <a:r>
                        <a:rPr lang="en-US" sz="1600" baseline="0" dirty="0"/>
                        <a:t>-On-Chip Symposium</a:t>
                      </a:r>
                      <a:endParaRPr lang="en-US" sz="160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Important area where EDA is enabling actor.</a:t>
                      </a:r>
                      <a:endParaRPr lang="en-US" sz="160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40%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n-US" sz="1600" dirty="0"/>
                        <a:t>VLSI-System-On-Chip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International</a:t>
                      </a:r>
                      <a:r>
                        <a:rPr lang="en-US" sz="1600" baseline="0" dirty="0"/>
                        <a:t> conf. with significant EDA part </a:t>
                      </a:r>
                      <a:endParaRPr lang="en-US" sz="160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25%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6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Embedded Systems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Week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Several conferences on embedded systems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25%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(10%)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59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ICCAD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Core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EDA conference, influential, very research focused.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46.7%</a:t>
                      </a:r>
                    </a:p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(66.7%)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Core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EDA conference, largest in Europe.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ASP-DAC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(2014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onwards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Sister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conference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DAC and DATE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1"/>
                          </a:solidFill>
                        </a:rPr>
                        <a:t>12%/25%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396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ETS (2014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onwards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Eur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Testing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conference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EDA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component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185">
                <a:tc>
                  <a:txBody>
                    <a:bodyPr/>
                    <a:lstStyle/>
                    <a:p>
                      <a:r>
                        <a:rPr lang="es-ES" sz="1600" b="0" dirty="0">
                          <a:solidFill>
                            <a:srgbClr val="FF0000"/>
                          </a:solidFill>
                        </a:rPr>
                        <a:t>ISPD (2016 </a:t>
                      </a:r>
                      <a:r>
                        <a:rPr lang="es-ES" sz="1600" b="0" dirty="0" err="1">
                          <a:solidFill>
                            <a:srgbClr val="FF0000"/>
                          </a:solidFill>
                        </a:rPr>
                        <a:t>onwards</a:t>
                      </a:r>
                      <a:r>
                        <a:rPr lang="es-ES" sz="1600" b="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b="0" dirty="0">
                          <a:solidFill>
                            <a:srgbClr val="FF0000"/>
                          </a:solidFill>
                        </a:rPr>
                        <a:t>Physical </a:t>
                      </a:r>
                      <a:r>
                        <a:rPr lang="es-ES" sz="1600" b="0" dirty="0" err="1">
                          <a:solidFill>
                            <a:srgbClr val="FF0000"/>
                          </a:solidFill>
                        </a:rPr>
                        <a:t>design</a:t>
                      </a:r>
                      <a:r>
                        <a:rPr lang="es-ES" sz="1600" b="0" dirty="0">
                          <a:solidFill>
                            <a:srgbClr val="FF0000"/>
                          </a:solidFill>
                        </a:rPr>
                        <a:t> of VLSI </a:t>
                      </a:r>
                      <a:r>
                        <a:rPr lang="es-ES" sz="1600" b="0" dirty="0" err="1">
                          <a:solidFill>
                            <a:srgbClr val="FF0000"/>
                          </a:solidFill>
                        </a:rPr>
                        <a:t>systems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s-ES" sz="1600" b="0" dirty="0">
                          <a:solidFill>
                            <a:srgbClr val="FF0000"/>
                          </a:solidFill>
                        </a:rPr>
                        <a:t>20-30%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739900" y="1000759"/>
            <a:ext cx="8850728" cy="12625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r>
              <a:rPr lang="en-US" sz="2000" b="1" kern="0" dirty="0">
                <a:solidFill>
                  <a:srgbClr val="000000"/>
                </a:solidFill>
                <a:latin typeface="Helvetica"/>
                <a:cs typeface="Helvetica"/>
              </a:rPr>
              <a:t>Consolidation with </a:t>
            </a:r>
            <a:r>
              <a:rPr lang="en-US" sz="1800" b="1" kern="0" dirty="0">
                <a:solidFill>
                  <a:srgbClr val="000000"/>
                </a:solidFill>
                <a:latin typeface="Helvetica"/>
                <a:cs typeface="Helvetica"/>
              </a:rPr>
              <a:t>IEEE OUs (CASS and CS): </a:t>
            </a:r>
            <a:r>
              <a:rPr lang="en-US" sz="1800" kern="0" dirty="0">
                <a:solidFill>
                  <a:srgbClr val="000000"/>
                </a:solidFill>
                <a:latin typeface="Helvetica"/>
                <a:cs typeface="Helvetica"/>
              </a:rPr>
              <a:t>TTTC and link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 to EDA/ES</a:t>
            </a:r>
          </a:p>
          <a:p>
            <a:pPr>
              <a:spcBef>
                <a:spcPts val="0"/>
              </a:spcBef>
            </a:pPr>
            <a:r>
              <a:rPr lang="es-ES" sz="2000" b="1" kern="0" dirty="0" err="1">
                <a:solidFill>
                  <a:srgbClr val="00B050"/>
                </a:solidFill>
                <a:latin typeface="Helvetica"/>
                <a:cs typeface="Helvetica"/>
              </a:rPr>
              <a:t>Growing</a:t>
            </a:r>
            <a:r>
              <a:rPr lang="es-ES" sz="2000" b="1" kern="0" dirty="0">
                <a:solidFill>
                  <a:srgbClr val="00B050"/>
                </a:solidFill>
                <a:latin typeface="Helvetica"/>
                <a:cs typeface="Helvetica"/>
              </a:rPr>
              <a:t> </a:t>
            </a:r>
            <a:r>
              <a:rPr lang="es-ES" sz="2000" b="1" kern="0" dirty="0" err="1">
                <a:solidFill>
                  <a:srgbClr val="00B050"/>
                </a:solidFill>
                <a:latin typeface="Helvetica"/>
                <a:cs typeface="Helvetica"/>
              </a:rPr>
              <a:t>cooperation</a:t>
            </a:r>
            <a:r>
              <a:rPr lang="es-ES" sz="2000" b="1" kern="0" dirty="0">
                <a:solidFill>
                  <a:srgbClr val="00B050"/>
                </a:solidFill>
                <a:latin typeface="Helvetica"/>
                <a:cs typeface="Helvetica"/>
              </a:rPr>
              <a:t> </a:t>
            </a:r>
            <a:r>
              <a:rPr lang="es-ES" sz="2000" b="1" kern="0" dirty="0" err="1">
                <a:solidFill>
                  <a:srgbClr val="00B050"/>
                </a:solidFill>
                <a:latin typeface="Helvetica"/>
                <a:cs typeface="Helvetica"/>
              </a:rPr>
              <a:t>with</a:t>
            </a:r>
            <a:r>
              <a:rPr lang="es-ES" sz="2000" b="1" kern="0" dirty="0">
                <a:solidFill>
                  <a:srgbClr val="00B050"/>
                </a:solidFill>
                <a:latin typeface="Helvetica"/>
                <a:cs typeface="Helvetica"/>
              </a:rPr>
              <a:t> ACM SIGDA and EDAA</a:t>
            </a:r>
            <a:r>
              <a:rPr lang="es-ES" sz="2000" b="1" kern="0" dirty="0">
                <a:solidFill>
                  <a:srgbClr val="000000"/>
                </a:solidFill>
                <a:latin typeface="Helvetica"/>
                <a:cs typeface="Helvetica"/>
              </a:rPr>
              <a:t>: </a:t>
            </a:r>
            <a:r>
              <a:rPr lang="es-ES" sz="2000" kern="0" dirty="0" err="1">
                <a:solidFill>
                  <a:srgbClr val="000000"/>
                </a:solidFill>
                <a:latin typeface="Helvetica"/>
                <a:cs typeface="Helvetica"/>
              </a:rPr>
              <a:t>co-s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ponsoring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 DATE PhD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Forum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, DAC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UBooth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 and ISPD 2016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Competition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under</a:t>
            </a:r>
            <a:r>
              <a:rPr lang="es-ES" sz="1800" kern="0" dirty="0">
                <a:solidFill>
                  <a:srgbClr val="000000"/>
                </a:solidFill>
                <a:latin typeface="Helvetica"/>
                <a:cs typeface="Helvetica"/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  <a:latin typeface="Helvetica"/>
                <a:cs typeface="Helvetica"/>
              </a:rPr>
              <a:t>discussion</a:t>
            </a:r>
            <a:endParaRPr lang="es-ES" sz="1800" kern="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1481141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Effort to Grow in New Areas: Trends</a:t>
            </a:r>
          </a:p>
        </p:txBody>
      </p:sp>
      <p:pic>
        <p:nvPicPr>
          <p:cNvPr id="2050" name="Picture 2" descr="Hype Cycles Emerging Technologies 20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90600"/>
            <a:ext cx="6096000" cy="381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522804" y="1066800"/>
            <a:ext cx="3811196" cy="31242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r>
              <a:rPr lang="es-ES" sz="2000" b="1" kern="0" dirty="0" err="1">
                <a:solidFill>
                  <a:srgbClr val="000000"/>
                </a:solidFill>
                <a:latin typeface="Helvetica"/>
                <a:cs typeface="Helvetica"/>
              </a:rPr>
              <a:t>Strong</a:t>
            </a:r>
            <a:r>
              <a:rPr lang="es-ES" sz="2000" b="1" kern="0" dirty="0">
                <a:solidFill>
                  <a:srgbClr val="000000"/>
                </a:solidFill>
                <a:latin typeface="Helvetica"/>
                <a:cs typeface="Helvetica"/>
              </a:rPr>
              <a:t> </a:t>
            </a:r>
            <a:r>
              <a:rPr lang="es-ES" sz="2000" b="1" kern="0" dirty="0" err="1">
                <a:solidFill>
                  <a:srgbClr val="000000"/>
                </a:solidFill>
                <a:latin typeface="Helvetica"/>
                <a:cs typeface="Helvetica"/>
              </a:rPr>
              <a:t>push</a:t>
            </a:r>
            <a:r>
              <a:rPr lang="es-ES" sz="2000" b="1" kern="0" dirty="0">
                <a:solidFill>
                  <a:srgbClr val="000000"/>
                </a:solidFill>
                <a:latin typeface="Helvetica"/>
                <a:cs typeface="Helvetica"/>
              </a:rPr>
              <a:t> in IEEE</a:t>
            </a:r>
          </a:p>
          <a:p>
            <a:pPr lvl="1"/>
            <a:r>
              <a:rPr lang="es-ES" sz="1800" kern="0" dirty="0">
                <a:solidFill>
                  <a:srgbClr val="000000"/>
                </a:solidFill>
              </a:rPr>
              <a:t>Internet of </a:t>
            </a:r>
            <a:r>
              <a:rPr lang="es-ES" sz="1800" kern="0" dirty="0" err="1">
                <a:solidFill>
                  <a:srgbClr val="000000"/>
                </a:solidFill>
              </a:rPr>
              <a:t>Things</a:t>
            </a:r>
            <a:r>
              <a:rPr lang="es-ES" sz="1800" kern="0" dirty="0">
                <a:solidFill>
                  <a:srgbClr val="000000"/>
                </a:solidFill>
              </a:rPr>
              <a:t> (</a:t>
            </a:r>
            <a:r>
              <a:rPr lang="es-ES" sz="1800" kern="0" dirty="0" err="1">
                <a:solidFill>
                  <a:srgbClr val="000000"/>
                </a:solidFill>
              </a:rPr>
              <a:t>IoT</a:t>
            </a:r>
            <a:r>
              <a:rPr lang="es-ES" sz="1800" kern="0" dirty="0">
                <a:solidFill>
                  <a:srgbClr val="000000"/>
                </a:solidFill>
              </a:rPr>
              <a:t>)</a:t>
            </a:r>
          </a:p>
          <a:p>
            <a:pPr lvl="2"/>
            <a:r>
              <a:rPr lang="es-ES" sz="1600" kern="0" dirty="0">
                <a:solidFill>
                  <a:srgbClr val="000000"/>
                </a:solidFill>
              </a:rPr>
              <a:t>Asia and US</a:t>
            </a:r>
          </a:p>
          <a:p>
            <a:pPr lvl="1"/>
            <a:r>
              <a:rPr lang="es-ES" sz="1800" kern="0" dirty="0">
                <a:solidFill>
                  <a:srgbClr val="000000"/>
                </a:solidFill>
              </a:rPr>
              <a:t>Big Data and Cloud</a:t>
            </a:r>
          </a:p>
          <a:p>
            <a:pPr lvl="2"/>
            <a:r>
              <a:rPr lang="es-ES" sz="1600" kern="0" dirty="0">
                <a:solidFill>
                  <a:srgbClr val="000000"/>
                </a:solidFill>
              </a:rPr>
              <a:t>US and </a:t>
            </a:r>
            <a:r>
              <a:rPr lang="es-ES" sz="1600" kern="0" dirty="0" err="1">
                <a:solidFill>
                  <a:srgbClr val="000000"/>
                </a:solidFill>
              </a:rPr>
              <a:t>Europe</a:t>
            </a:r>
            <a:r>
              <a:rPr lang="es-ES" sz="1600" kern="0" dirty="0">
                <a:solidFill>
                  <a:srgbClr val="000000"/>
                </a:solidFill>
              </a:rPr>
              <a:t> (</a:t>
            </a:r>
            <a:r>
              <a:rPr lang="es-ES" sz="1600" kern="0" dirty="0" err="1">
                <a:solidFill>
                  <a:srgbClr val="000000"/>
                </a:solidFill>
              </a:rPr>
              <a:t>security</a:t>
            </a:r>
            <a:r>
              <a:rPr lang="es-ES" sz="1600" kern="0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s-ES" sz="1800" kern="0" dirty="0" err="1">
                <a:solidFill>
                  <a:srgbClr val="000000"/>
                </a:solidFill>
              </a:rPr>
              <a:t>eHealth</a:t>
            </a:r>
            <a:r>
              <a:rPr lang="es-ES" sz="1800" kern="0" dirty="0">
                <a:solidFill>
                  <a:srgbClr val="000000"/>
                </a:solidFill>
              </a:rPr>
              <a:t> and ULP </a:t>
            </a:r>
          </a:p>
          <a:p>
            <a:pPr lvl="2"/>
            <a:r>
              <a:rPr lang="es-ES" sz="1600" kern="0" dirty="0">
                <a:solidFill>
                  <a:srgbClr val="000000"/>
                </a:solidFill>
              </a:rPr>
              <a:t>EU, </a:t>
            </a:r>
            <a:r>
              <a:rPr lang="es-ES" sz="1600" kern="0" dirty="0" err="1">
                <a:solidFill>
                  <a:srgbClr val="000000"/>
                </a:solidFill>
              </a:rPr>
              <a:t>Africa</a:t>
            </a:r>
            <a:r>
              <a:rPr lang="es-ES" sz="1600" kern="0" dirty="0">
                <a:solidFill>
                  <a:srgbClr val="000000"/>
                </a:solidFill>
              </a:rPr>
              <a:t> and US</a:t>
            </a:r>
          </a:p>
          <a:p>
            <a:pPr lvl="1"/>
            <a:r>
              <a:rPr lang="es-ES" sz="1800" kern="0" dirty="0" err="1">
                <a:solidFill>
                  <a:srgbClr val="000000"/>
                </a:solidFill>
              </a:rPr>
              <a:t>Cyberphysical</a:t>
            </a:r>
            <a:endParaRPr lang="es-ES" sz="1800" kern="0" dirty="0">
              <a:solidFill>
                <a:srgbClr val="000000"/>
              </a:solidFill>
            </a:endParaRPr>
          </a:p>
          <a:p>
            <a:pPr lvl="2"/>
            <a:r>
              <a:rPr lang="es-ES" sz="1600" kern="0" dirty="0">
                <a:solidFill>
                  <a:srgbClr val="000000"/>
                </a:solidFill>
              </a:rPr>
              <a:t> US and Asia</a:t>
            </a:r>
          </a:p>
          <a:p>
            <a:pPr marL="419100" lvl="2" indent="0">
              <a:buNone/>
            </a:pPr>
            <a:endParaRPr lang="es-ES" sz="1600" kern="0" dirty="0">
              <a:solidFill>
                <a:srgbClr val="000000"/>
              </a:solidFill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5111750" y="838201"/>
            <a:ext cx="3956050" cy="1414977"/>
          </a:xfrm>
          <a:prstGeom prst="ellipse">
            <a:avLst/>
          </a:prstGeom>
          <a:noFill/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kern="0">
              <a:solidFill>
                <a:srgbClr val="000000"/>
              </a:solidFill>
              <a:latin typeface="Tahoma" charset="0"/>
              <a:cs typeface="Helvetica"/>
              <a:sym typeface="Calibri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24000" y="4135822"/>
            <a:ext cx="8839200" cy="2539157"/>
            <a:chOff x="7883" y="4038600"/>
            <a:chExt cx="8839200" cy="2539157"/>
          </a:xfrm>
        </p:grpSpPr>
        <p:pic>
          <p:nvPicPr>
            <p:cNvPr id="2056" name="Picture 8" descr="http://insidehpc.com/wp-content/uploads/2015/03/imgres3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79" y="4331397"/>
              <a:ext cx="1101967" cy="110196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7883" y="4038600"/>
              <a:ext cx="8839200" cy="25391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kern="0" dirty="0">
                  <a:solidFill>
                    <a:srgbClr val="00B050"/>
                  </a:solidFill>
                  <a:latin typeface="Calibri"/>
                  <a:cs typeface="Calibri"/>
                  <a:sym typeface="Calibri"/>
                </a:rPr>
                <a:t>CEDA Engaged in two: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US" sz="2400" b="1" kern="0" dirty="0">
                <a:solidFill>
                  <a:srgbClr val="00B050"/>
                </a:solidFill>
                <a:latin typeface="Calibri"/>
                <a:cs typeface="Calibri"/>
                <a:sym typeface="Calibri"/>
              </a:endParaRPr>
            </a:p>
            <a:p>
              <a:endParaRPr lang="en-US" sz="2400" b="1" kern="0" dirty="0">
                <a:solidFill>
                  <a:srgbClr val="00B050"/>
                </a:solidFill>
                <a:latin typeface="Calibri"/>
                <a:cs typeface="Calibri"/>
                <a:sym typeface="Calibri"/>
              </a:endParaRPr>
            </a:p>
            <a:p>
              <a:pPr marL="342900" indent="-342900">
                <a:spcBef>
                  <a:spcPts val="1800"/>
                </a:spcBef>
                <a:buFont typeface="Arial" panose="020B0604020202020204" pitchFamily="34" charset="0"/>
                <a:buChar char="•"/>
              </a:pPr>
              <a:r>
                <a:rPr lang="en-US" sz="2400" kern="0" dirty="0">
                  <a:solidFill>
                    <a:srgbClr val="00B050"/>
                  </a:solidFill>
                  <a:latin typeface="Calibri"/>
                  <a:cs typeface="Calibri"/>
                  <a:sym typeface="Calibri"/>
                </a:rPr>
                <a:t>IEEE World Forum on </a:t>
              </a:r>
              <a:r>
                <a:rPr lang="en-US" sz="2400" kern="0" dirty="0" err="1">
                  <a:solidFill>
                    <a:srgbClr val="00B050"/>
                  </a:solidFill>
                  <a:latin typeface="Calibri"/>
                  <a:cs typeface="Calibri"/>
                  <a:sym typeface="Calibri"/>
                </a:rPr>
                <a:t>IoT</a:t>
              </a:r>
              <a:r>
                <a:rPr lang="en-US" sz="2400" kern="0" dirty="0">
                  <a:solidFill>
                    <a:srgbClr val="00B050"/>
                  </a:solidFill>
                  <a:latin typeface="Calibri"/>
                  <a:cs typeface="Calibri"/>
                  <a:sym typeface="Calibri"/>
                </a:rPr>
                <a:t>: 8.5% sponsorship (+7 other OUs)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400" kern="0" dirty="0">
                  <a:solidFill>
                    <a:srgbClr val="00B050"/>
                  </a:solidFill>
                  <a:latin typeface="Calibri"/>
                  <a:cs typeface="Calibri"/>
                  <a:sym typeface="Calibri"/>
                </a:rPr>
                <a:t>Rebooting Computing: attended 2 summits, and organize 1</a:t>
              </a:r>
              <a:r>
                <a:rPr lang="en-US" sz="2400" kern="0" baseline="30000" dirty="0">
                  <a:solidFill>
                    <a:srgbClr val="00B050"/>
                  </a:solidFill>
                  <a:latin typeface="Calibri"/>
                  <a:cs typeface="Calibri"/>
                  <a:sym typeface="Calibri"/>
                </a:rPr>
                <a:t>st</a:t>
              </a:r>
              <a:r>
                <a:rPr lang="en-US" sz="2400" kern="0" dirty="0">
                  <a:solidFill>
                    <a:srgbClr val="00B050"/>
                  </a:solidFill>
                  <a:latin typeface="Calibri"/>
                  <a:cs typeface="Calibri"/>
                  <a:sym typeface="Calibri"/>
                </a:rPr>
                <a:t> Low Power Image Recognition Challenge (LPIRC) at DAC’15</a:t>
              </a:r>
            </a:p>
          </p:txBody>
        </p:sp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921" y="4572000"/>
              <a:ext cx="1039820" cy="6207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13"/>
          <p:cNvSpPr/>
          <p:nvPr/>
        </p:nvSpPr>
        <p:spPr>
          <a:xfrm>
            <a:off x="8448676" y="4766846"/>
            <a:ext cx="168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kern="0" dirty="0">
                <a:solidFill>
                  <a:sysClr val="windowText" lastClr="000000"/>
                </a:solidFill>
                <a:latin typeface="Calibri"/>
                <a:cs typeface="Calibri"/>
                <a:sym typeface="Calibri"/>
              </a:rPr>
              <a:t>[</a:t>
            </a:r>
            <a:r>
              <a:rPr lang="es-ES" sz="1600" kern="0" dirty="0" err="1">
                <a:solidFill>
                  <a:sysClr val="windowText" lastClr="000000"/>
                </a:solidFill>
                <a:latin typeface="Calibri"/>
                <a:cs typeface="Calibri"/>
                <a:sym typeface="Calibri"/>
              </a:rPr>
              <a:t>Source</a:t>
            </a:r>
            <a:r>
              <a:rPr lang="es-ES" sz="1600" kern="0" dirty="0">
                <a:solidFill>
                  <a:sysClr val="windowText" lastClr="000000"/>
                </a:solidFill>
                <a:latin typeface="Calibri"/>
                <a:cs typeface="Calibri"/>
                <a:sym typeface="Calibri"/>
              </a:rPr>
              <a:t>: </a:t>
            </a:r>
            <a:r>
              <a:rPr lang="es-ES" sz="1600" kern="0" dirty="0" err="1">
                <a:solidFill>
                  <a:sysClr val="windowText" lastClr="000000"/>
                </a:solidFill>
                <a:latin typeface="Calibri"/>
                <a:cs typeface="Calibri"/>
                <a:sym typeface="Calibri"/>
              </a:rPr>
              <a:t>Gartner</a:t>
            </a:r>
            <a:r>
              <a:rPr lang="es-ES" sz="1600" kern="0" dirty="0">
                <a:solidFill>
                  <a:sysClr val="windowText" lastClr="000000"/>
                </a:solidFill>
                <a:latin typeface="Calibri"/>
                <a:cs typeface="Calibri"/>
                <a:sym typeface="Calibri"/>
              </a:rPr>
              <a:t>] </a:t>
            </a:r>
            <a:endParaRPr lang="en-US" sz="1600" b="1" kern="0" dirty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9142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981200" y="1981200"/>
          <a:ext cx="8147636" cy="3157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02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80"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</a:rPr>
                        <a:t>WF-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</a:rPr>
                        <a:t>IoT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World Forum on Internet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of Things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(8.5% -&gt; 15.5%)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082"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</a:rPr>
                        <a:t>LASCAS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err="1">
                          <a:solidFill>
                            <a:schemeClr val="tx1"/>
                          </a:solidFill>
                        </a:rPr>
                        <a:t>Latin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</a:rPr>
                        <a:t> American</a:t>
                      </a:r>
                      <a:r>
                        <a:rPr lang="es-ES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tx1"/>
                          </a:solidFill>
                        </a:rPr>
                        <a:t>Symposium</a:t>
                      </a:r>
                      <a:r>
                        <a:rPr lang="es-ES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s-ES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tx1"/>
                          </a:solidFill>
                        </a:rPr>
                        <a:t>Circuits</a:t>
                      </a:r>
                      <a:r>
                        <a:rPr lang="es-ES" sz="1600" b="1" baseline="0" dirty="0">
                          <a:solidFill>
                            <a:schemeClr val="tx1"/>
                          </a:solidFill>
                        </a:rPr>
                        <a:t> and Systems (30%)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76"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/>
                        <a:t>LATS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Latin American Test Symposium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(30%)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/>
                        <a:t>ISED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International Symposium on Electronic</a:t>
                      </a:r>
                      <a:r>
                        <a:rPr lang="en-US" sz="1600" b="0" baseline="0" dirty="0"/>
                        <a:t> System Design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SBCCI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Symposium on Integrated Circuits and Systems Design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9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/>
                        <a:t>EDPS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err="1"/>
                        <a:t>Electronic</a:t>
                      </a:r>
                      <a:r>
                        <a:rPr lang="es-ES" sz="1600" b="0" dirty="0"/>
                        <a:t> Design</a:t>
                      </a:r>
                      <a:r>
                        <a:rPr lang="es-ES" sz="1600" b="0" baseline="0" dirty="0"/>
                        <a:t> </a:t>
                      </a:r>
                      <a:r>
                        <a:rPr lang="es-ES" sz="1600" b="0" baseline="0" dirty="0" err="1"/>
                        <a:t>Process</a:t>
                      </a:r>
                      <a:r>
                        <a:rPr lang="es-ES" sz="1600" b="0" baseline="0" dirty="0"/>
                        <a:t> </a:t>
                      </a:r>
                      <a:r>
                        <a:rPr lang="es-ES" sz="1600" b="0" baseline="0" dirty="0" err="1"/>
                        <a:t>Symposium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274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/>
                        <a:t>iNIS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International Symposium on </a:t>
                      </a:r>
                      <a:r>
                        <a:rPr lang="en-US" sz="1600" dirty="0" err="1"/>
                        <a:t>Nanoelectronic</a:t>
                      </a:r>
                      <a:r>
                        <a:rPr lang="en-US" sz="1600" dirty="0"/>
                        <a:t> and Information Systems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739900" y="1051559"/>
            <a:ext cx="8850728" cy="12625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r>
              <a:rPr lang="en-US" sz="2000" b="1" kern="0" dirty="0">
                <a:solidFill>
                  <a:srgbClr val="000000"/>
                </a:solidFill>
                <a:latin typeface="Helvetica"/>
                <a:cs typeface="Helvetica"/>
              </a:rPr>
              <a:t>7 events, growing in different areas (</a:t>
            </a:r>
            <a:r>
              <a:rPr lang="en-US" sz="2000" b="1" kern="0" dirty="0" err="1">
                <a:solidFill>
                  <a:srgbClr val="000000"/>
                </a:solidFill>
                <a:latin typeface="Helvetica"/>
                <a:cs typeface="Helvetica"/>
              </a:rPr>
              <a:t>IoT</a:t>
            </a:r>
            <a:r>
              <a:rPr lang="en-US" sz="2000" b="1" kern="0" dirty="0">
                <a:solidFill>
                  <a:srgbClr val="000000"/>
                </a:solidFill>
                <a:latin typeface="Helvetica"/>
                <a:cs typeface="Helvetica"/>
              </a:rPr>
              <a:t>, test, Nano, etc.)</a:t>
            </a:r>
          </a:p>
          <a:p>
            <a:pPr lvl="1"/>
            <a:r>
              <a:rPr lang="es-ES" sz="2000" kern="0" dirty="0" err="1">
                <a:solidFill>
                  <a:srgbClr val="000000"/>
                </a:solidFill>
              </a:rPr>
              <a:t>Very</a:t>
            </a:r>
            <a:r>
              <a:rPr lang="es-ES" sz="2000" kern="0" dirty="0">
                <a:solidFill>
                  <a:srgbClr val="000000"/>
                </a:solidFill>
              </a:rPr>
              <a:t> </a:t>
            </a:r>
            <a:r>
              <a:rPr lang="es-ES" sz="2000" kern="0" dirty="0" err="1">
                <a:solidFill>
                  <a:srgbClr val="000000"/>
                </a:solidFill>
              </a:rPr>
              <a:t>limited</a:t>
            </a:r>
            <a:r>
              <a:rPr lang="es-ES" sz="2000" kern="0" dirty="0">
                <a:solidFill>
                  <a:srgbClr val="000000"/>
                </a:solidFill>
              </a:rPr>
              <a:t> </a:t>
            </a:r>
            <a:r>
              <a:rPr lang="es-ES" sz="2000" kern="0" dirty="0" err="1">
                <a:solidFill>
                  <a:srgbClr val="000000"/>
                </a:solidFill>
              </a:rPr>
              <a:t>growth</a:t>
            </a:r>
            <a:r>
              <a:rPr lang="es-ES" sz="2000" kern="0" dirty="0">
                <a:solidFill>
                  <a:srgbClr val="000000"/>
                </a:solidFill>
              </a:rPr>
              <a:t> </a:t>
            </a:r>
            <a:r>
              <a:rPr lang="es-ES" sz="2000" kern="0" dirty="0" err="1">
                <a:solidFill>
                  <a:srgbClr val="000000"/>
                </a:solidFill>
              </a:rPr>
              <a:t>possible</a:t>
            </a:r>
            <a:r>
              <a:rPr lang="es-ES" sz="2000" kern="0" dirty="0">
                <a:solidFill>
                  <a:srgbClr val="000000"/>
                </a:solidFill>
              </a:rPr>
              <a:t> in </a:t>
            </a:r>
            <a:r>
              <a:rPr lang="es-ES" sz="2000" kern="0" dirty="0" err="1">
                <a:solidFill>
                  <a:srgbClr val="000000"/>
                </a:solidFill>
              </a:rPr>
              <a:t>classic</a:t>
            </a:r>
            <a:r>
              <a:rPr lang="es-ES" sz="2000" kern="0" dirty="0">
                <a:solidFill>
                  <a:srgbClr val="000000"/>
                </a:solidFill>
              </a:rPr>
              <a:t> </a:t>
            </a:r>
            <a:r>
              <a:rPr lang="es-ES" sz="2000" kern="0" dirty="0" err="1">
                <a:solidFill>
                  <a:srgbClr val="000000"/>
                </a:solidFill>
              </a:rPr>
              <a:t>areas</a:t>
            </a:r>
            <a:r>
              <a:rPr lang="es-ES" sz="2000" kern="0" dirty="0">
                <a:solidFill>
                  <a:srgbClr val="000000"/>
                </a:solidFill>
              </a:rPr>
              <a:t> (</a:t>
            </a:r>
            <a:r>
              <a:rPr lang="es-ES" sz="2000" kern="0" dirty="0" err="1">
                <a:solidFill>
                  <a:srgbClr val="000000"/>
                </a:solidFill>
              </a:rPr>
              <a:t>mostly</a:t>
            </a:r>
            <a:r>
              <a:rPr lang="es-ES" sz="2000" kern="0" dirty="0">
                <a:solidFill>
                  <a:srgbClr val="000000"/>
                </a:solidFill>
              </a:rPr>
              <a:t> TTTC and CASS)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76200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New Conferences in Classic </a:t>
            </a:r>
            <a:br>
              <a:rPr lang="en-US" dirty="0"/>
            </a:br>
            <a:r>
              <a:rPr lang="en-US" dirty="0"/>
              <a:t>and Growing Areas in 2015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533400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457200"/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Conclusion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: Key to position CEDA in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conferences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of new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areas</a:t>
            </a:r>
            <a:endParaRPr lang="es-ES" sz="2400" kern="0" dirty="0">
              <a:solidFill>
                <a:srgbClr val="FF0000"/>
              </a:solidFill>
              <a:latin typeface="Calibri"/>
              <a:cs typeface="Calibri"/>
              <a:sym typeface="Calibri"/>
            </a:endParaRPr>
          </a:p>
          <a:p>
            <a:pPr marL="0" lvl="1" indent="457200"/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	-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Strengthen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visibility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on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IoT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,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Nanotech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and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eHealth</a:t>
            </a:r>
            <a:endParaRPr lang="es-ES" sz="2400" kern="0" dirty="0">
              <a:solidFill>
                <a:srgbClr val="FF0000"/>
              </a:solidFill>
              <a:latin typeface="Calibri"/>
              <a:cs typeface="Calibri"/>
              <a:sym typeface="Calibri"/>
            </a:endParaRPr>
          </a:p>
          <a:p>
            <a:pPr marL="0" lvl="1" indent="457200"/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	- Big Data,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others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8259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Make CEDA Visible World-Wide: </a:t>
            </a:r>
            <a:br>
              <a:rPr lang="en-US" dirty="0"/>
            </a:br>
            <a:r>
              <a:rPr lang="en-US" dirty="0"/>
              <a:t>Outreach Activities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39900" y="1171992"/>
            <a:ext cx="8597594" cy="530500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r>
              <a:rPr lang="en-US" sz="2000" kern="0" dirty="0">
                <a:solidFill>
                  <a:srgbClr val="00B050"/>
                </a:solidFill>
                <a:latin typeface="Helvetica"/>
                <a:cs typeface="Helvetica"/>
              </a:rPr>
              <a:t>Latin America focus (2014 and 2015)</a:t>
            </a:r>
            <a:r>
              <a:rPr lang="en-US" sz="2000" b="1" kern="0" dirty="0">
                <a:solidFill>
                  <a:srgbClr val="00B050"/>
                </a:solidFill>
                <a:latin typeface="Helvetica"/>
                <a:cs typeface="Helvetica"/>
              </a:rPr>
              <a:t>: new conf. sponsorship and creating local chapters (Mexico and Uruguay-Argentina) </a:t>
            </a:r>
          </a:p>
          <a:p>
            <a:pPr lvl="1"/>
            <a:r>
              <a:rPr lang="es-ES" sz="2000" kern="0" dirty="0">
                <a:solidFill>
                  <a:srgbClr val="000000"/>
                </a:solidFill>
              </a:rPr>
              <a:t>Colombia: in 2014 </a:t>
            </a:r>
            <a:r>
              <a:rPr lang="es-ES" sz="2000" kern="0" dirty="0" err="1">
                <a:solidFill>
                  <a:srgbClr val="000000"/>
                </a:solidFill>
              </a:rPr>
              <a:t>two</a:t>
            </a:r>
            <a:r>
              <a:rPr lang="es-ES" sz="2000" kern="0" dirty="0">
                <a:solidFill>
                  <a:srgbClr val="000000"/>
                </a:solidFill>
              </a:rPr>
              <a:t> </a:t>
            </a:r>
            <a:r>
              <a:rPr lang="es-ES" sz="2000" kern="0" dirty="0" err="1">
                <a:solidFill>
                  <a:srgbClr val="000000"/>
                </a:solidFill>
              </a:rPr>
              <a:t>events</a:t>
            </a:r>
            <a:r>
              <a:rPr lang="es-ES" sz="2000" kern="0" dirty="0">
                <a:solidFill>
                  <a:srgbClr val="000000"/>
                </a:solidFill>
              </a:rPr>
              <a:t> </a:t>
            </a:r>
            <a:r>
              <a:rPr lang="es-ES" sz="2000" kern="0" dirty="0" err="1">
                <a:solidFill>
                  <a:srgbClr val="000000"/>
                </a:solidFill>
              </a:rPr>
              <a:t>covered</a:t>
            </a:r>
            <a:r>
              <a:rPr lang="es-ES" sz="2000" kern="0" dirty="0">
                <a:solidFill>
                  <a:srgbClr val="000000"/>
                </a:solidFill>
              </a:rPr>
              <a:t> in </a:t>
            </a:r>
            <a:r>
              <a:rPr lang="es-ES" sz="2000" kern="0" dirty="0" err="1">
                <a:solidFill>
                  <a:srgbClr val="000000"/>
                </a:solidFill>
              </a:rPr>
              <a:t>one</a:t>
            </a:r>
            <a:r>
              <a:rPr lang="es-ES" sz="2000" kern="0" dirty="0">
                <a:solidFill>
                  <a:srgbClr val="000000"/>
                </a:solidFill>
              </a:rPr>
              <a:t> </a:t>
            </a:r>
            <a:r>
              <a:rPr lang="es-ES" sz="2000" kern="0" dirty="0" err="1">
                <a:solidFill>
                  <a:srgbClr val="000000"/>
                </a:solidFill>
              </a:rPr>
              <a:t>trip</a:t>
            </a:r>
            <a:endParaRPr lang="es-ES" sz="2000" kern="0" dirty="0">
              <a:solidFill>
                <a:srgbClr val="000000"/>
              </a:solidFill>
            </a:endParaRPr>
          </a:p>
          <a:p>
            <a:pPr lvl="2"/>
            <a:r>
              <a:rPr lang="es-ES" sz="1800" kern="0" dirty="0">
                <a:solidFill>
                  <a:srgbClr val="000000"/>
                </a:solidFill>
              </a:rPr>
              <a:t>CWCAS (</a:t>
            </a:r>
            <a:r>
              <a:rPr lang="es-ES" sz="1800" kern="0" dirty="0" err="1">
                <a:solidFill>
                  <a:srgbClr val="000000"/>
                </a:solidFill>
              </a:rPr>
              <a:t>Bogota</a:t>
            </a:r>
            <a:r>
              <a:rPr lang="es-ES" sz="1800" kern="0" dirty="0">
                <a:solidFill>
                  <a:srgbClr val="000000"/>
                </a:solidFill>
              </a:rPr>
              <a:t>) – </a:t>
            </a:r>
            <a:r>
              <a:rPr lang="es-ES" sz="1800" kern="0" dirty="0" err="1">
                <a:solidFill>
                  <a:srgbClr val="000000"/>
                </a:solidFill>
              </a:rPr>
              <a:t>focus</a:t>
            </a:r>
            <a:r>
              <a:rPr lang="es-ES" sz="1800" kern="0" dirty="0">
                <a:solidFill>
                  <a:srgbClr val="000000"/>
                </a:solidFill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</a:rPr>
              <a:t>on</a:t>
            </a:r>
            <a:r>
              <a:rPr lang="es-ES" sz="1800" kern="0" dirty="0">
                <a:solidFill>
                  <a:srgbClr val="000000"/>
                </a:solidFill>
              </a:rPr>
              <a:t> MPSoC (~120 </a:t>
            </a:r>
            <a:r>
              <a:rPr lang="es-ES" sz="1800" kern="0" dirty="0" err="1">
                <a:solidFill>
                  <a:srgbClr val="000000"/>
                </a:solidFill>
              </a:rPr>
              <a:t>attendees</a:t>
            </a:r>
            <a:r>
              <a:rPr lang="es-ES" sz="1800" kern="0" dirty="0">
                <a:solidFill>
                  <a:srgbClr val="000000"/>
                </a:solidFill>
              </a:rPr>
              <a:t>)</a:t>
            </a:r>
          </a:p>
          <a:p>
            <a:pPr lvl="2"/>
            <a:r>
              <a:rPr lang="es-ES" sz="1800" kern="0" dirty="0">
                <a:solidFill>
                  <a:srgbClr val="000000"/>
                </a:solidFill>
              </a:rPr>
              <a:t>IBERSENSOR (Cali) – </a:t>
            </a:r>
            <a:r>
              <a:rPr lang="es-ES" sz="1800" kern="0" dirty="0" err="1">
                <a:solidFill>
                  <a:srgbClr val="000000"/>
                </a:solidFill>
              </a:rPr>
              <a:t>focus</a:t>
            </a:r>
            <a:r>
              <a:rPr lang="es-ES" sz="1800" kern="0" dirty="0">
                <a:solidFill>
                  <a:srgbClr val="000000"/>
                </a:solidFill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</a:rPr>
              <a:t>on</a:t>
            </a:r>
            <a:r>
              <a:rPr lang="es-ES" sz="1800" kern="0" dirty="0">
                <a:solidFill>
                  <a:srgbClr val="000000"/>
                </a:solidFill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</a:rPr>
              <a:t>wearable</a:t>
            </a:r>
            <a:r>
              <a:rPr lang="es-ES" sz="1800" kern="0" dirty="0">
                <a:solidFill>
                  <a:srgbClr val="000000"/>
                </a:solidFill>
              </a:rPr>
              <a:t> and </a:t>
            </a:r>
            <a:r>
              <a:rPr lang="es-ES" sz="1800" kern="0" dirty="0" err="1">
                <a:solidFill>
                  <a:srgbClr val="000000"/>
                </a:solidFill>
              </a:rPr>
              <a:t>IoT</a:t>
            </a:r>
            <a:r>
              <a:rPr lang="es-ES" sz="1800" kern="0" dirty="0">
                <a:solidFill>
                  <a:srgbClr val="000000"/>
                </a:solidFill>
              </a:rPr>
              <a:t> (~200)</a:t>
            </a:r>
          </a:p>
          <a:p>
            <a:pPr lvl="1"/>
            <a:r>
              <a:rPr lang="es-ES" sz="2000" kern="0" dirty="0">
                <a:solidFill>
                  <a:srgbClr val="000000"/>
                </a:solidFill>
              </a:rPr>
              <a:t>Uruguay and </a:t>
            </a:r>
            <a:r>
              <a:rPr lang="es-ES" sz="2000" kern="0" dirty="0" err="1">
                <a:solidFill>
                  <a:srgbClr val="000000"/>
                </a:solidFill>
              </a:rPr>
              <a:t>Mexico</a:t>
            </a:r>
            <a:r>
              <a:rPr lang="es-ES" sz="2000" kern="0" dirty="0">
                <a:solidFill>
                  <a:srgbClr val="000000"/>
                </a:solidFill>
              </a:rPr>
              <a:t> in 2015:       </a:t>
            </a:r>
          </a:p>
          <a:p>
            <a:pPr lvl="2"/>
            <a:r>
              <a:rPr lang="es-ES" sz="1800" kern="0" dirty="0">
                <a:solidFill>
                  <a:srgbClr val="000000"/>
                </a:solidFill>
              </a:rPr>
              <a:t>LASCAS 2015 – </a:t>
            </a:r>
            <a:r>
              <a:rPr lang="es-ES" sz="1800" kern="0" dirty="0" err="1">
                <a:solidFill>
                  <a:srgbClr val="000000"/>
                </a:solidFill>
              </a:rPr>
              <a:t>focus</a:t>
            </a:r>
            <a:r>
              <a:rPr lang="es-ES" sz="1800" kern="0" dirty="0">
                <a:solidFill>
                  <a:srgbClr val="000000"/>
                </a:solidFill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</a:rPr>
              <a:t>on</a:t>
            </a:r>
            <a:r>
              <a:rPr lang="es-ES" sz="1800" kern="0" dirty="0">
                <a:solidFill>
                  <a:srgbClr val="000000"/>
                </a:solidFill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</a:rPr>
              <a:t>design</a:t>
            </a:r>
            <a:r>
              <a:rPr lang="es-ES" sz="1800" kern="0" dirty="0">
                <a:solidFill>
                  <a:srgbClr val="000000"/>
                </a:solidFill>
              </a:rPr>
              <a:t> of </a:t>
            </a:r>
            <a:r>
              <a:rPr lang="es-ES" sz="1800" kern="0" dirty="0" err="1">
                <a:solidFill>
                  <a:srgbClr val="000000"/>
                </a:solidFill>
              </a:rPr>
              <a:t>embedded</a:t>
            </a:r>
            <a:r>
              <a:rPr lang="es-ES" sz="1800" kern="0" dirty="0">
                <a:solidFill>
                  <a:srgbClr val="000000"/>
                </a:solidFill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</a:rPr>
              <a:t>systems</a:t>
            </a:r>
            <a:r>
              <a:rPr lang="es-ES" sz="1800" kern="0" dirty="0">
                <a:solidFill>
                  <a:srgbClr val="000000"/>
                </a:solidFill>
              </a:rPr>
              <a:t> (~180)</a:t>
            </a:r>
          </a:p>
          <a:p>
            <a:pPr lvl="2"/>
            <a:r>
              <a:rPr lang="es-ES" sz="1800" kern="0" dirty="0">
                <a:solidFill>
                  <a:srgbClr val="000000"/>
                </a:solidFill>
              </a:rPr>
              <a:t>LATS 2015– </a:t>
            </a:r>
            <a:r>
              <a:rPr lang="es-ES" sz="1800" kern="0" dirty="0" err="1">
                <a:solidFill>
                  <a:srgbClr val="000000"/>
                </a:solidFill>
              </a:rPr>
              <a:t>focus</a:t>
            </a:r>
            <a:r>
              <a:rPr lang="es-ES" sz="1800" kern="0" dirty="0">
                <a:solidFill>
                  <a:srgbClr val="000000"/>
                </a:solidFill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</a:rPr>
              <a:t>on</a:t>
            </a:r>
            <a:r>
              <a:rPr lang="es-ES" sz="1800" kern="0" dirty="0">
                <a:solidFill>
                  <a:srgbClr val="000000"/>
                </a:solidFill>
              </a:rPr>
              <a:t> </a:t>
            </a:r>
            <a:r>
              <a:rPr lang="es-ES" sz="1800" kern="0" dirty="0" err="1">
                <a:solidFill>
                  <a:srgbClr val="000000"/>
                </a:solidFill>
              </a:rPr>
              <a:t>design</a:t>
            </a:r>
            <a:r>
              <a:rPr lang="es-ES" sz="1800" kern="0" dirty="0">
                <a:solidFill>
                  <a:srgbClr val="000000"/>
                </a:solidFill>
              </a:rPr>
              <a:t> and test (~150), </a:t>
            </a:r>
            <a:r>
              <a:rPr lang="es-ES" sz="1800" kern="0" dirty="0" err="1">
                <a:solidFill>
                  <a:srgbClr val="000000"/>
                </a:solidFill>
              </a:rPr>
              <a:t>tech</a:t>
            </a:r>
            <a:r>
              <a:rPr lang="es-ES" sz="1800" kern="0" dirty="0">
                <a:solidFill>
                  <a:srgbClr val="000000"/>
                </a:solidFill>
              </a:rPr>
              <a:t> sponsor </a:t>
            </a:r>
            <a:r>
              <a:rPr lang="es-ES" sz="1800" kern="0" dirty="0" err="1">
                <a:solidFill>
                  <a:srgbClr val="000000"/>
                </a:solidFill>
              </a:rPr>
              <a:t>now</a:t>
            </a:r>
            <a:endParaRPr lang="es-ES" kern="0" dirty="0">
              <a:solidFill>
                <a:srgbClr val="000000"/>
              </a:solidFill>
            </a:endParaRPr>
          </a:p>
          <a:p>
            <a:endParaRPr lang="es-ES" kern="0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s-ES" kern="0" dirty="0" err="1">
                <a:solidFill>
                  <a:srgbClr val="FF0000"/>
                </a:solidFill>
                <a:latin typeface="Helvetica"/>
                <a:cs typeface="Helvetica"/>
              </a:rPr>
              <a:t>Conclusions</a:t>
            </a:r>
            <a:r>
              <a:rPr lang="es-ES" kern="0" dirty="0">
                <a:solidFill>
                  <a:srgbClr val="FF0000"/>
                </a:solidFill>
                <a:latin typeface="Helvetica"/>
                <a:cs typeface="Helvetica"/>
              </a:rPr>
              <a:t>: Clear </a:t>
            </a:r>
            <a:r>
              <a:rPr lang="es-ES" kern="0" dirty="0" err="1">
                <a:solidFill>
                  <a:srgbClr val="FF0000"/>
                </a:solidFill>
                <a:latin typeface="Helvetica"/>
                <a:cs typeface="Helvetica"/>
              </a:rPr>
              <a:t>need</a:t>
            </a:r>
            <a:r>
              <a:rPr lang="es-ES" kern="0" dirty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s-ES" kern="0" dirty="0" err="1">
                <a:solidFill>
                  <a:srgbClr val="FF0000"/>
                </a:solidFill>
                <a:latin typeface="Helvetica"/>
                <a:cs typeface="Helvetica"/>
              </a:rPr>
              <a:t>for</a:t>
            </a:r>
            <a:r>
              <a:rPr lang="es-ES" kern="0" dirty="0">
                <a:solidFill>
                  <a:srgbClr val="FF0000"/>
                </a:solidFill>
                <a:latin typeface="Helvetica"/>
                <a:cs typeface="Helvetica"/>
              </a:rPr>
              <a:t> CEDA to </a:t>
            </a:r>
            <a:r>
              <a:rPr lang="es-ES" kern="0" dirty="0" err="1">
                <a:solidFill>
                  <a:srgbClr val="FF0000"/>
                </a:solidFill>
                <a:latin typeface="Helvetica"/>
                <a:cs typeface="Helvetica"/>
              </a:rPr>
              <a:t>promote</a:t>
            </a:r>
            <a:r>
              <a:rPr lang="es-ES" kern="0" dirty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s-ES" kern="0" dirty="0" err="1">
                <a:solidFill>
                  <a:srgbClr val="FF0000"/>
                </a:solidFill>
                <a:latin typeface="Helvetica"/>
                <a:cs typeface="Helvetica"/>
              </a:rPr>
              <a:t>itself</a:t>
            </a:r>
            <a:endParaRPr lang="es-ES" kern="0" dirty="0">
              <a:solidFill>
                <a:srgbClr val="FF0000"/>
              </a:solidFill>
              <a:latin typeface="Helvetica"/>
              <a:cs typeface="Helvetica"/>
            </a:endParaRPr>
          </a:p>
          <a:p>
            <a:pPr lvl="2"/>
            <a:r>
              <a:rPr lang="es-ES" kern="0" dirty="0" err="1">
                <a:solidFill>
                  <a:srgbClr val="FF0000"/>
                </a:solidFill>
              </a:rPr>
              <a:t>Creation</a:t>
            </a:r>
            <a:r>
              <a:rPr lang="es-ES" kern="0" dirty="0">
                <a:solidFill>
                  <a:srgbClr val="FF0000"/>
                </a:solidFill>
              </a:rPr>
              <a:t> of CEDA </a:t>
            </a:r>
            <a:r>
              <a:rPr lang="es-ES" kern="0" dirty="0" err="1">
                <a:solidFill>
                  <a:srgbClr val="FF0000"/>
                </a:solidFill>
              </a:rPr>
              <a:t>Distinguished</a:t>
            </a:r>
            <a:r>
              <a:rPr lang="es-ES" kern="0" dirty="0">
                <a:solidFill>
                  <a:srgbClr val="FF0000"/>
                </a:solidFill>
              </a:rPr>
              <a:t> </a:t>
            </a:r>
            <a:r>
              <a:rPr lang="es-ES" kern="0" dirty="0" err="1">
                <a:solidFill>
                  <a:srgbClr val="FF0000"/>
                </a:solidFill>
              </a:rPr>
              <a:t>Lecturer</a:t>
            </a:r>
            <a:r>
              <a:rPr lang="es-ES" kern="0" dirty="0">
                <a:solidFill>
                  <a:srgbClr val="FF0000"/>
                </a:solidFill>
              </a:rPr>
              <a:t> Programme (DLP)</a:t>
            </a:r>
          </a:p>
          <a:p>
            <a:pPr lvl="2"/>
            <a:r>
              <a:rPr lang="es-ES" kern="0" dirty="0">
                <a:solidFill>
                  <a:srgbClr val="FF0000"/>
                </a:solidFill>
              </a:rPr>
              <a:t>CEDA </a:t>
            </a:r>
            <a:r>
              <a:rPr lang="es-ES" kern="0" dirty="0" err="1">
                <a:solidFill>
                  <a:srgbClr val="FF0000"/>
                </a:solidFill>
              </a:rPr>
              <a:t>Outreach</a:t>
            </a:r>
            <a:r>
              <a:rPr lang="es-ES" kern="0" dirty="0">
                <a:solidFill>
                  <a:srgbClr val="FF0000"/>
                </a:solidFill>
              </a:rPr>
              <a:t> </a:t>
            </a:r>
            <a:r>
              <a:rPr lang="es-ES" kern="0" dirty="0" err="1">
                <a:solidFill>
                  <a:srgbClr val="FF0000"/>
                </a:solidFill>
              </a:rPr>
              <a:t>Activities</a:t>
            </a:r>
            <a:r>
              <a:rPr lang="es-ES" kern="0" dirty="0">
                <a:solidFill>
                  <a:srgbClr val="FF0000"/>
                </a:solidFill>
              </a:rPr>
              <a:t>: </a:t>
            </a:r>
            <a:r>
              <a:rPr lang="es-ES" kern="0" dirty="0" err="1">
                <a:solidFill>
                  <a:srgbClr val="FF0000"/>
                </a:solidFill>
              </a:rPr>
              <a:t>Africa</a:t>
            </a:r>
            <a:r>
              <a:rPr lang="es-ES" kern="0" dirty="0">
                <a:solidFill>
                  <a:srgbClr val="FF0000"/>
                </a:solidFill>
              </a:rPr>
              <a:t>, </a:t>
            </a:r>
            <a:r>
              <a:rPr lang="es-ES" kern="0" dirty="0" err="1">
                <a:solidFill>
                  <a:srgbClr val="FF0000"/>
                </a:solidFill>
              </a:rPr>
              <a:t>Middle</a:t>
            </a:r>
            <a:r>
              <a:rPr lang="es-ES" kern="0" dirty="0">
                <a:solidFill>
                  <a:srgbClr val="FF0000"/>
                </a:solidFill>
              </a:rPr>
              <a:t> East and Asia (local </a:t>
            </a:r>
            <a:r>
              <a:rPr lang="es-ES" kern="0" dirty="0" err="1">
                <a:solidFill>
                  <a:srgbClr val="FF0000"/>
                </a:solidFill>
              </a:rPr>
              <a:t>chapter</a:t>
            </a:r>
            <a:r>
              <a:rPr lang="es-ES" kern="0" dirty="0">
                <a:solidFill>
                  <a:srgbClr val="FF0000"/>
                </a:solidFill>
              </a:rPr>
              <a:t> </a:t>
            </a:r>
            <a:r>
              <a:rPr lang="es-ES" kern="0" dirty="0" err="1">
                <a:solidFill>
                  <a:srgbClr val="FF0000"/>
                </a:solidFill>
              </a:rPr>
              <a:t>creation</a:t>
            </a:r>
            <a:r>
              <a:rPr lang="es-ES" kern="0" dirty="0">
                <a:solidFill>
                  <a:srgbClr val="FF0000"/>
                </a:solidFill>
              </a:rPr>
              <a:t> </a:t>
            </a:r>
            <a:r>
              <a:rPr lang="es-ES" kern="0" dirty="0" err="1">
                <a:solidFill>
                  <a:srgbClr val="FF0000"/>
                </a:solidFill>
              </a:rPr>
              <a:t>options</a:t>
            </a:r>
            <a:r>
              <a:rPr lang="es-ES" kern="0" dirty="0">
                <a:solidFill>
                  <a:srgbClr val="FF0000"/>
                </a:solidFill>
              </a:rPr>
              <a:t> to be </a:t>
            </a:r>
            <a:r>
              <a:rPr lang="es-ES" kern="0" dirty="0" err="1">
                <a:solidFill>
                  <a:srgbClr val="FF0000"/>
                </a:solidFill>
              </a:rPr>
              <a:t>discussed</a:t>
            </a:r>
            <a:r>
              <a:rPr lang="es-ES" kern="0" dirty="0">
                <a:solidFill>
                  <a:srgbClr val="FF0000"/>
                </a:solidFill>
              </a:rPr>
              <a:t> as </a:t>
            </a:r>
            <a:r>
              <a:rPr lang="es-ES" kern="0" dirty="0" err="1">
                <a:solidFill>
                  <a:srgbClr val="FF0000"/>
                </a:solidFill>
              </a:rPr>
              <a:t>well</a:t>
            </a:r>
            <a:r>
              <a:rPr lang="es-ES" kern="0" dirty="0">
                <a:solidFill>
                  <a:srgbClr val="FF0000"/>
                </a:solidFill>
              </a:rPr>
              <a:t>)</a:t>
            </a:r>
          </a:p>
          <a:p>
            <a:pPr lvl="2"/>
            <a:r>
              <a:rPr lang="es-ES" kern="0" dirty="0">
                <a:solidFill>
                  <a:srgbClr val="FF0000"/>
                </a:solidFill>
              </a:rPr>
              <a:t>More </a:t>
            </a:r>
            <a:r>
              <a:rPr lang="es-ES" kern="0" dirty="0" err="1">
                <a:solidFill>
                  <a:srgbClr val="FF0000"/>
                </a:solidFill>
              </a:rPr>
              <a:t>activities</a:t>
            </a:r>
            <a:r>
              <a:rPr lang="es-ES" kern="0" dirty="0">
                <a:solidFill>
                  <a:srgbClr val="FF0000"/>
                </a:solidFill>
              </a:rPr>
              <a:t> in </a:t>
            </a:r>
            <a:r>
              <a:rPr lang="es-ES" kern="0" dirty="0" err="1">
                <a:solidFill>
                  <a:srgbClr val="FF0000"/>
                </a:solidFill>
              </a:rPr>
              <a:t>conferences</a:t>
            </a:r>
            <a:r>
              <a:rPr lang="es-ES" kern="0" dirty="0">
                <a:solidFill>
                  <a:srgbClr val="FF0000"/>
                </a:solidFill>
              </a:rPr>
              <a:t> of </a:t>
            </a:r>
            <a:r>
              <a:rPr lang="es-ES" kern="0" dirty="0" err="1">
                <a:solidFill>
                  <a:srgbClr val="FF0000"/>
                </a:solidFill>
              </a:rPr>
              <a:t>founding</a:t>
            </a:r>
            <a:r>
              <a:rPr lang="es-ES" kern="0" dirty="0">
                <a:solidFill>
                  <a:srgbClr val="FF0000"/>
                </a:solidFill>
              </a:rPr>
              <a:t> </a:t>
            </a:r>
            <a:r>
              <a:rPr lang="es-ES" kern="0" dirty="0" err="1">
                <a:solidFill>
                  <a:srgbClr val="FF0000"/>
                </a:solidFill>
              </a:rPr>
              <a:t>societies</a:t>
            </a:r>
            <a:r>
              <a:rPr lang="es-ES" kern="0" dirty="0">
                <a:solidFill>
                  <a:srgbClr val="FF0000"/>
                </a:solidFill>
              </a:rPr>
              <a:t>, </a:t>
            </a:r>
            <a:r>
              <a:rPr lang="es-ES" kern="0" dirty="0" err="1">
                <a:solidFill>
                  <a:srgbClr val="FF0000"/>
                </a:solidFill>
              </a:rPr>
              <a:t>carefully</a:t>
            </a:r>
            <a:r>
              <a:rPr lang="es-ES" kern="0" dirty="0">
                <a:solidFill>
                  <a:srgbClr val="FF0000"/>
                </a:solidFill>
              </a:rPr>
              <a:t> </a:t>
            </a:r>
            <a:r>
              <a:rPr lang="es-ES" kern="0" dirty="0" err="1">
                <a:solidFill>
                  <a:srgbClr val="FF0000"/>
                </a:solidFill>
              </a:rPr>
              <a:t>planned</a:t>
            </a:r>
            <a:r>
              <a:rPr lang="es-ES" kern="0" dirty="0">
                <a:solidFill>
                  <a:srgbClr val="FF0000"/>
                </a:solidFill>
              </a:rPr>
              <a:t>… </a:t>
            </a:r>
          </a:p>
          <a:p>
            <a:pPr marL="419100" lvl="2" indent="0">
              <a:buNone/>
            </a:pPr>
            <a:r>
              <a:rPr lang="es-ES" kern="0" dirty="0">
                <a:solidFill>
                  <a:srgbClr val="FF0000"/>
                </a:solidFill>
              </a:rPr>
              <a:t>	(Lunch </a:t>
            </a:r>
            <a:r>
              <a:rPr lang="es-ES" kern="0" dirty="0" err="1">
                <a:solidFill>
                  <a:srgbClr val="FF0000"/>
                </a:solidFill>
              </a:rPr>
              <a:t>Keynote</a:t>
            </a:r>
            <a:r>
              <a:rPr lang="es-ES" kern="0" dirty="0">
                <a:solidFill>
                  <a:srgbClr val="FF0000"/>
                </a:solidFill>
              </a:rPr>
              <a:t> at ISCAS’15, CEDA </a:t>
            </a:r>
            <a:r>
              <a:rPr lang="es-ES" kern="0" dirty="0" err="1">
                <a:solidFill>
                  <a:srgbClr val="FF0000"/>
                </a:solidFill>
              </a:rPr>
              <a:t>IoT</a:t>
            </a:r>
            <a:r>
              <a:rPr lang="es-ES" kern="0" dirty="0">
                <a:solidFill>
                  <a:srgbClr val="FF0000"/>
                </a:solidFill>
              </a:rPr>
              <a:t> </a:t>
            </a:r>
            <a:r>
              <a:rPr lang="es-ES" kern="0" dirty="0" err="1">
                <a:solidFill>
                  <a:srgbClr val="FF0000"/>
                </a:solidFill>
              </a:rPr>
              <a:t>competition</a:t>
            </a:r>
            <a:r>
              <a:rPr lang="es-ES" kern="0" dirty="0">
                <a:solidFill>
                  <a:srgbClr val="FF0000"/>
                </a:solidFill>
              </a:rPr>
              <a:t> at DATE 2015)	 </a:t>
            </a:r>
          </a:p>
        </p:txBody>
      </p:sp>
    </p:spTree>
    <p:extLst>
      <p:ext uri="{BB962C8B-B14F-4D97-AF65-F5344CB8AC3E}">
        <p14:creationId xmlns:p14="http://schemas.microsoft.com/office/powerpoint/2010/main" val="874018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6764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s-ES" sz="2800" dirty="0" err="1"/>
              <a:t>Policy</a:t>
            </a:r>
            <a:r>
              <a:rPr lang="es-ES" sz="2800" dirty="0"/>
              <a:t> </a:t>
            </a:r>
            <a:r>
              <a:rPr lang="es-ES" sz="2800" dirty="0" err="1"/>
              <a:t>Changes</a:t>
            </a:r>
            <a:r>
              <a:rPr lang="es-ES" sz="2800" dirty="0"/>
              <a:t> </a:t>
            </a:r>
            <a:r>
              <a:rPr lang="es-ES" sz="2800" dirty="0" err="1"/>
              <a:t>for</a:t>
            </a:r>
            <a:r>
              <a:rPr lang="es-ES" sz="2800" dirty="0"/>
              <a:t> </a:t>
            </a:r>
            <a:r>
              <a:rPr lang="es-ES" sz="2800" dirty="0" err="1"/>
              <a:t>Technically</a:t>
            </a:r>
            <a:r>
              <a:rPr lang="es-ES" sz="2800" dirty="0"/>
              <a:t> </a:t>
            </a:r>
            <a:r>
              <a:rPr lang="es-ES" sz="2800" dirty="0" err="1"/>
              <a:t>Sponsored</a:t>
            </a:r>
            <a:r>
              <a:rPr lang="es-ES" sz="2800" dirty="0"/>
              <a:t> </a:t>
            </a:r>
            <a:r>
              <a:rPr lang="es-ES" sz="2800" dirty="0" err="1"/>
              <a:t>Events</a:t>
            </a:r>
            <a:r>
              <a:rPr lang="es-ES" sz="2800" dirty="0"/>
              <a:t> </a:t>
            </a:r>
            <a:br>
              <a:rPr lang="es-ES" sz="2800" dirty="0"/>
            </a:br>
            <a:r>
              <a:rPr lang="es-ES" sz="2800" dirty="0"/>
              <a:t>(Jan 1st, 2016)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IEEE technically co-sponsored events</a:t>
            </a:r>
          </a:p>
          <a:p>
            <a:pPr lvl="1"/>
            <a:r>
              <a:rPr lang="en-US" sz="2000" dirty="0">
                <a:solidFill>
                  <a:schemeClr val="accent5">
                    <a:lumMod val="10000"/>
                  </a:schemeClr>
                </a:solidFill>
              </a:rPr>
              <a:t>Fee of $1000 + $15 per paper sent to IEEE </a:t>
            </a:r>
            <a:r>
              <a:rPr lang="en-US" sz="2000" dirty="0" err="1">
                <a:solidFill>
                  <a:schemeClr val="accent5">
                    <a:lumMod val="10000"/>
                  </a:schemeClr>
                </a:solidFill>
              </a:rPr>
              <a:t>Xplore</a:t>
            </a:r>
            <a:r>
              <a:rPr lang="en-US" sz="2000" dirty="0">
                <a:solidFill>
                  <a:schemeClr val="accent5">
                    <a:lumMod val="10000"/>
                  </a:schemeClr>
                </a:solidFill>
              </a:rPr>
              <a:t>. </a:t>
            </a:r>
          </a:p>
          <a:p>
            <a:pPr lvl="1"/>
            <a:r>
              <a:rPr lang="en-US" sz="2000" dirty="0">
                <a:solidFill>
                  <a:schemeClr val="accent5">
                    <a:lumMod val="10000"/>
                  </a:schemeClr>
                </a:solidFill>
              </a:rPr>
              <a:t>Before two options: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800" dirty="0">
                <a:solidFill>
                  <a:schemeClr val="accent5">
                    <a:lumMod val="10000"/>
                  </a:schemeClr>
                </a:solidFill>
              </a:rPr>
              <a:t>$50 fee charged to IEEE </a:t>
            </a:r>
            <a:r>
              <a:rPr lang="en-US" sz="1800" dirty="0" err="1">
                <a:solidFill>
                  <a:schemeClr val="accent5">
                    <a:lumMod val="10000"/>
                  </a:schemeClr>
                </a:solidFill>
              </a:rPr>
              <a:t>Ous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</a:rPr>
              <a:t> (no charge for papers sent to </a:t>
            </a:r>
            <a:r>
              <a:rPr lang="en-US" sz="1800" dirty="0" err="1">
                <a:solidFill>
                  <a:schemeClr val="accent5">
                    <a:lumMod val="10000"/>
                  </a:schemeClr>
                </a:solidFill>
              </a:rPr>
              <a:t>Xplore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</a:rPr>
              <a:t>)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800" dirty="0">
                <a:solidFill>
                  <a:schemeClr val="accent5">
                    <a:lumMod val="10000"/>
                  </a:schemeClr>
                </a:solidFill>
              </a:rPr>
              <a:t>$500 charged to IEEE OUs when no content submitted to </a:t>
            </a:r>
            <a:r>
              <a:rPr lang="en-US" sz="1800" dirty="0" err="1">
                <a:solidFill>
                  <a:schemeClr val="accent5">
                    <a:lumMod val="10000"/>
                  </a:schemeClr>
                </a:solidFill>
              </a:rPr>
              <a:t>Xplore</a:t>
            </a:r>
            <a:endParaRPr lang="en-US" sz="1800" dirty="0">
              <a:solidFill>
                <a:schemeClr val="accent5">
                  <a:lumMod val="10000"/>
                </a:schemeClr>
              </a:solidFill>
            </a:endParaRPr>
          </a:p>
          <a:p>
            <a:pPr marL="914400" lvl="2" indent="0">
              <a:buNone/>
            </a:pPr>
            <a:endParaRPr lang="en-US" sz="1800" dirty="0">
              <a:solidFill>
                <a:schemeClr val="accent5">
                  <a:lumMod val="10000"/>
                </a:schemeClr>
              </a:solidFill>
            </a:endParaRPr>
          </a:p>
          <a:p>
            <a:pPr marL="457200"/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Three options given to handle new fee:</a:t>
            </a:r>
          </a:p>
          <a:p>
            <a:pPr marL="914400" lvl="1" indent="-342900">
              <a:buFont typeface="+mj-lt"/>
              <a:buAutoNum type="arabicPeriod"/>
            </a:pPr>
            <a:r>
              <a:rPr lang="en-US" sz="2000" dirty="0">
                <a:solidFill>
                  <a:schemeClr val="accent5">
                    <a:lumMod val="10000"/>
                  </a:schemeClr>
                </a:solidFill>
              </a:rPr>
              <a:t>All fees will be covered by the society/council</a:t>
            </a:r>
          </a:p>
          <a:p>
            <a:pPr marL="914400" lvl="1" indent="-342900">
              <a:buFont typeface="+mj-lt"/>
              <a:buAutoNum type="arabicPeriod"/>
            </a:pPr>
            <a:r>
              <a:rPr lang="en-US" sz="2000" dirty="0">
                <a:solidFill>
                  <a:schemeClr val="accent5">
                    <a:lumMod val="10000"/>
                  </a:schemeClr>
                </a:solidFill>
              </a:rPr>
              <a:t>All fees will be paid by the conference (check of addition done in  budget when submitted to IEEE Conf. Application Website)</a:t>
            </a:r>
          </a:p>
          <a:p>
            <a:pPr marL="914400" lvl="1" indent="-342900">
              <a:buFont typeface="+mj-lt"/>
              <a:buAutoNum type="arabicPeriod"/>
            </a:pPr>
            <a:r>
              <a:rPr lang="en-US" sz="2000" dirty="0">
                <a:solidFill>
                  <a:schemeClr val="accent5">
                    <a:lumMod val="10000"/>
                  </a:schemeClr>
                </a:solidFill>
              </a:rPr>
              <a:t>The society/council will be able to decide on a conference-by-conference basis how the fee will be charged. </a:t>
            </a:r>
          </a:p>
        </p:txBody>
      </p:sp>
      <p:sp>
        <p:nvSpPr>
          <p:cNvPr id="2" name="Rectangle 1"/>
          <p:cNvSpPr/>
          <p:nvPr/>
        </p:nvSpPr>
        <p:spPr>
          <a:xfrm>
            <a:off x="1994338" y="5980167"/>
            <a:ext cx="944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Limited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impact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to CEDA ($3000-$5000) : </a:t>
            </a:r>
            <a:r>
              <a:rPr lang="es-ES" sz="2400" kern="0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option</a:t>
            </a:r>
            <a:r>
              <a:rPr lang="es-ES" sz="2400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331277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Discussion and Requests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71600"/>
            <a:ext cx="89154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Grow and Expand visibility of CEDA</a:t>
            </a:r>
          </a:p>
          <a:p>
            <a:pPr lvl="1"/>
            <a:r>
              <a:rPr lang="en-US" sz="2400" dirty="0"/>
              <a:t>CEDA conf. growth in emerging topics (which continents?)</a:t>
            </a:r>
          </a:p>
          <a:p>
            <a:pPr lvl="1"/>
            <a:r>
              <a:rPr lang="en-US" sz="2400" dirty="0"/>
              <a:t>CEDA Asia and Africa Outreach programme (cost: $15K)</a:t>
            </a:r>
          </a:p>
          <a:p>
            <a:pPr lvl="1"/>
            <a:r>
              <a:rPr lang="es-ES" sz="2400" dirty="0"/>
              <a:t>CEDA DLP </a:t>
            </a:r>
            <a:r>
              <a:rPr lang="es-ES" sz="2400" dirty="0" err="1"/>
              <a:t>submission</a:t>
            </a:r>
            <a:r>
              <a:rPr lang="es-ES" sz="2400" dirty="0"/>
              <a:t>/</a:t>
            </a:r>
            <a:r>
              <a:rPr lang="es-ES" sz="2400" dirty="0" err="1"/>
              <a:t>request</a:t>
            </a:r>
            <a:r>
              <a:rPr lang="es-ES" sz="2400" dirty="0"/>
              <a:t> </a:t>
            </a:r>
            <a:r>
              <a:rPr lang="es-ES" sz="2400" dirty="0" err="1"/>
              <a:t>on</a:t>
            </a:r>
            <a:r>
              <a:rPr lang="es-ES" sz="2400" dirty="0"/>
              <a:t> </a:t>
            </a:r>
            <a:r>
              <a:rPr lang="es-ES" sz="2400" dirty="0" err="1"/>
              <a:t>website</a:t>
            </a:r>
            <a:r>
              <a:rPr lang="es-ES" sz="2400" dirty="0"/>
              <a:t> (</a:t>
            </a:r>
            <a:r>
              <a:rPr lang="es-ES" sz="2400" dirty="0" err="1"/>
              <a:t>cost</a:t>
            </a:r>
            <a:r>
              <a:rPr lang="es-ES" sz="2400" dirty="0"/>
              <a:t>: $15-20k)</a:t>
            </a:r>
            <a:endParaRPr lang="en-US" sz="2400" dirty="0"/>
          </a:p>
          <a:p>
            <a:endParaRPr lang="en-US" dirty="0"/>
          </a:p>
          <a:p>
            <a:r>
              <a:rPr lang="en-US" dirty="0"/>
              <a:t>Extend support of CEDA to organizers </a:t>
            </a:r>
          </a:p>
          <a:p>
            <a:pPr lvl="1"/>
            <a:r>
              <a:rPr lang="en-US" dirty="0"/>
              <a:t>Full tracking of sponsoring process development within CEDA website (Final version by end of mid 2016, budget: $10K).</a:t>
            </a:r>
          </a:p>
          <a:p>
            <a:pPr lvl="1"/>
            <a:r>
              <a:rPr lang="en-US" dirty="0"/>
              <a:t>Explanation (video) for conference sponsoring process (to developed in 2015-2016, budget: $5K, metric: nr. of visits). </a:t>
            </a:r>
          </a:p>
          <a:p>
            <a:pPr lvl="1"/>
            <a:r>
              <a:rPr lang="en-US" dirty="0"/>
              <a:t>Setup admin support for joint sponsored events from end of 2015  (Budget estimate to be defined, discussing with events)</a:t>
            </a:r>
          </a:p>
          <a:p>
            <a:pPr lvl="1"/>
            <a:endParaRPr lang="en-US" dirty="0"/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7002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1184</Words>
  <Application>Microsoft Office PowerPoint</Application>
  <PresentationFormat>Widescreen</PresentationFormat>
  <Paragraphs>180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Helvetica</vt:lpstr>
      <vt:lpstr>Tahoma</vt:lpstr>
      <vt:lpstr>Times New Roman</vt:lpstr>
      <vt:lpstr>Wingdings</vt:lpstr>
      <vt:lpstr>Default</vt:lpstr>
      <vt:lpstr>1_Default</vt:lpstr>
      <vt:lpstr>Conferences and Outreach Activities June 2015 BoG Meeting  David Atienza Alonso VP-Conferences</vt:lpstr>
      <vt:lpstr>     Goals Last Year (for Conferences)</vt:lpstr>
      <vt:lpstr>Complete List of CEDA Conferences</vt:lpstr>
      <vt:lpstr>Stable Trends in “Classic” Conferences</vt:lpstr>
      <vt:lpstr>Effort to Grow in New Areas: Trends</vt:lpstr>
      <vt:lpstr>New Conferences in Classic  and Growing Areas in 2015</vt:lpstr>
      <vt:lpstr>Make CEDA Visible World-Wide:  Outreach Activities</vt:lpstr>
      <vt:lpstr>Policy Changes for Technically Sponsored Events  (Jan 1st, 2016)</vt:lpstr>
      <vt:lpstr>Strategy Discussion and Requests </vt:lpstr>
      <vt:lpstr>CEDA/Parent Society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Awards June 2015 BoG Meeting  Hidetoshi Onodera VP-Awards</dc:title>
  <dc:creator>Madie Nelson</dc:creator>
  <cp:lastModifiedBy>Madie Nelson</cp:lastModifiedBy>
  <cp:revision>4</cp:revision>
  <dcterms:created xsi:type="dcterms:W3CDTF">2022-06-09T18:53:12Z</dcterms:created>
  <dcterms:modified xsi:type="dcterms:W3CDTF">2022-06-09T19:00:10Z</dcterms:modified>
</cp:coreProperties>
</file>