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65" r:id="rId3"/>
    <p:sldId id="487" r:id="rId4"/>
    <p:sldId id="488" r:id="rId5"/>
    <p:sldId id="489" r:id="rId6"/>
    <p:sldId id="490" r:id="rId7"/>
    <p:sldId id="491" r:id="rId8"/>
    <p:sldId id="492" r:id="rId9"/>
    <p:sldId id="49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sachin:Documents:CEDA:2013-14:Budget2015:Final:44bdgt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cat>
            <c:strRef>
              <c:f>'1700'!$C$11:$J$11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'1700'!$C$12:$J$12</c:f>
              <c:numCache>
                <c:formatCode>0.0_);\(0.0\)</c:formatCode>
                <c:ptCount val="8"/>
                <c:pt idx="0" formatCode="#,##0.0_);\(#,##0.0\)">
                  <c:v>103.7</c:v>
                </c:pt>
                <c:pt idx="1">
                  <c:v>43.6</c:v>
                </c:pt>
                <c:pt idx="2">
                  <c:v>49.6</c:v>
                </c:pt>
                <c:pt idx="3">
                  <c:v>46.7</c:v>
                </c:pt>
                <c:pt idx="4">
                  <c:v>41.179190000000006</c:v>
                </c:pt>
                <c:pt idx="5">
                  <c:v>62.193870000000004</c:v>
                </c:pt>
                <c:pt idx="6">
                  <c:v>90</c:v>
                </c:pt>
                <c:pt idx="7" formatCode="#,##0.0_);\(#,##0.0\)">
                  <c:v>112.9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27-4D35-B711-0F0918B01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673920"/>
        <c:axId val="92840704"/>
      </c:barChart>
      <c:catAx>
        <c:axId val="92673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2840704"/>
        <c:crosses val="autoZero"/>
        <c:auto val="1"/>
        <c:lblAlgn val="ctr"/>
        <c:lblOffset val="100"/>
        <c:noMultiLvlLbl val="0"/>
      </c:catAx>
      <c:valAx>
        <c:axId val="92840704"/>
        <c:scaling>
          <c:orientation val="minMax"/>
        </c:scaling>
        <c:delete val="0"/>
        <c:axPos val="l"/>
        <c:majorGridlines/>
        <c:numFmt formatCode="#,##0.0_);\(#,##0.0\)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267392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9715F-3FC2-4D64-A87E-0A856406EEEB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4D037-D3A9-4CD9-963C-E4F73C444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36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914400" y="1447801"/>
            <a:ext cx="10363200" cy="25368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/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1828800" y="4114800"/>
            <a:ext cx="8534400" cy="2209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4572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9144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3716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18288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xfrm>
            <a:off x="11176000" y="6544390"/>
            <a:ext cx="7112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sp>
        <p:nvSpPr>
          <p:cNvPr id="13" name="Shape 13"/>
          <p:cNvSpPr/>
          <p:nvPr/>
        </p:nvSpPr>
        <p:spPr>
          <a:xfrm>
            <a:off x="0" y="1447800"/>
            <a:ext cx="12192000" cy="0"/>
          </a:xfrm>
          <a:prstGeom prst="line">
            <a:avLst/>
          </a:prstGeom>
          <a:ln w="57150">
            <a:solidFill>
              <a:srgbClr val="302061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pic>
        <p:nvPicPr>
          <p:cNvPr id="14" name="Picture 13" descr="edited.png"/>
          <p:cNvPicPr>
            <a:picLocks noChangeAspect="1"/>
          </p:cNvPicPr>
          <p:nvPr userDrawn="1"/>
        </p:nvPicPr>
        <p:blipFill>
          <a:blip r:embed="rId2" cstate="print">
            <a:lum bright="3000" contrast="-2000"/>
          </a:blip>
          <a:stretch>
            <a:fillRect/>
          </a:stretch>
        </p:blipFill>
        <p:spPr>
          <a:xfrm>
            <a:off x="2598493" y="1477"/>
            <a:ext cx="6850308" cy="1342004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15" name="Picture 14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363201" y="0"/>
            <a:ext cx="1809687" cy="1370838"/>
          </a:xfrm>
          <a:prstGeom prst="rect">
            <a:avLst/>
          </a:prstGeom>
        </p:spPr>
      </p:pic>
      <p:pic>
        <p:nvPicPr>
          <p:cNvPr id="1026" name="Picture 2" descr="C:\Users\conferencecatalysts\AppData\Local\Microsoft\Windows\INetCache\IE\MC0ZKWAC\trademark[1]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0" y="76200"/>
            <a:ext cx="203200" cy="1524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 userDrawn="1"/>
        </p:nvSpPr>
        <p:spPr>
          <a:xfrm>
            <a:off x="101600" y="986138"/>
            <a:ext cx="71429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14240982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914400" y="1447801"/>
            <a:ext cx="10363200" cy="25368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/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1828800" y="4114800"/>
            <a:ext cx="8534400" cy="2209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4572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9144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3716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18288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xfrm>
            <a:off x="11176000" y="6544390"/>
            <a:ext cx="7112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sp>
        <p:nvSpPr>
          <p:cNvPr id="13" name="Shape 13"/>
          <p:cNvSpPr/>
          <p:nvPr/>
        </p:nvSpPr>
        <p:spPr>
          <a:xfrm>
            <a:off x="0" y="1447800"/>
            <a:ext cx="12192000" cy="0"/>
          </a:xfrm>
          <a:prstGeom prst="line">
            <a:avLst/>
          </a:prstGeom>
          <a:ln w="57150">
            <a:solidFill>
              <a:srgbClr val="302061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pic>
        <p:nvPicPr>
          <p:cNvPr id="14" name="Picture 13" descr="edited.png"/>
          <p:cNvPicPr>
            <a:picLocks noChangeAspect="1"/>
          </p:cNvPicPr>
          <p:nvPr userDrawn="1"/>
        </p:nvPicPr>
        <p:blipFill>
          <a:blip r:embed="rId2" cstate="print">
            <a:lum bright="3000" contrast="-2000"/>
          </a:blip>
          <a:stretch>
            <a:fillRect/>
          </a:stretch>
        </p:blipFill>
        <p:spPr>
          <a:xfrm>
            <a:off x="2598493" y="1477"/>
            <a:ext cx="6850308" cy="1342004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15" name="Picture 14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363201" y="0"/>
            <a:ext cx="1809687" cy="1370838"/>
          </a:xfrm>
          <a:prstGeom prst="rect">
            <a:avLst/>
          </a:prstGeom>
        </p:spPr>
      </p:pic>
      <p:pic>
        <p:nvPicPr>
          <p:cNvPr id="1026" name="Picture 2" descr="C:\Users\conferencecatalysts\AppData\Local\Microsoft\Windows\INetCache\IE\MC0ZKWAC\trademark[1]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0" y="76200"/>
            <a:ext cx="203200" cy="1524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 userDrawn="1"/>
        </p:nvSpPr>
        <p:spPr>
          <a:xfrm>
            <a:off x="101600" y="986138"/>
            <a:ext cx="71429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37235613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203200" y="304800"/>
            <a:ext cx="10972800" cy="609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 dirty="0"/>
              <a:t>Title Text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5486400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spcBef>
                <a:spcPts val="600"/>
              </a:spcBef>
              <a:buSzPct val="100000"/>
              <a:buFont typeface="Arial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71248" indent="-331523" defTabSz="457200">
              <a:spcBef>
                <a:spcPts val="600"/>
              </a:spcBef>
              <a:buFont typeface="Arial"/>
              <a:buChar char="–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36613" indent="-322263" defTabSz="457200">
              <a:spcBef>
                <a:spcPts val="600"/>
              </a:spcBef>
              <a:buSzPct val="100000"/>
              <a:buFont typeface="Arial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16176" indent="-271638" defTabSz="457200">
              <a:spcBef>
                <a:spcPts val="600"/>
              </a:spcBef>
              <a:buSzPct val="100000"/>
              <a:buFont typeface="Arial"/>
              <a:buChar char="–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212145" indent="-358070" defTabSz="457200">
              <a:spcBef>
                <a:spcPts val="600"/>
              </a:spcBef>
              <a:buSzPct val="100000"/>
              <a:buFont typeface="Arial"/>
              <a:buChar char="»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800" dirty="0"/>
              <a:t>Body Level One</a:t>
            </a:r>
          </a:p>
          <a:p>
            <a:pPr lvl="1">
              <a:defRPr sz="1800"/>
            </a:pPr>
            <a:r>
              <a:rPr sz="2800" dirty="0"/>
              <a:t>Body Level Two</a:t>
            </a:r>
          </a:p>
          <a:p>
            <a:pPr lvl="2">
              <a:defRPr sz="1800"/>
            </a:pPr>
            <a:r>
              <a:rPr sz="2800" dirty="0"/>
              <a:t>Body Level Three</a:t>
            </a:r>
          </a:p>
          <a:p>
            <a:pPr lvl="3">
              <a:defRPr sz="1800"/>
            </a:pPr>
            <a:r>
              <a:rPr sz="2800" dirty="0"/>
              <a:t>Body Level Four</a:t>
            </a:r>
          </a:p>
          <a:p>
            <a:pPr lvl="4">
              <a:defRPr sz="1800"/>
            </a:pPr>
            <a:r>
              <a:rPr sz="2800" dirty="0"/>
              <a:t>Body Level Five</a:t>
            </a:r>
          </a:p>
        </p:txBody>
      </p: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xfrm>
            <a:off x="11277600" y="6544390"/>
            <a:ext cx="6096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9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940800" y="76200"/>
            <a:ext cx="2117579" cy="351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Picture 9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582400" y="-4572"/>
            <a:ext cx="609600" cy="46177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1127679" y="-76200"/>
            <a:ext cx="523218" cy="609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June </a:t>
            </a:r>
            <a:b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329529858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203200" y="1"/>
            <a:ext cx="10972800" cy="10207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 dirty="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xfrm>
            <a:off x="11277600" y="6544390"/>
            <a:ext cx="6096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5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042400" y="533400"/>
            <a:ext cx="2117579" cy="351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582400" y="457200"/>
            <a:ext cx="609600" cy="461772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11229279" y="381001"/>
            <a:ext cx="523218" cy="609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June </a:t>
            </a:r>
            <a:b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424498646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xfrm>
            <a:off x="11074400" y="6544390"/>
            <a:ext cx="8128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4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08800" y="152400"/>
            <a:ext cx="3556000" cy="762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4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884277" y="0"/>
            <a:ext cx="1307723" cy="990600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0501870" y="-95308"/>
            <a:ext cx="369330" cy="12383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June 2015</a:t>
            </a:r>
          </a:p>
        </p:txBody>
      </p:sp>
    </p:spTree>
    <p:extLst>
      <p:ext uri="{BB962C8B-B14F-4D97-AF65-F5344CB8AC3E}">
        <p14:creationId xmlns:p14="http://schemas.microsoft.com/office/powerpoint/2010/main" val="370625113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xfrm>
            <a:off x="812800" y="0"/>
            <a:ext cx="10481733" cy="1066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5486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defRPr sz="2600"/>
            </a:lvl1pPr>
            <a:lvl2pPr marL="794904" indent="-337704">
              <a:spcBef>
                <a:spcPts val="600"/>
              </a:spcBef>
              <a:defRPr sz="2600"/>
            </a:lvl2pPr>
            <a:lvl3pPr marL="1211580" indent="-297180">
              <a:spcBef>
                <a:spcPts val="600"/>
              </a:spcBef>
              <a:defRPr sz="2600"/>
            </a:lvl3pPr>
            <a:lvl4pPr marL="1701800" indent="-330200">
              <a:spcBef>
                <a:spcPts val="600"/>
              </a:spcBef>
              <a:defRPr sz="2600"/>
            </a:lvl4pPr>
            <a:lvl5pPr marL="2159000" indent="-330200">
              <a:spcBef>
                <a:spcPts val="600"/>
              </a:spcBef>
              <a:defRPr sz="2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Five</a:t>
            </a:r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11277600" y="6475730"/>
            <a:ext cx="770467" cy="30734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26491243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812800" y="0"/>
            <a:ext cx="10481733" cy="1066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304800" y="1295400"/>
            <a:ext cx="5689600" cy="55626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863332948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17865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>
          <a:xfrm>
            <a:off x="609600" y="3451590"/>
            <a:ext cx="5386917" cy="73941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/>
            </a:lvl1pPr>
            <a:lvl2pPr marL="0" indent="457200">
              <a:buSzTx/>
              <a:buFontTx/>
              <a:buNone/>
              <a:defRPr b="1"/>
            </a:lvl2pPr>
            <a:lvl3pPr marL="0" indent="914400">
              <a:buSzTx/>
              <a:buFontTx/>
              <a:buNone/>
              <a:defRPr b="1"/>
            </a:lvl3pPr>
            <a:lvl4pPr marL="0" indent="1371600">
              <a:buSzTx/>
              <a:buFontTx/>
              <a:buNone/>
              <a:defRPr b="1"/>
            </a:lvl4pPr>
            <a:lvl5pPr marL="0" indent="1828800">
              <a:buSzTx/>
              <a:buFontTx/>
              <a:buNone/>
              <a:defRPr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70" name="Shape 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505913626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5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2743335100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xfrm>
            <a:off x="609600" y="0"/>
            <a:ext cx="4011085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xfrm>
            <a:off x="4766733" y="1035050"/>
            <a:ext cx="6815667" cy="521335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2745178970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xfrm>
            <a:off x="2389718" y="3505200"/>
            <a:ext cx="73152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xfrm>
            <a:off x="2389718" y="4191001"/>
            <a:ext cx="73152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18142840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203200" y="1"/>
            <a:ext cx="10972800" cy="10207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 dirty="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xfrm>
            <a:off x="11277600" y="6544390"/>
            <a:ext cx="6096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5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042400" y="533400"/>
            <a:ext cx="2117579" cy="351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582400" y="457200"/>
            <a:ext cx="609600" cy="461772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11229279" y="381001"/>
            <a:ext cx="523218" cy="609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June </a:t>
            </a:r>
            <a:b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783933480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4" y="1484314"/>
            <a:ext cx="5611284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8917" y="1484314"/>
            <a:ext cx="5611283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1678518" y="6561138"/>
            <a:ext cx="1824567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561138"/>
            <a:ext cx="5761567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ICCAD-2011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CCA67E2-7A50-4EAB-A017-0CDBCC7721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2" descr="http://iccad.com/sites/2013.iccad.com/files/ICCAD_34th_edition_logo_we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34" y="81558"/>
            <a:ext cx="2425700" cy="16192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092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xfrm>
            <a:off x="812800" y="0"/>
            <a:ext cx="10481733" cy="1066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5486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defRPr sz="2600"/>
            </a:lvl1pPr>
            <a:lvl2pPr marL="794904" indent="-337704">
              <a:spcBef>
                <a:spcPts val="600"/>
              </a:spcBef>
              <a:defRPr sz="2600"/>
            </a:lvl2pPr>
            <a:lvl3pPr marL="1211580" indent="-297180">
              <a:spcBef>
                <a:spcPts val="600"/>
              </a:spcBef>
              <a:defRPr sz="2600"/>
            </a:lvl3pPr>
            <a:lvl4pPr marL="1701800" indent="-330200">
              <a:spcBef>
                <a:spcPts val="600"/>
              </a:spcBef>
              <a:defRPr sz="2600"/>
            </a:lvl4pPr>
            <a:lvl5pPr marL="2159000" indent="-330200">
              <a:spcBef>
                <a:spcPts val="600"/>
              </a:spcBef>
              <a:defRPr sz="2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Five</a:t>
            </a:r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11277600" y="6475730"/>
            <a:ext cx="770467" cy="30734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103970090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812800" y="0"/>
            <a:ext cx="10481733" cy="1066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304800" y="1295400"/>
            <a:ext cx="5689600" cy="55626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6749170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17865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>
          <a:xfrm>
            <a:off x="609600" y="3451590"/>
            <a:ext cx="5386917" cy="73941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/>
            </a:lvl1pPr>
            <a:lvl2pPr marL="0" indent="457200">
              <a:buSzTx/>
              <a:buFontTx/>
              <a:buNone/>
              <a:defRPr b="1"/>
            </a:lvl2pPr>
            <a:lvl3pPr marL="0" indent="914400">
              <a:buSzTx/>
              <a:buFontTx/>
              <a:buNone/>
              <a:defRPr b="1"/>
            </a:lvl3pPr>
            <a:lvl4pPr marL="0" indent="1371600">
              <a:buSzTx/>
              <a:buFontTx/>
              <a:buNone/>
              <a:defRPr b="1"/>
            </a:lvl4pPr>
            <a:lvl5pPr marL="0" indent="1828800">
              <a:buSzTx/>
              <a:buFontTx/>
              <a:buNone/>
              <a:defRPr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70" name="Shape 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75291573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5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94827897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xfrm>
            <a:off x="609600" y="0"/>
            <a:ext cx="4011085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xfrm>
            <a:off x="4766733" y="1035050"/>
            <a:ext cx="6815667" cy="521335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300296132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xfrm>
            <a:off x="2389718" y="3505200"/>
            <a:ext cx="73152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xfrm>
            <a:off x="2389718" y="4191001"/>
            <a:ext cx="73152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411632496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4" y="1484314"/>
            <a:ext cx="5611284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8917" y="1484314"/>
            <a:ext cx="5611283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1678518" y="6561138"/>
            <a:ext cx="1824567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561138"/>
            <a:ext cx="5761567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ICCAD-2011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CCA67E2-7A50-4EAB-A017-0CDBCC7721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2" descr="http://iccad.com/sites/2013.iccad.com/files/ICCAD_34th_edition_logo_we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34" y="81558"/>
            <a:ext cx="2425700" cy="16192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2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>
                <a:alpha val="25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101600" y="0"/>
            <a:ext cx="9245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0871200" y="6475730"/>
            <a:ext cx="1176867" cy="307340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400" b="0">
                <a:solidFill>
                  <a:srgbClr val="002D62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304800" y="1143000"/>
            <a:ext cx="115824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87748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ransition spd="med"/>
  <p:txStyles>
    <p:titleStyle>
      <a:lvl1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1pPr>
      <a:lvl2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2pPr>
      <a:lvl3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3pPr>
      <a:lvl4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4pPr>
      <a:lvl5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5pPr>
      <a:lvl6pPr indent="4572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6pPr>
      <a:lvl7pPr indent="9144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7pPr>
      <a:lvl8pPr indent="13716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8pPr>
      <a:lvl9pPr indent="18288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9pPr>
    </p:titleStyle>
    <p:bodyStyle>
      <a:lvl1pPr marL="284163" indent="-284163">
        <a:spcBef>
          <a:spcPts val="500"/>
        </a:spcBef>
        <a:buSzPct val="110000"/>
        <a:buFont typeface="Wingdings"/>
        <a:buChar char="▪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1pPr>
      <a:lvl2pPr marL="615950" indent="-276225">
        <a:spcBef>
          <a:spcPts val="500"/>
        </a:spcBef>
        <a:buSzPct val="100000"/>
        <a:buFont typeface="Wingdings"/>
        <a:buChar char="▪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2pPr>
      <a:lvl3pPr marL="930804" indent="-306917">
        <a:spcBef>
          <a:spcPts val="500"/>
        </a:spcBef>
        <a:buSzPct val="104999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3pPr>
      <a:lvl4pPr marL="1105429" indent="-306917">
        <a:spcBef>
          <a:spcPts val="500"/>
        </a:spcBef>
        <a:buSzPct val="95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4pPr>
      <a:lvl5pPr marL="1300162" indent="-38100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5pPr>
      <a:lvl6pPr marL="25603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6pPr>
      <a:lvl7pPr marL="30175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7pPr>
      <a:lvl8pPr marL="34747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8pPr>
      <a:lvl9pPr marL="39319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5pPr>
      <a:lvl6pPr indent="22860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6pPr>
      <a:lvl7pPr indent="2743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7pPr>
      <a:lvl8pPr indent="3200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8pPr>
      <a:lvl9pPr indent="3657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>
                <a:alpha val="25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101600" y="0"/>
            <a:ext cx="9245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0871200" y="6475730"/>
            <a:ext cx="1176867" cy="307340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400" b="0">
                <a:solidFill>
                  <a:srgbClr val="002D62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304800" y="1143000"/>
            <a:ext cx="115824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13286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/>
  <p:txStyles>
    <p:titleStyle>
      <a:lvl1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1pPr>
      <a:lvl2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2pPr>
      <a:lvl3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3pPr>
      <a:lvl4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4pPr>
      <a:lvl5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5pPr>
      <a:lvl6pPr indent="4572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6pPr>
      <a:lvl7pPr indent="9144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7pPr>
      <a:lvl8pPr indent="13716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8pPr>
      <a:lvl9pPr indent="18288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9pPr>
    </p:titleStyle>
    <p:bodyStyle>
      <a:lvl1pPr marL="284163" indent="-284163">
        <a:spcBef>
          <a:spcPts val="500"/>
        </a:spcBef>
        <a:buSzPct val="110000"/>
        <a:buFont typeface="Wingdings"/>
        <a:buChar char="▪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1pPr>
      <a:lvl2pPr marL="615950" indent="-276225">
        <a:spcBef>
          <a:spcPts val="500"/>
        </a:spcBef>
        <a:buSzPct val="100000"/>
        <a:buFont typeface="Wingdings"/>
        <a:buChar char="▪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2pPr>
      <a:lvl3pPr marL="930804" indent="-306917">
        <a:spcBef>
          <a:spcPts val="500"/>
        </a:spcBef>
        <a:buSzPct val="104999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3pPr>
      <a:lvl4pPr marL="1105429" indent="-306917">
        <a:spcBef>
          <a:spcPts val="500"/>
        </a:spcBef>
        <a:buSzPct val="95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4pPr>
      <a:lvl5pPr marL="1300162" indent="-38100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5pPr>
      <a:lvl6pPr marL="25603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6pPr>
      <a:lvl7pPr marL="30175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7pPr>
      <a:lvl8pPr marL="34747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8pPr>
      <a:lvl9pPr marL="39319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5pPr>
      <a:lvl6pPr indent="22860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6pPr>
      <a:lvl7pPr indent="2743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7pPr>
      <a:lvl8pPr indent="3200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8pPr>
      <a:lvl9pPr indent="3657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493964"/>
            <a:ext cx="8324850" cy="3144837"/>
          </a:xfrm>
        </p:spPr>
        <p:txBody>
          <a:bodyPr/>
          <a:lstStyle/>
          <a:p>
            <a:pPr algn="ctr" eaLnBrk="1" hangingPunct="1"/>
            <a:r>
              <a:rPr lang="en-US" dirty="0"/>
              <a:t>Finance</a:t>
            </a:r>
            <a:br>
              <a:rPr lang="en-US" dirty="0"/>
            </a:br>
            <a:r>
              <a:rPr lang="en-US" dirty="0"/>
              <a:t>June 2015</a:t>
            </a:r>
            <a:br>
              <a:rPr lang="en-US" dirty="0"/>
            </a:br>
            <a:r>
              <a:rPr lang="en-US" dirty="0" err="1"/>
              <a:t>BoG</a:t>
            </a:r>
            <a:r>
              <a:rPr lang="en-US" dirty="0"/>
              <a:t> Meeting</a:t>
            </a:r>
            <a:br>
              <a:rPr lang="en-US" dirty="0"/>
            </a:br>
            <a:br>
              <a:rPr lang="en-US" sz="4800" dirty="0"/>
            </a:br>
            <a:r>
              <a:rPr lang="en-US" sz="2400" dirty="0"/>
              <a:t>Sachin S. Sapatnekar</a:t>
            </a:r>
            <a:br>
              <a:rPr lang="en-US" sz="2400" dirty="0"/>
            </a:br>
            <a:r>
              <a:rPr lang="en-US" sz="2400" dirty="0"/>
              <a:t>VP-Finance</a:t>
            </a:r>
          </a:p>
        </p:txBody>
      </p:sp>
    </p:spTree>
    <p:extLst>
      <p:ext uri="{BB962C8B-B14F-4D97-AF65-F5344CB8AC3E}">
        <p14:creationId xmlns:p14="http://schemas.microsoft.com/office/powerpoint/2010/main" val="396917064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Finances 2014 (final figures)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458200" cy="5157787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800" dirty="0"/>
              <a:t>CEDA Reserve: $1.81M (was 1.66M after FY13)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38401" y="1524000"/>
          <a:ext cx="7391399" cy="484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7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1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08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3808">
                <a:tc>
                  <a:txBody>
                    <a:bodyPr/>
                    <a:lstStyle/>
                    <a:p>
                      <a:r>
                        <a:rPr lang="en-US" sz="16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Actual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r>
                        <a:rPr lang="en-US" sz="1600" baseline="0" dirty="0"/>
                        <a:t>2014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Budgeted</a:t>
                      </a:r>
                    </a:p>
                    <a:p>
                      <a:r>
                        <a:rPr lang="en-US" sz="1600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Budgeted</a:t>
                      </a:r>
                    </a:p>
                    <a:p>
                      <a:r>
                        <a:rPr lang="en-US" sz="1600" dirty="0"/>
                        <a:t>2015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167">
                <a:tc>
                  <a:txBody>
                    <a:bodyPr/>
                    <a:lstStyle/>
                    <a:p>
                      <a:r>
                        <a:rPr lang="en-US" sz="1600" dirty="0"/>
                        <a:t>Interest income</a:t>
                      </a:r>
                      <a:r>
                        <a:rPr lang="en-US" sz="1600" baseline="0" dirty="0"/>
                        <a:t> (includes pensions)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[$2.4K]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2013: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$282K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765">
                <a:tc>
                  <a:txBody>
                    <a:bodyPr/>
                    <a:lstStyle/>
                    <a:p>
                      <a:r>
                        <a:rPr lang="en-US" sz="1600" dirty="0"/>
                        <a:t>Periodicals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$183.2K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$52.2K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An income generator: for now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$81.2K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380">
                <a:tc>
                  <a:txBody>
                    <a:bodyPr/>
                    <a:lstStyle/>
                    <a:p>
                      <a:r>
                        <a:rPr lang="en-US" sz="1600" dirty="0"/>
                        <a:t>Meetings/</a:t>
                      </a:r>
                      <a:r>
                        <a:rPr lang="en-US" sz="1600" dirty="0" err="1"/>
                        <a:t>Confs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$212.2K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$223.9K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$247.8K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586">
                <a:tc>
                  <a:txBody>
                    <a:bodyPr/>
                    <a:lstStyle/>
                    <a:p>
                      <a:r>
                        <a:rPr lang="en-US" sz="1600" dirty="0"/>
                        <a:t>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[$120.9K]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[$126.5K]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[$123.4K]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2586">
                <a:tc>
                  <a:txBody>
                    <a:bodyPr/>
                    <a:lstStyle/>
                    <a:p>
                      <a:r>
                        <a:rPr lang="en-US" sz="1600" dirty="0"/>
                        <a:t>Committee</a:t>
                      </a:r>
                      <a:r>
                        <a:rPr lang="en-US" sz="1600" baseline="0" dirty="0"/>
                        <a:t>/Other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[$118.1K]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[$162.3K]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[$182.1K]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8694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$149.2K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($20.7K)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(2013: $237K</a:t>
                      </a:r>
                      <a:r>
                        <a:rPr lang="en-US" sz="1600" baseline="0" dirty="0"/>
                        <a:t> surplus without investment income)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$5.3K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37935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7989" y="381001"/>
            <a:ext cx="8245475" cy="498475"/>
          </a:xfrm>
        </p:spPr>
        <p:txBody>
          <a:bodyPr>
            <a:normAutofit fontScale="90000"/>
          </a:bodyPr>
          <a:lstStyle/>
          <a:p>
            <a:r>
              <a:rPr lang="en-US" dirty="0"/>
              <a:t>2015 Budget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828800" y="652790"/>
          <a:ext cx="8534402" cy="6129010"/>
        </p:xfrm>
        <a:graphic>
          <a:graphicData uri="http://schemas.openxmlformats.org/drawingml/2006/table">
            <a:tbl>
              <a:tblPr/>
              <a:tblGrid>
                <a:gridCol w="2281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30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30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30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30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30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35895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FOR THE PERIOD ENDING DECEMBER 31, 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1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Chalkboard Bold"/>
                        </a:rPr>
                        <a:t>BUSINESS UNIT – 0440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ACTUAL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00100 INTEREST INCOME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00261 TRANS ON COMP. AIDED DSGN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548.8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482.9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492.3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445.9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437.9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473.8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349.5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F4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+39K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4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340.5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00970 EMBEDDED SYSTEMS LETTERS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58.6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71.8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78.2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F4F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82.7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01499 PERIODICAL RELATED - OTHER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01500 NEWSLETTER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01600 NON PERIODICAL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01700 CONFERENCES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1,644.8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1,085.0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1,587.9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1,811.7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1,656.6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1,720.8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1,684.3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-14K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4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1,917.7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01701 CONF RELATED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11.5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12.6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10.3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10.4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13.2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effectLst/>
                          <a:latin typeface="Arial"/>
                        </a:rPr>
                        <a:t>01800 ADMINISTRATION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01900 COMMITTEE &amp; OTHER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01930 INITIATIVES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TOTAL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2,202.7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1,643.2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2,167.2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2,326.6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2,176.7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2,275.5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2,125.2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2,354.6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00100 RMBSVC INTEREST INCOME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219.7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(116.1)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(49.6)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96.8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(79.5)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(282.2)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00261 TRANS ON COMP. AIDED DSGN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415.1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313.0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272.7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252.0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268.4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270.9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275.8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F4F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-92K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4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258.4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00970 EMBEDDED SYSTEMS LETTERS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53.4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39.1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54.8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F4F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45.0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01499 PERIODICAL RELATED - OTHER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9.3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28.8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44.8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F4F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38.6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01500 NEWSLETTER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14.1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01600 NON PERIODICAL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4.1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01700 CONFERENCES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1,397.5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1,090.9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1,296.1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1,555.5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1,442.0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1,468.9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1,464.6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-2K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4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1,674.3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01701 CONF RELATED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(4.1)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9.0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9.2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effectLst/>
                          <a:latin typeface="Arial"/>
                        </a:rPr>
                        <a:t>01800 ADMINISTRATION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28.3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122.4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127.6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126.5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-5.5K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123.4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01900 COMMITTEE &amp; OTHER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129.9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107.3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104.6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145.6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94.4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137.3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F4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-44K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4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142.1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01930 INITIATIVES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25.0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4F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40.0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TOTAL EXPENSE/RMBSVC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2,187.1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1,492.3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1,781.2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2,200.5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2,020.6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1,756.3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2,145.9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2,349.3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4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TOTAL NET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386.0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126.2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519.2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(20.7)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+170K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4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495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Public Imperatives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8.1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27.7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28.2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Travel &amp; Governance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86.3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109.6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113.9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Projects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25.0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40.0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21511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stable are our finances?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Investments</a:t>
            </a:r>
          </a:p>
          <a:p>
            <a:pPr lvl="1"/>
            <a:r>
              <a:rPr lang="en-US" sz="1800" dirty="0"/>
              <a:t>Beyond our control (e.g., a loss in 2014 when S&amp;P rose by ~14%)</a:t>
            </a:r>
          </a:p>
          <a:p>
            <a:pPr lvl="1"/>
            <a:r>
              <a:rPr lang="en-US" sz="1800" dirty="0"/>
              <a:t>Significant pension obligations</a:t>
            </a:r>
          </a:p>
          <a:p>
            <a:r>
              <a:rPr lang="en-US" sz="1800" dirty="0"/>
              <a:t>Periodicals</a:t>
            </a:r>
          </a:p>
          <a:p>
            <a:pPr lvl="1"/>
            <a:r>
              <a:rPr lang="en-US" sz="1800" dirty="0"/>
              <a:t>How long will the publication model last?</a:t>
            </a:r>
          </a:p>
          <a:p>
            <a:pPr lvl="1"/>
            <a:r>
              <a:rPr lang="en-US" sz="1800" dirty="0"/>
              <a:t>Proliferation of journals: stand by or join in?</a:t>
            </a:r>
          </a:p>
          <a:p>
            <a:pPr lvl="2"/>
            <a:r>
              <a:rPr lang="en-US" sz="1600" dirty="0"/>
              <a:t>CS: 5/19 Transactions started in last two years, 9/19 in last ten years</a:t>
            </a:r>
          </a:p>
          <a:p>
            <a:pPr lvl="2"/>
            <a:r>
              <a:rPr lang="en-US" sz="1600" dirty="0"/>
              <a:t>Example: editorial board of TMSCS (CS): 11/17 members are “our people”</a:t>
            </a:r>
          </a:p>
          <a:p>
            <a:pPr lvl="1"/>
            <a:r>
              <a:rPr lang="en-US" sz="1800" dirty="0"/>
              <a:t>D&amp;T finances not in great shape</a:t>
            </a:r>
          </a:p>
          <a:p>
            <a:pPr lvl="2"/>
            <a:r>
              <a:rPr lang="en-US" sz="1600" dirty="0"/>
              <a:t>2013: </a:t>
            </a:r>
            <a:r>
              <a:rPr lang="en-US" sz="1600" dirty="0">
                <a:solidFill>
                  <a:srgbClr val="FF0000"/>
                </a:solidFill>
              </a:rPr>
              <a:t>[$22.9K]</a:t>
            </a:r>
            <a:r>
              <a:rPr lang="en-US" sz="1600" dirty="0"/>
              <a:t>, 2014: </a:t>
            </a:r>
            <a:r>
              <a:rPr lang="en-US" sz="1600" dirty="0">
                <a:solidFill>
                  <a:srgbClr val="FF0000"/>
                </a:solidFill>
              </a:rPr>
              <a:t>[$19.3K]</a:t>
            </a:r>
          </a:p>
          <a:p>
            <a:pPr lvl="2"/>
            <a:r>
              <a:rPr lang="en-US" sz="1600" dirty="0"/>
              <a:t>Currently being inspected under a magnifying lens by Helmut/me in CEDA + D&amp;T Steering Committee</a:t>
            </a:r>
          </a:p>
          <a:p>
            <a:pPr lvl="1"/>
            <a:r>
              <a:rPr lang="en-US" sz="1800" dirty="0"/>
              <a:t>New TESS journal, 10% participation in </a:t>
            </a:r>
            <a:r>
              <a:rPr lang="en-US" sz="1800" dirty="0" err="1"/>
              <a:t>Cybersecurity</a:t>
            </a:r>
            <a:r>
              <a:rPr lang="en-US" sz="1800" dirty="0"/>
              <a:t> Letters</a:t>
            </a:r>
          </a:p>
        </p:txBody>
      </p:sp>
    </p:spTree>
    <p:extLst>
      <p:ext uri="{BB962C8B-B14F-4D97-AF65-F5344CB8AC3E}">
        <p14:creationId xmlns:p14="http://schemas.microsoft.com/office/powerpoint/2010/main" val="240294660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stable are our finances?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Meetings/conferences</a:t>
            </a:r>
          </a:p>
          <a:p>
            <a:pPr lvl="1"/>
            <a:r>
              <a:rPr lang="en-US" sz="1800" dirty="0"/>
              <a:t>Surplus of $212K in 2014</a:t>
            </a:r>
          </a:p>
          <a:p>
            <a:pPr lvl="2"/>
            <a:r>
              <a:rPr lang="en-US" sz="1600" dirty="0"/>
              <a:t>$91K from conference publications (relatively safe, trending upwards)</a:t>
            </a:r>
          </a:p>
          <a:p>
            <a:pPr lvl="3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r>
              <a:rPr lang="en-US" sz="1600" dirty="0"/>
              <a:t>DAC surplus of ~$100K</a:t>
            </a:r>
          </a:p>
          <a:p>
            <a:pPr lvl="3"/>
            <a:r>
              <a:rPr lang="en-US" sz="1600" dirty="0"/>
              <a:t>Vulnerable to industry consolidation, state of the economy</a:t>
            </a:r>
          </a:p>
          <a:p>
            <a:pPr lvl="3"/>
            <a:r>
              <a:rPr lang="en-US" sz="1600" dirty="0"/>
              <a:t>As goes DAC, so go the major conferences</a:t>
            </a:r>
          </a:p>
          <a:p>
            <a:pPr lvl="3"/>
            <a:r>
              <a:rPr lang="en-US" sz="1600" dirty="0"/>
              <a:t>New efforts are yet to make a speck on our finances</a:t>
            </a:r>
          </a:p>
          <a:p>
            <a:endParaRPr lang="en-US" sz="1800" dirty="0"/>
          </a:p>
          <a:p>
            <a:pPr lvl="1"/>
            <a:endParaRPr lang="en-US" sz="1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3276600" y="2895601"/>
          <a:ext cx="5727700" cy="2137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572390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stable are our finances?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Administration</a:t>
            </a:r>
          </a:p>
          <a:p>
            <a:pPr lvl="1"/>
            <a:r>
              <a:rPr lang="en-US" sz="2400" dirty="0"/>
              <a:t>Fixed costs: IEEE tax – out of our control (and out of control too?)</a:t>
            </a:r>
          </a:p>
          <a:p>
            <a:pPr lvl="1"/>
            <a:r>
              <a:rPr lang="en-US" sz="2400" dirty="0"/>
              <a:t>Pushback from OUs to IEEE on increases</a:t>
            </a:r>
          </a:p>
          <a:p>
            <a:r>
              <a:rPr lang="en-US" sz="2400" dirty="0"/>
              <a:t>Committee/Other</a:t>
            </a:r>
          </a:p>
          <a:p>
            <a:pPr lvl="1"/>
            <a:r>
              <a:rPr lang="en-US" sz="2400" dirty="0"/>
              <a:t>Fixed costs – admin support, travel, etc. – we are pretty lean </a:t>
            </a:r>
          </a:p>
          <a:p>
            <a:pPr lvl="1"/>
            <a:r>
              <a:rPr lang="en-US" sz="2400" dirty="0"/>
              <a:t>Includes initiative funds, awards, chapter expenses</a:t>
            </a:r>
          </a:p>
          <a:p>
            <a:pPr lvl="1"/>
            <a:r>
              <a:rPr lang="en-US" sz="2400" dirty="0"/>
              <a:t>We </a:t>
            </a:r>
            <a:r>
              <a:rPr lang="en-US" sz="2400" u="sng" dirty="0"/>
              <a:t>want</a:t>
            </a:r>
            <a:r>
              <a:rPr lang="en-US" sz="2400" dirty="0"/>
              <a:t> to spend here, and spend well</a:t>
            </a:r>
          </a:p>
          <a:p>
            <a:pPr lvl="1"/>
            <a:endParaRPr lang="en-US" sz="2000" dirty="0"/>
          </a:p>
          <a:p>
            <a:r>
              <a:rPr lang="en-US" sz="2400" dirty="0"/>
              <a:t>What should the right level of the reserve be?</a:t>
            </a:r>
          </a:p>
          <a:p>
            <a:pPr lvl="1"/>
            <a:r>
              <a:rPr lang="en-US" sz="2000" dirty="0"/>
              <a:t>Currently at ~10 months of revenue</a:t>
            </a:r>
          </a:p>
        </p:txBody>
      </p:sp>
    </p:spTree>
    <p:extLst>
      <p:ext uri="{BB962C8B-B14F-4D97-AF65-F5344CB8AC3E}">
        <p14:creationId xmlns:p14="http://schemas.microsoft.com/office/powerpoint/2010/main" val="340999819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Initiative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9200"/>
            <a:ext cx="8229600" cy="5486400"/>
          </a:xfrm>
        </p:spPr>
        <p:txBody>
          <a:bodyPr>
            <a:normAutofit/>
          </a:bodyPr>
          <a:lstStyle/>
          <a:p>
            <a:r>
              <a:rPr lang="en-US" sz="2400" dirty="0"/>
              <a:t>Each IEEE OU can spend money on key new initiatives</a:t>
            </a:r>
          </a:p>
          <a:p>
            <a:pPr lvl="1"/>
            <a:r>
              <a:rPr lang="en-US" sz="2400" dirty="0"/>
              <a:t>One-time spend, not for regular expenses or head-count</a:t>
            </a:r>
          </a:p>
          <a:p>
            <a:r>
              <a:rPr lang="en-US" sz="2400" dirty="0"/>
              <a:t>“50% rule”</a:t>
            </a:r>
          </a:p>
          <a:p>
            <a:pPr lvl="1"/>
            <a:r>
              <a:rPr lang="en-US" sz="2400" dirty="0"/>
              <a:t>Can spend 50% of previous operating year’s surplus [minus investment gains]</a:t>
            </a:r>
          </a:p>
          <a:p>
            <a:pPr lvl="2"/>
            <a:r>
              <a:rPr lang="en-US" sz="2000" dirty="0"/>
              <a:t>50% of surplus for 2013: $122K</a:t>
            </a:r>
          </a:p>
          <a:p>
            <a:pPr lvl="2"/>
            <a:r>
              <a:rPr lang="en-US" sz="2000" dirty="0"/>
              <a:t>50% of surplus for 2014: $75K</a:t>
            </a:r>
          </a:p>
          <a:p>
            <a:pPr lvl="2"/>
            <a:r>
              <a:rPr lang="en-US" sz="2000" dirty="0"/>
              <a:t>50% of surplus for 2015: hopefully, less than above.</a:t>
            </a:r>
          </a:p>
          <a:p>
            <a:r>
              <a:rPr lang="en-US" sz="2400" dirty="0"/>
              <a:t>“3% rule”</a:t>
            </a:r>
          </a:p>
          <a:p>
            <a:pPr lvl="1"/>
            <a:r>
              <a:rPr lang="en-US" sz="2400" dirty="0"/>
              <a:t>Can spend up to 3% of reserves of past year</a:t>
            </a:r>
          </a:p>
          <a:p>
            <a:pPr lvl="2"/>
            <a:r>
              <a:rPr lang="en-US" sz="2000" dirty="0"/>
              <a:t>2014 reserves at ~$1.66M =&gt; up to $50K</a:t>
            </a:r>
          </a:p>
          <a:p>
            <a:pPr lvl="2"/>
            <a:r>
              <a:rPr lang="en-US" sz="2000" dirty="0"/>
              <a:t>$40K in 2015 budget</a:t>
            </a:r>
          </a:p>
          <a:p>
            <a:pPr lvl="2"/>
            <a:r>
              <a:rPr lang="en-US" sz="2000" dirty="0"/>
              <a:t>$54K in 2016 budget</a:t>
            </a:r>
          </a:p>
        </p:txBody>
      </p:sp>
    </p:spTree>
    <p:extLst>
      <p:ext uri="{BB962C8B-B14F-4D97-AF65-F5344CB8AC3E}">
        <p14:creationId xmlns:p14="http://schemas.microsoft.com/office/powerpoint/2010/main" val="13578517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Initiatives 2014 and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2014</a:t>
            </a:r>
          </a:p>
          <a:p>
            <a:pPr lvl="1"/>
            <a:r>
              <a:rPr lang="en-US" sz="1800" dirty="0"/>
              <a:t>Chapter committee expenses, including outreach to Latin America: $15.6K [budget $15K]</a:t>
            </a:r>
          </a:p>
          <a:p>
            <a:pPr lvl="1"/>
            <a:r>
              <a:rPr lang="en-US" sz="1800" dirty="0"/>
              <a:t>Website updates: $9.6K [budget $15K]</a:t>
            </a:r>
          </a:p>
          <a:p>
            <a:r>
              <a:rPr lang="en-US" sz="1800" dirty="0"/>
              <a:t>2015 </a:t>
            </a:r>
          </a:p>
          <a:p>
            <a:pPr lvl="1"/>
            <a:r>
              <a:rPr lang="en-US" sz="1800" dirty="0"/>
              <a:t>Budgeted expenses under “3% rule” ($40K)</a:t>
            </a:r>
          </a:p>
          <a:p>
            <a:pPr lvl="2"/>
            <a:r>
              <a:rPr lang="en-US" sz="1600" dirty="0"/>
              <a:t>Outreach to Latin America: $10K</a:t>
            </a:r>
          </a:p>
          <a:p>
            <a:pPr lvl="2"/>
            <a:r>
              <a:rPr lang="en-US" sz="1600" dirty="0"/>
              <a:t>New distinguished lecturer program: $20K [Committee formed]</a:t>
            </a:r>
          </a:p>
          <a:p>
            <a:pPr lvl="2"/>
            <a:r>
              <a:rPr lang="en-US" sz="1600" dirty="0"/>
              <a:t>New website features: $10K</a:t>
            </a:r>
          </a:p>
          <a:p>
            <a:pPr lvl="1"/>
            <a:r>
              <a:rPr lang="en-US" sz="1800" dirty="0"/>
              <a:t>Another $75K available under “50% rule”</a:t>
            </a:r>
          </a:p>
          <a:p>
            <a:pPr lvl="2"/>
            <a:r>
              <a:rPr lang="en-US" sz="1600" dirty="0"/>
              <a:t>ISCAS support: $10K </a:t>
            </a:r>
          </a:p>
          <a:p>
            <a:pPr lvl="2"/>
            <a:r>
              <a:rPr lang="en-US" sz="1600" dirty="0"/>
              <a:t>PRIME support: $5K </a:t>
            </a:r>
          </a:p>
          <a:p>
            <a:pPr lvl="2"/>
            <a:r>
              <a:rPr lang="en-US" sz="1600" dirty="0"/>
              <a:t>Outreach to women engineers: $5K</a:t>
            </a:r>
          </a:p>
          <a:p>
            <a:pPr lvl="2"/>
            <a:r>
              <a:rPr lang="en-US" sz="1600" dirty="0"/>
              <a:t>Chapter activities: $10K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rgbClr val="FF0000"/>
                </a:solidFill>
              </a:rPr>
              <a:t>IDEAS FOR 2015/2016 INITIATIVES WELCOME!</a:t>
            </a:r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3283962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Blue Pearl DeLuxe 1">
    <a:dk1>
      <a:srgbClr val="000000"/>
    </a:dk1>
    <a:lt1>
      <a:srgbClr val="FFFFFF"/>
    </a:lt1>
    <a:dk2>
      <a:srgbClr val="7889FB"/>
    </a:dk2>
    <a:lt2>
      <a:srgbClr val="808080"/>
    </a:lt2>
    <a:accent1>
      <a:srgbClr val="7889FB"/>
    </a:accent1>
    <a:accent2>
      <a:srgbClr val="2DB6B3"/>
    </a:accent2>
    <a:accent3>
      <a:srgbClr val="FFFFFF"/>
    </a:accent3>
    <a:accent4>
      <a:srgbClr val="000000"/>
    </a:accent4>
    <a:accent5>
      <a:srgbClr val="BEC4FD"/>
    </a:accent5>
    <a:accent6>
      <a:srgbClr val="28A5A2"/>
    </a:accent6>
    <a:hlink>
      <a:srgbClr val="C0C0C0"/>
    </a:hlink>
    <a:folHlink>
      <a:srgbClr val="D18213"/>
    </a:folHlink>
  </a:clrScheme>
  <a:fontScheme name="1_Blue Pearl DeLuxe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969</Words>
  <Application>Microsoft Office PowerPoint</Application>
  <PresentationFormat>Widescreen</PresentationFormat>
  <Paragraphs>387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Chalkboard Bold</vt:lpstr>
      <vt:lpstr>Helvetica</vt:lpstr>
      <vt:lpstr>Tahoma</vt:lpstr>
      <vt:lpstr>Wingdings</vt:lpstr>
      <vt:lpstr>Default</vt:lpstr>
      <vt:lpstr>1_Default</vt:lpstr>
      <vt:lpstr>Finance June 2015 BoG Meeting  Sachin S. Sapatnekar VP-Finance</vt:lpstr>
      <vt:lpstr>Finances 2014 (final figures)</vt:lpstr>
      <vt:lpstr>2015 Budget</vt:lpstr>
      <vt:lpstr>How stable are our finances?</vt:lpstr>
      <vt:lpstr>How stable are our finances? (cont’d.)</vt:lpstr>
      <vt:lpstr>How stable are our finances? (cont’d.)</vt:lpstr>
      <vt:lpstr>Initiative funds</vt:lpstr>
      <vt:lpstr>Initiatives 2014 and 2015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Awards June 2015 BoG Meeting  Hidetoshi Onodera VP-Awards</dc:title>
  <dc:creator>Madie Nelson</dc:creator>
  <cp:lastModifiedBy>Madie Nelson</cp:lastModifiedBy>
  <cp:revision>2</cp:revision>
  <dcterms:created xsi:type="dcterms:W3CDTF">2022-06-09T18:53:12Z</dcterms:created>
  <dcterms:modified xsi:type="dcterms:W3CDTF">2022-06-09T18:54:21Z</dcterms:modified>
</cp:coreProperties>
</file>