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69" r:id="rId2"/>
    <p:sldId id="470" r:id="rId3"/>
    <p:sldId id="471" r:id="rId4"/>
    <p:sldId id="472" r:id="rId5"/>
    <p:sldId id="473" r:id="rId6"/>
    <p:sldId id="474" r:id="rId7"/>
    <p:sldId id="475" r:id="rId8"/>
    <p:sldId id="476" r:id="rId9"/>
    <p:sldId id="477" r:id="rId10"/>
    <p:sldId id="478" r:id="rId11"/>
    <p:sldId id="4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9715F-3FC2-4D64-A87E-0A856406EEEB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4D037-D3A9-4CD9-963C-E4F73C444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0"/>
            <a:ext cx="2972421" cy="4575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>
            <a:lvl1pPr defTabSz="92893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00" indent="-267962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846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585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323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062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800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539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276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027" y="0"/>
            <a:ext cx="2972421" cy="4575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>
            <a:lvl1pPr defTabSz="92893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00" indent="-267962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846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585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323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062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800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539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276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>
            <a:lvl1pPr defTabSz="92893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00" indent="-267962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846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585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323" indent="-214369" defTabSz="928934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062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800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539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276" indent="-214369" defTabSz="9289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9730" tIns="44865" rIns="89730" bIns="44865"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914400" y="1447801"/>
            <a:ext cx="10363200" cy="25368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828800" y="4114800"/>
            <a:ext cx="85344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457200">
              <a:spcBef>
                <a:spcPts val="600"/>
              </a:spcBef>
              <a:buSzTx/>
              <a:buFontTx/>
              <a:buNone/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11176000" y="6544390"/>
            <a:ext cx="7112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13" name="Shape 13"/>
          <p:cNvSpPr/>
          <p:nvPr/>
        </p:nvSpPr>
        <p:spPr>
          <a:xfrm>
            <a:off x="0" y="1447800"/>
            <a:ext cx="12192000" cy="0"/>
          </a:xfrm>
          <a:prstGeom prst="line">
            <a:avLst/>
          </a:prstGeom>
          <a:ln w="57150">
            <a:solidFill>
              <a:srgbClr val="30206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pic>
        <p:nvPicPr>
          <p:cNvPr id="14" name="Picture 13" descr="edited.png"/>
          <p:cNvPicPr>
            <a:picLocks noChangeAspect="1"/>
          </p:cNvPicPr>
          <p:nvPr userDrawn="1"/>
        </p:nvPicPr>
        <p:blipFill>
          <a:blip r:embed="rId2" cstate="print">
            <a:lum bright="3000" contrast="-2000"/>
          </a:blip>
          <a:stretch>
            <a:fillRect/>
          </a:stretch>
        </p:blipFill>
        <p:spPr>
          <a:xfrm>
            <a:off x="2598493" y="1477"/>
            <a:ext cx="6850308" cy="134200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5" name="Picture 14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63201" y="0"/>
            <a:ext cx="1809687" cy="1370838"/>
          </a:xfrm>
          <a:prstGeom prst="rect">
            <a:avLst/>
          </a:prstGeom>
        </p:spPr>
      </p:pic>
      <p:pic>
        <p:nvPicPr>
          <p:cNvPr id="1026" name="Picture 2" descr="C:\Users\conferencecatalysts\AppData\Local\Microsoft\Windows\INetCache\IE\MC0ZKWAC\trademark[1]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0" y="76200"/>
            <a:ext cx="203200" cy="1524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101600" y="986138"/>
            <a:ext cx="71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424098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203200" y="1"/>
            <a:ext cx="10972800" cy="10207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1277600" y="6544390"/>
            <a:ext cx="609600" cy="24622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42400" y="533400"/>
            <a:ext cx="2117579" cy="351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582400" y="457200"/>
            <a:ext cx="609600" cy="46177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1229279" y="381001"/>
            <a:ext cx="523218" cy="609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June </a:t>
            </a:r>
            <a:b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78393348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486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600"/>
            </a:lvl1pPr>
            <a:lvl2pPr marL="794904" indent="-337704">
              <a:spcBef>
                <a:spcPts val="600"/>
              </a:spcBef>
              <a:defRPr sz="2600"/>
            </a:lvl2pPr>
            <a:lvl3pPr marL="1211580" indent="-297180">
              <a:spcBef>
                <a:spcPts val="600"/>
              </a:spcBef>
              <a:defRPr sz="2600"/>
            </a:lvl3pPr>
            <a:lvl4pPr marL="1701800" indent="-330200">
              <a:spcBef>
                <a:spcPts val="600"/>
              </a:spcBef>
              <a:defRPr sz="2600"/>
            </a:lvl4pPr>
            <a:lvl5pPr marL="2159000" indent="-330200">
              <a:spcBef>
                <a:spcPts val="600"/>
              </a:spcBef>
              <a:defRPr sz="26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002D62"/>
                </a:solidFill>
              </a:rPr>
              <a:t>Body Level Five</a:t>
            </a:r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11277600" y="6475730"/>
            <a:ext cx="770467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10397009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812800" y="0"/>
            <a:ext cx="10481733" cy="1066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5689600" cy="55626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6749170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786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09600" y="3451590"/>
            <a:ext cx="5386917" cy="7394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75291573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5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94827897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4766733" y="1035050"/>
            <a:ext cx="6815667" cy="52133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300296132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2389718" y="35052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2389718" y="4191001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 dirty="0">
                <a:solidFill>
                  <a:srgbClr val="002D62"/>
                </a:solidFill>
              </a:rP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pic>
        <p:nvPicPr>
          <p:cNvPr id="7" name="image1.jpg" descr="CEDA_Logo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54400" y="6324602"/>
            <a:ext cx="3003456" cy="53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08801" y="6289439"/>
            <a:ext cx="711201" cy="53873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487182" y="6324008"/>
            <a:ext cx="523218" cy="6101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45719" tIns="45719" rIns="45719" bIns="45719" numCol="1" spcCol="38100" rtlCol="0" anchor="t">
            <a:spAutoFit/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"/>
                <a:ea typeface="Calibri"/>
                <a:cs typeface="Calibri"/>
                <a:sym typeface="Calibri"/>
              </a:rPr>
              <a:t> June   2015</a:t>
            </a:r>
          </a:p>
        </p:txBody>
      </p:sp>
    </p:spTree>
    <p:extLst>
      <p:ext uri="{BB962C8B-B14F-4D97-AF65-F5344CB8AC3E}">
        <p14:creationId xmlns:p14="http://schemas.microsoft.com/office/powerpoint/2010/main" val="411632496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4" y="1484314"/>
            <a:ext cx="5611284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917" y="1484314"/>
            <a:ext cx="561128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678518" y="6561138"/>
            <a:ext cx="1824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561138"/>
            <a:ext cx="5761567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ICCAD-2011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CA67E2-7A50-4EAB-A017-0CDBCC772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http://iccad.com/sites/2013.iccad.com/files/ICCAD_34th_edition_logo_we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34" y="81558"/>
            <a:ext cx="2425700" cy="16192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2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2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990600"/>
            <a:ext cx="12192000" cy="0"/>
          </a:xfrm>
          <a:prstGeom prst="line">
            <a:avLst/>
          </a:prstGeom>
          <a:ln w="38100">
            <a:solidFill>
              <a:srgbClr val="002D62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 b="0">
                <a:latin typeface="+mn-lt"/>
                <a:ea typeface="+mn-ea"/>
                <a:cs typeface="+mn-cs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01600" y="0"/>
            <a:ext cx="9245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2D62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0871200" y="6475730"/>
            <a:ext cx="1176867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400" b="0">
                <a:solidFill>
                  <a:srgbClr val="002D6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115824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2D62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87748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ransition spd="med"/>
  <p:txStyles>
    <p:titleStyle>
      <a:lvl1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indent="4572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indent="9144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indent="13716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indent="1828800" algn="ctr">
        <a:defRPr sz="28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titleStyle>
    <p:bodyStyle>
      <a:lvl1pPr marL="284163" indent="-284163">
        <a:spcBef>
          <a:spcPts val="500"/>
        </a:spcBef>
        <a:buSzPct val="11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1pPr>
      <a:lvl2pPr marL="615950" indent="-276225">
        <a:spcBef>
          <a:spcPts val="500"/>
        </a:spcBef>
        <a:buSzPct val="100000"/>
        <a:buFont typeface="Wingdings"/>
        <a:buChar char="▪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2pPr>
      <a:lvl3pPr marL="930804" indent="-306917">
        <a:spcBef>
          <a:spcPts val="500"/>
        </a:spcBef>
        <a:buSzPct val="104999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3pPr>
      <a:lvl4pPr marL="1105429" indent="-306917">
        <a:spcBef>
          <a:spcPts val="500"/>
        </a:spcBef>
        <a:buSzPct val="95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4pPr>
      <a:lvl5pPr marL="1300162" indent="-38100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5pPr>
      <a:lvl6pPr marL="25603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6pPr>
      <a:lvl7pPr marL="30175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7pPr>
      <a:lvl8pPr marL="34747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8pPr>
      <a:lvl9pPr marL="3931920" indent="-274320">
        <a:spcBef>
          <a:spcPts val="500"/>
        </a:spcBef>
        <a:buSzPct val="80000"/>
        <a:buFont typeface="Wingdings"/>
        <a:buChar char="•"/>
        <a:defRPr sz="2400">
          <a:solidFill>
            <a:srgbClr val="002D62"/>
          </a:solidFill>
          <a:latin typeface="Tahoma"/>
          <a:ea typeface="Tahoma"/>
          <a:cs typeface="Tahoma"/>
          <a:sym typeface="Tahoma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1447801"/>
            <a:ext cx="7772400" cy="198120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Publications Update to CEDA </a:t>
            </a:r>
            <a:r>
              <a:rPr lang="en-US" sz="2800" dirty="0" err="1"/>
              <a:t>BoG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DAC2015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114800"/>
            <a:ext cx="5257800" cy="2438400"/>
          </a:xfrm>
        </p:spPr>
        <p:txBody>
          <a:bodyPr>
            <a:normAutofit fontScale="47500" lnSpcReduction="20000"/>
          </a:bodyPr>
          <a:lstStyle/>
          <a:p>
            <a:r>
              <a:rPr lang="en-US" dirty="0">
                <a:solidFill>
                  <a:srgbClr val="000000"/>
                </a:solidFill>
                <a:sym typeface="Gill Sans" charset="0"/>
              </a:rPr>
              <a:t>Helmut </a:t>
            </a:r>
            <a:r>
              <a:rPr lang="en-US" dirty="0" err="1">
                <a:solidFill>
                  <a:srgbClr val="000000"/>
                </a:solidFill>
                <a:sym typeface="Gill Sans" charset="0"/>
              </a:rPr>
              <a:t>Graeb</a:t>
            </a:r>
            <a:r>
              <a:rPr lang="en-US" dirty="0">
                <a:solidFill>
                  <a:srgbClr val="000000"/>
                </a:solidFill>
                <a:sym typeface="Gill Sans" charset="0"/>
              </a:rPr>
              <a:t>, VP Publications</a:t>
            </a:r>
          </a:p>
          <a:p>
            <a:r>
              <a:rPr lang="en-US" dirty="0">
                <a:solidFill>
                  <a:srgbClr val="000000"/>
                </a:solidFill>
                <a:sym typeface="Gill Sans" charset="0"/>
              </a:rPr>
              <a:t>(presented by Sachin Sapatnekar)</a:t>
            </a:r>
          </a:p>
          <a:p>
            <a:r>
              <a:rPr lang="en-US" dirty="0">
                <a:solidFill>
                  <a:srgbClr val="000000"/>
                </a:solidFill>
              </a:rPr>
              <a:t>Chuck Alpert (D </a:t>
            </a:r>
            <a:r>
              <a:rPr lang="en-US" dirty="0" err="1">
                <a:solidFill>
                  <a:srgbClr val="000000"/>
                </a:solidFill>
              </a:rPr>
              <a:t>EiC</a:t>
            </a:r>
            <a:r>
              <a:rPr lang="en-US" dirty="0">
                <a:solidFill>
                  <a:srgbClr val="000000"/>
                </a:solidFill>
              </a:rPr>
              <a:t> TCAD)</a:t>
            </a:r>
          </a:p>
          <a:p>
            <a:r>
              <a:rPr lang="en-US" dirty="0">
                <a:solidFill>
                  <a:srgbClr val="000000"/>
                </a:solidFill>
              </a:rPr>
              <a:t>Jose L. Ayala</a:t>
            </a:r>
          </a:p>
          <a:p>
            <a:r>
              <a:rPr lang="en-US" dirty="0">
                <a:solidFill>
                  <a:srgbClr val="000000"/>
                </a:solidFill>
              </a:rPr>
              <a:t>Cathy </a:t>
            </a:r>
            <a:r>
              <a:rPr lang="en-US" dirty="0" err="1">
                <a:solidFill>
                  <a:srgbClr val="000000"/>
                </a:solidFill>
              </a:rPr>
              <a:t>Gebotys</a:t>
            </a:r>
            <a:r>
              <a:rPr lang="en-US" dirty="0">
                <a:solidFill>
                  <a:srgbClr val="000000"/>
                </a:solidFill>
              </a:rPr>
              <a:t> (D </a:t>
            </a:r>
            <a:r>
              <a:rPr lang="en-US" dirty="0" err="1">
                <a:solidFill>
                  <a:srgbClr val="000000"/>
                </a:solidFill>
              </a:rPr>
              <a:t>EiC</a:t>
            </a:r>
            <a:r>
              <a:rPr lang="en-US" dirty="0">
                <a:solidFill>
                  <a:srgbClr val="000000"/>
                </a:solidFill>
              </a:rPr>
              <a:t> ESL)</a:t>
            </a:r>
          </a:p>
          <a:p>
            <a:r>
              <a:rPr lang="en-US" dirty="0">
                <a:solidFill>
                  <a:srgbClr val="000000"/>
                </a:solidFill>
              </a:rPr>
              <a:t>Andre Ivanov (</a:t>
            </a:r>
            <a:r>
              <a:rPr lang="en-US" dirty="0" err="1">
                <a:solidFill>
                  <a:srgbClr val="000000"/>
                </a:solidFill>
              </a:rPr>
              <a:t>EiC</a:t>
            </a:r>
            <a:r>
              <a:rPr lang="en-US" dirty="0">
                <a:solidFill>
                  <a:srgbClr val="000000"/>
                </a:solidFill>
              </a:rPr>
              <a:t> D&amp;T)</a:t>
            </a:r>
          </a:p>
          <a:p>
            <a:r>
              <a:rPr lang="en-US" dirty="0" err="1">
                <a:solidFill>
                  <a:srgbClr val="000000"/>
                </a:solidFill>
              </a:rPr>
              <a:t>Youn</a:t>
            </a:r>
            <a:r>
              <a:rPr lang="en-US" dirty="0">
                <a:solidFill>
                  <a:srgbClr val="000000"/>
                </a:solidFill>
              </a:rPr>
              <a:t>-Long (Steve) Lin</a:t>
            </a:r>
          </a:p>
          <a:p>
            <a:r>
              <a:rPr lang="en-US" dirty="0">
                <a:solidFill>
                  <a:srgbClr val="000000"/>
                </a:solidFill>
              </a:rPr>
              <a:t>Vijay Narayanan (</a:t>
            </a:r>
            <a:r>
              <a:rPr lang="en-US" dirty="0" err="1">
                <a:solidFill>
                  <a:srgbClr val="000000"/>
                </a:solidFill>
              </a:rPr>
              <a:t>EiC</a:t>
            </a:r>
            <a:r>
              <a:rPr lang="en-US" dirty="0">
                <a:solidFill>
                  <a:srgbClr val="000000"/>
                </a:solidFill>
              </a:rPr>
              <a:t> TCAD)</a:t>
            </a:r>
          </a:p>
          <a:p>
            <a:r>
              <a:rPr lang="en-US" dirty="0">
                <a:solidFill>
                  <a:srgbClr val="000000"/>
                </a:solidFill>
              </a:rPr>
              <a:t>Michael Orshansky</a:t>
            </a:r>
          </a:p>
          <a:p>
            <a:r>
              <a:rPr lang="en-US" dirty="0">
                <a:solidFill>
                  <a:srgbClr val="000000"/>
                </a:solidFill>
              </a:rPr>
              <a:t>Krithi Ramamritham (</a:t>
            </a:r>
            <a:r>
              <a:rPr lang="en-US" dirty="0" err="1">
                <a:solidFill>
                  <a:srgbClr val="000000"/>
                </a:solidFill>
              </a:rPr>
              <a:t>EiC</a:t>
            </a:r>
            <a:r>
              <a:rPr lang="en-US" dirty="0">
                <a:solidFill>
                  <a:srgbClr val="000000"/>
                </a:solidFill>
              </a:rPr>
              <a:t> ESL)</a:t>
            </a:r>
          </a:p>
        </p:txBody>
      </p:sp>
    </p:spTree>
    <p:extLst>
      <p:ext uri="{BB962C8B-B14F-4D97-AF65-F5344CB8AC3E}">
        <p14:creationId xmlns:p14="http://schemas.microsoft.com/office/powerpoint/2010/main" val="1749141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76200"/>
            <a:ext cx="55665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194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de-DE" dirty="0"/>
              <a:t>Design &amp; Test </a:t>
            </a:r>
            <a:r>
              <a:rPr lang="de-DE" dirty="0" err="1"/>
              <a:t>magazine</a:t>
            </a:r>
            <a:r>
              <a:rPr lang="de-DE" dirty="0"/>
              <a:t> (D&amp;T)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143000"/>
            <a:ext cx="8686800" cy="525780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de-DE" dirty="0" err="1"/>
              <a:t>Finance</a:t>
            </a:r>
            <a:r>
              <a:rPr lang="de-DE" dirty="0"/>
              <a:t> </a:t>
            </a:r>
            <a:r>
              <a:rPr lang="de-DE" dirty="0" err="1"/>
              <a:t>unhealthy</a:t>
            </a:r>
            <a:endParaRPr lang="de-DE" dirty="0"/>
          </a:p>
          <a:p>
            <a:pPr>
              <a:buFont typeface="Wingdings" pitchFamily="2" charset="2"/>
              <a:buChar char="§"/>
            </a:pPr>
            <a:r>
              <a:rPr lang="de-DE" dirty="0"/>
              <a:t>Size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unstable</a:t>
            </a:r>
            <a:r>
              <a:rPr lang="de-DE" dirty="0"/>
              <a:t>; </a:t>
            </a:r>
            <a:r>
              <a:rPr lang="de-DE" dirty="0" err="1"/>
              <a:t>pages</a:t>
            </a:r>
            <a:r>
              <a:rPr lang="de-DE" dirty="0"/>
              <a:t> per </a:t>
            </a:r>
            <a:r>
              <a:rPr lang="de-DE" dirty="0" err="1"/>
              <a:t>issue</a:t>
            </a:r>
            <a:r>
              <a:rPr lang="de-DE" dirty="0"/>
              <a:t> in </a:t>
            </a:r>
            <a:r>
              <a:rPr lang="de-DE" dirty="0" err="1"/>
              <a:t>year</a:t>
            </a:r>
            <a:r>
              <a:rPr lang="de-DE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2012: 85, 115, 100, 105, 120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2013: 95, 110, 110, 110, 100, 110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2014: 120, 80, 100, 80, 95, 60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2015: 80, 60</a:t>
            </a:r>
          </a:p>
          <a:p>
            <a:pPr>
              <a:buFont typeface="Wingdings" pitchFamily="2" charset="2"/>
              <a:buChar char="§"/>
            </a:pPr>
            <a:r>
              <a:rPr lang="de-DE" dirty="0"/>
              <a:t>Growth of </a:t>
            </a:r>
            <a:r>
              <a:rPr lang="de-DE" dirty="0" err="1"/>
              <a:t>click</a:t>
            </a:r>
            <a:r>
              <a:rPr lang="de-DE" dirty="0"/>
              <a:t> </a:t>
            </a:r>
            <a:r>
              <a:rPr lang="de-DE" dirty="0" err="1"/>
              <a:t>count</a:t>
            </a:r>
            <a:r>
              <a:rPr lang="de-DE" dirty="0"/>
              <a:t> "</a:t>
            </a:r>
            <a:r>
              <a:rPr lang="de-DE" dirty="0" err="1"/>
              <a:t>paused</a:t>
            </a:r>
            <a:r>
              <a:rPr lang="de-DE" dirty="0"/>
              <a:t>" in 2014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err="1"/>
              <a:t>Comparison</a:t>
            </a:r>
            <a:r>
              <a:rPr lang="de-DE" dirty="0"/>
              <a:t> of CEDA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societies</a:t>
            </a:r>
            <a:r>
              <a:rPr lang="de-DE" dirty="0"/>
              <a:t>´ </a:t>
            </a:r>
            <a:r>
              <a:rPr lang="de-DE" dirty="0" err="1"/>
              <a:t>magazines</a:t>
            </a:r>
            <a:r>
              <a:rPr lang="de-DE" dirty="0"/>
              <a:t> (EDS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none</a:t>
            </a:r>
            <a:r>
              <a:rPr lang="de-DE" dirty="0"/>
              <a:t>)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600201" y="5403780"/>
          <a:ext cx="8915399" cy="844620"/>
        </p:xfrm>
        <a:graphic>
          <a:graphicData uri="http://schemas.openxmlformats.org/drawingml/2006/table">
            <a:tbl>
              <a:tblPr/>
              <a:tblGrid>
                <a:gridCol w="254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807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206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Publication Title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Antennas and Propagation Magazine, IEEE</a:t>
                      </a:r>
                    </a:p>
                  </a:txBody>
                  <a:tcPr marL="5489" marR="5489" marT="5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2.569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3.042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5.603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6.102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8.198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7.124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7.414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7.894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9.758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10.164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10.839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12.781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14.367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24.462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44.566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26.395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Circuits and Systems Magazine, IEEE</a:t>
                      </a:r>
                    </a:p>
                  </a:txBody>
                  <a:tcPr marL="5489" marR="5489" marT="5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1.280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1.369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1.110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2.196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4.209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2.337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3.717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3.289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2.316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5.670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7.447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Computer</a:t>
                      </a:r>
                    </a:p>
                  </a:txBody>
                  <a:tcPr marL="5489" marR="5489" marT="5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5.113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7.351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10.554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11.353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10.360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11.828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11.379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11.265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12.002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12.157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10.704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13.771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19.385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26.850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55.347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55.770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Design &amp; Test, IEEE</a:t>
                      </a:r>
                    </a:p>
                  </a:txBody>
                  <a:tcPr marL="5489" marR="5489" marT="5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1.229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1.638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1.488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1.135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1.361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3.247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2.831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2.437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2.404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3.610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4.708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10.075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9.749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Microwave Magazine, IEEE</a:t>
                      </a:r>
                    </a:p>
                  </a:txBody>
                  <a:tcPr marL="5489" marR="5489" marT="5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1.115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2.974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3.887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2.598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3.802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2.742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3.851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4.867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4.416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9.333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7.781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7.528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8.825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22.224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34.636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Solid-State Circuits Magazine, IEEE</a:t>
                      </a:r>
                    </a:p>
                  </a:txBody>
                  <a:tcPr marL="5489" marR="5489" marT="5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901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1.058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2.465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2.094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3.049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3.530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4.352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8.707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15.548</a:t>
                      </a:r>
                    </a:p>
                  </a:txBody>
                  <a:tcPr marL="5489" marR="5489" marT="54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46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76200"/>
            <a:ext cx="55665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de-DE" dirty="0"/>
              <a:t>Design &amp; Test </a:t>
            </a:r>
            <a:r>
              <a:rPr lang="de-DE" dirty="0" err="1"/>
              <a:t>magazine</a:t>
            </a:r>
            <a:r>
              <a:rPr lang="de-DE" dirty="0"/>
              <a:t> (D&amp;T)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143000"/>
            <a:ext cx="8686800" cy="5257800"/>
          </a:xfrm>
          <a:prstGeom prst="rect">
            <a:avLst/>
          </a:prstGeo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err="1"/>
              <a:t>Steering</a:t>
            </a:r>
            <a:r>
              <a:rPr lang="de-DE" dirty="0"/>
              <a:t> </a:t>
            </a:r>
            <a:r>
              <a:rPr lang="de-DE" dirty="0" err="1"/>
              <a:t>Committee</a:t>
            </a:r>
            <a:endParaRPr lang="de-DE" dirty="0"/>
          </a:p>
          <a:p>
            <a:pPr lvl="1">
              <a:buFont typeface="Arial" pitchFamily="34" charset="0"/>
              <a:buChar char="•"/>
            </a:pPr>
            <a:r>
              <a:rPr lang="de-DE" dirty="0" err="1"/>
              <a:t>Krish</a:t>
            </a:r>
            <a:r>
              <a:rPr lang="de-DE" dirty="0"/>
              <a:t> </a:t>
            </a:r>
            <a:r>
              <a:rPr lang="de-DE" dirty="0" err="1"/>
              <a:t>Chakrabarty</a:t>
            </a:r>
            <a:r>
              <a:rPr lang="de-DE" dirty="0"/>
              <a:t> (</a:t>
            </a:r>
            <a:r>
              <a:rPr lang="de-DE" dirty="0" err="1"/>
              <a:t>former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), Helmut </a:t>
            </a:r>
            <a:r>
              <a:rPr lang="de-DE" dirty="0" err="1"/>
              <a:t>Graeb</a:t>
            </a:r>
            <a:r>
              <a:rPr lang="de-DE" dirty="0"/>
              <a:t> (CEDA), Bruce Hecht (SSCS), Enrico </a:t>
            </a:r>
            <a:r>
              <a:rPr lang="de-DE" dirty="0" err="1"/>
              <a:t>Macii</a:t>
            </a:r>
            <a:r>
              <a:rPr lang="de-DE" dirty="0"/>
              <a:t> (CASS), </a:t>
            </a:r>
            <a:r>
              <a:rPr lang="de-DE" dirty="0" err="1"/>
              <a:t>Yervant</a:t>
            </a:r>
            <a:r>
              <a:rPr lang="de-DE" dirty="0"/>
              <a:t> </a:t>
            </a:r>
            <a:r>
              <a:rPr lang="de-DE" dirty="0" err="1"/>
              <a:t>Zorian</a:t>
            </a:r>
            <a:r>
              <a:rPr lang="de-DE" dirty="0"/>
              <a:t> (TTTC)</a:t>
            </a:r>
          </a:p>
          <a:p>
            <a:pPr lvl="1">
              <a:buFont typeface="Arial" pitchFamily="34" charset="0"/>
              <a:buChar char="•"/>
            </a:pPr>
            <a:r>
              <a:rPr lang="de-DE" dirty="0" err="1"/>
              <a:t>SC+EiC</a:t>
            </a:r>
            <a:r>
              <a:rPr lang="de-DE" dirty="0"/>
              <a:t> </a:t>
            </a:r>
            <a:r>
              <a:rPr lang="de-DE" dirty="0" err="1"/>
              <a:t>phone</a:t>
            </a:r>
            <a:r>
              <a:rPr lang="de-DE" dirty="0"/>
              <a:t> </a:t>
            </a:r>
            <a:r>
              <a:rPr lang="de-DE" dirty="0" err="1"/>
              <a:t>conference</a:t>
            </a:r>
            <a:r>
              <a:rPr lang="de-DE" dirty="0"/>
              <a:t> on June 18,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 2016-2018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Periodicals Review and Advisory Committee (PRAC): D&amp;T review in 2016 requires preparation in second half of 2015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D&amp;T </a:t>
            </a:r>
            <a:r>
              <a:rPr lang="de-DE" dirty="0" err="1"/>
              <a:t>administration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move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SSCS in 2016</a:t>
            </a:r>
          </a:p>
        </p:txBody>
      </p:sp>
    </p:spTree>
    <p:extLst>
      <p:ext uri="{BB962C8B-B14F-4D97-AF65-F5344CB8AC3E}">
        <p14:creationId xmlns:p14="http://schemas.microsoft.com/office/powerpoint/2010/main" val="119292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Publications </a:t>
            </a:r>
            <a:r>
              <a:rPr lang="de-DE" sz="28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</a:t>
            </a:r>
            <a:endParaRPr lang="en-US" sz="28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1447800"/>
            <a:ext cx="8229600" cy="5029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participates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technically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financially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in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initiates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itself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periodical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topical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electronic design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methodology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automation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Engage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excellent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periodicals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´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editorial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steering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boards</a:t>
            </a:r>
            <a:endParaRPr lang="de-DE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interactive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channels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readers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e.g.,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forum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Xplore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(IEEE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monitoring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collection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periodical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timeliness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(CEDA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IEEE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625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/>
              <a:t>Timeline of focus activities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2590800"/>
            <a:ext cx="8229600" cy="4038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de-DE" dirty="0"/>
              <a:t>Merger of D&amp;T, ESL, TCAD web </a:t>
            </a:r>
            <a:r>
              <a:rPr lang="de-DE" dirty="0" err="1"/>
              <a:t>pages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 err="1"/>
              <a:t>Metrics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journal</a:t>
            </a:r>
            <a:r>
              <a:rPr lang="de-DE" dirty="0"/>
              <a:t> </a:t>
            </a:r>
            <a:r>
              <a:rPr lang="de-DE" dirty="0" err="1"/>
              <a:t>monitoring</a:t>
            </a:r>
            <a:r>
              <a:rPr lang="de-DE" dirty="0"/>
              <a:t>, </a:t>
            </a:r>
            <a:r>
              <a:rPr lang="de-DE" dirty="0" err="1"/>
              <a:t>Xplore</a:t>
            </a:r>
            <a:r>
              <a:rPr lang="de-DE" dirty="0"/>
              <a:t> </a:t>
            </a:r>
            <a:r>
              <a:rPr lang="de-DE" dirty="0" err="1"/>
              <a:t>paper</a:t>
            </a:r>
            <a:r>
              <a:rPr lang="de-DE" dirty="0"/>
              <a:t> </a:t>
            </a:r>
            <a:r>
              <a:rPr lang="de-DE" dirty="0" err="1"/>
              <a:t>discussion</a:t>
            </a:r>
            <a:r>
              <a:rPr lang="de-DE" dirty="0"/>
              <a:t> </a:t>
            </a:r>
            <a:r>
              <a:rPr lang="de-DE" dirty="0" err="1"/>
              <a:t>forums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ESL </a:t>
            </a:r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search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TCAD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 (</a:t>
            </a:r>
            <a:r>
              <a:rPr lang="de-DE" dirty="0" err="1"/>
              <a:t>re</a:t>
            </a:r>
            <a:r>
              <a:rPr lang="de-DE" dirty="0"/>
              <a:t>)</a:t>
            </a:r>
            <a:r>
              <a:rPr lang="de-DE" dirty="0" err="1"/>
              <a:t>appointment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Analysis of D&amp;T </a:t>
            </a:r>
            <a:r>
              <a:rPr lang="de-DE" dirty="0" err="1"/>
              <a:t>situation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Strategic plan </a:t>
            </a:r>
            <a:r>
              <a:rPr lang="de-DE" dirty="0" err="1"/>
              <a:t>for</a:t>
            </a:r>
            <a:r>
              <a:rPr lang="de-DE" dirty="0"/>
              <a:t> D&amp;T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 (</a:t>
            </a:r>
            <a:r>
              <a:rPr lang="de-DE" dirty="0" err="1"/>
              <a:t>re</a:t>
            </a:r>
            <a:r>
              <a:rPr lang="de-DE" dirty="0"/>
              <a:t>)</a:t>
            </a:r>
            <a:r>
              <a:rPr lang="de-DE" dirty="0" err="1"/>
              <a:t>appointment</a:t>
            </a:r>
            <a:r>
              <a:rPr lang="de-DE" dirty="0"/>
              <a:t>, </a:t>
            </a:r>
            <a:r>
              <a:rPr lang="en-US" dirty="0"/>
              <a:t>PRAC review preparation, administration transfer to SSCS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D&amp;T PRAC </a:t>
            </a:r>
            <a:r>
              <a:rPr lang="de-DE" dirty="0" err="1"/>
              <a:t>review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TESS </a:t>
            </a:r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process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r>
              <a:rPr lang="de-DE" dirty="0"/>
              <a:t>TESS </a:t>
            </a:r>
            <a:r>
              <a:rPr lang="de-DE" dirty="0" err="1"/>
              <a:t>launch</a:t>
            </a:r>
            <a:endParaRPr lang="de-DE" dirty="0"/>
          </a:p>
          <a:p>
            <a:pPr marL="514350" indent="-514350">
              <a:buFont typeface="+mj-lt"/>
              <a:buAutoNum type="alphaUcPeriod"/>
            </a:pPr>
            <a:endParaRPr lang="de-DE" dirty="0"/>
          </a:p>
          <a:p>
            <a:endParaRPr lang="de-DE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1905001" y="1143001"/>
          <a:ext cx="8106903" cy="1250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554040" imgH="1462680" progId="Excel.Sheet.12">
                  <p:embed/>
                </p:oleObj>
              </mc:Choice>
              <mc:Fallback>
                <p:oleObj name="Worksheet" r:id="rId2" imgW="9554040" imgH="1462680" progId="Excel.Sheet.12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1143001"/>
                        <a:ext cx="8106903" cy="1250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Gerade Verbindung 9"/>
          <p:cNvCxnSpPr/>
          <p:nvPr/>
        </p:nvCxnSpPr>
        <p:spPr>
          <a:xfrm>
            <a:off x="4953000" y="762000"/>
            <a:ext cx="0" cy="1752600"/>
          </a:xfrm>
          <a:prstGeom prst="line">
            <a:avLst/>
          </a:prstGeom>
          <a:ln w="508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30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28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Participation</a:t>
            </a:r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de-DE" sz="28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Periodicals</a:t>
            </a:r>
            <a:endParaRPr lang="en-US" sz="28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9906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co-sponsor: </a:t>
            </a: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TMSCS</a:t>
            </a:r>
          </a:p>
          <a:p>
            <a:pPr lvl="1"/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JxCDC</a:t>
            </a:r>
            <a:endParaRPr lang="de-DE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TSUSC</a:t>
            </a:r>
            <a:endParaRPr lang="en-US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-sponsor:</a:t>
            </a: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&amp; Test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magazine</a:t>
            </a:r>
            <a:endParaRPr lang="de-DE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Sole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sponsor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 Systems Letters (ESL)</a:t>
            </a: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Trans. Computer-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Aided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Design (TCAD)</a:t>
            </a:r>
            <a:endParaRPr lang="en-US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Trans. Embedded Systems and Software (</a:t>
            </a:r>
            <a:r>
              <a:rPr lang="en-US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LoI</a:t>
            </a:r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Cybersecurity Letters (motion following)</a:t>
            </a:r>
          </a:p>
          <a:p>
            <a:pPr lvl="1"/>
            <a:endParaRPr lang="en-US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1846" y="1451422"/>
            <a:ext cx="2438400" cy="290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846" y="1870116"/>
            <a:ext cx="1808018" cy="28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846" y="2252793"/>
            <a:ext cx="1631372" cy="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917" y="2518261"/>
            <a:ext cx="55665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276600"/>
            <a:ext cx="611214" cy="824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886201"/>
            <a:ext cx="650978" cy="8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92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TESS Transactions on Embedded Systems </a:t>
            </a:r>
            <a:r>
              <a:rPr lang="de-DE" sz="28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Software</a:t>
            </a:r>
            <a:endParaRPr lang="en-US" sz="28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sponsors: CEDA, Computer Society, Circuits and Systems Society (under discussion) </a:t>
            </a:r>
          </a:p>
          <a:p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Scope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Transactions on Embedded Systems and Software publishes papers on modeling, analysis, design, implementation and application of embedded systems and software. Specifically, system-level specification and analysis, hardware/software co-design, embedded systems architectures, embedded software and compilers, embedded systems security, cyber-physical/real-time/networked/reconfigurable embedded systems, application and case studies are targeted.</a:t>
            </a:r>
            <a:endParaRPr lang="de-DE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PubsComm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EC,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BoG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approved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CEDA initiative</a:t>
            </a: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Computer Society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agreed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Letter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Intent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LoI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IEEE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initiated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LoI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sent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IEEE)</a:t>
            </a:r>
          </a:p>
        </p:txBody>
      </p:sp>
    </p:spTree>
    <p:extLst>
      <p:ext uri="{BB962C8B-B14F-4D97-AF65-F5344CB8AC3E}">
        <p14:creationId xmlns:p14="http://schemas.microsoft.com/office/powerpoint/2010/main" val="375415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Cybersecurity</a:t>
            </a:r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Letters</a:t>
            </a:r>
            <a:endParaRPr lang="en-US" sz="28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76400" y="1219200"/>
            <a:ext cx="84582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sponsors: Computer Society (90%), CEDA (10%)</a:t>
            </a:r>
          </a:p>
          <a:p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Scope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IEEE Cybersecurity Research Letters focuses on the timely dissemination of detailed offensive and defensive security research papers with a deep technical background. Short, technically dense papers detailing security attacks and their respective defense mechanisms, </a:t>
            </a:r>
            <a:r>
              <a:rPr lang="en-US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cyberwarfare</a:t>
            </a:r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cyberdefense</a:t>
            </a:r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novel vulnerability classes, or exploitation techniques and exploitation prevention technologies are equally welcome. Cybersecurity as a holistic approach includes both the software and hardware aspects of security; therefore, contributions on hardware attacks such as side channel analysis, reverse engineering, or hardware Trojans, and their defensive countermeasures are also in scope. Industrial experiences in security testing, exploitation, or post-mortem analysis of attack techniques are also welcome in this publication.</a:t>
            </a: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IEEE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ongoing</a:t>
            </a:r>
            <a:endParaRPr lang="de-DE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 (CS,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COMSoc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CEDA): 93%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growing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80%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intellectually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interesting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60%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personally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useful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55%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12%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submit</a:t>
            </a:r>
            <a:endParaRPr lang="de-DE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PubsComm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approved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recommended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CEDA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participation</a:t>
            </a:r>
            <a:endParaRPr lang="de-DE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Motion: CEDA EC/</a:t>
            </a:r>
            <a:r>
              <a:rPr lang="de-DE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BoG</a:t>
            </a:r>
            <a:r>
              <a:rPr lang="de-DE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de-DE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approve</a:t>
            </a:r>
            <a:r>
              <a:rPr lang="de-DE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CEDA 10% </a:t>
            </a:r>
            <a:r>
              <a:rPr lang="de-DE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participation</a:t>
            </a:r>
            <a:r>
              <a:rPr lang="de-DE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de-DE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Cybersecurity</a:t>
            </a:r>
            <a:r>
              <a:rPr lang="de-DE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Letters </a:t>
            </a:r>
            <a:r>
              <a:rPr lang="de-DE" sz="24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de-DE" sz="24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passed</a:t>
            </a:r>
            <a:r>
              <a:rPr lang="de-DE" sz="24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unanimously</a:t>
            </a:r>
            <a:r>
              <a:rPr lang="de-DE" sz="24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2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8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de-DE" dirty="0"/>
              <a:t>Embedded Systems Letters (ESL)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295400"/>
            <a:ext cx="8686800" cy="5257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de-DE" dirty="0"/>
              <a:t>Financial </a:t>
            </a:r>
            <a:r>
              <a:rPr lang="de-DE" dirty="0" err="1"/>
              <a:t>sponsor</a:t>
            </a:r>
            <a:r>
              <a:rPr lang="de-DE" dirty="0"/>
              <a:t>: CEDA; </a:t>
            </a:r>
            <a:r>
              <a:rPr lang="de-DE" dirty="0" err="1"/>
              <a:t>EiC</a:t>
            </a:r>
            <a:r>
              <a:rPr lang="de-DE" dirty="0"/>
              <a:t>: Krithi </a:t>
            </a:r>
            <a:r>
              <a:rPr lang="de-DE" dirty="0" err="1"/>
              <a:t>Ramramritham</a:t>
            </a:r>
            <a:r>
              <a:rPr lang="de-DE" dirty="0"/>
              <a:t>, Cathy </a:t>
            </a:r>
            <a:r>
              <a:rPr lang="de-DE" dirty="0" err="1"/>
              <a:t>Gebotys</a:t>
            </a:r>
            <a:endParaRPr lang="de-DE" dirty="0"/>
          </a:p>
          <a:p>
            <a:r>
              <a:rPr lang="de-DE" dirty="0" err="1"/>
              <a:t>Finance</a:t>
            </a:r>
            <a:r>
              <a:rPr lang="de-DE" dirty="0"/>
              <a:t>, </a:t>
            </a:r>
            <a:r>
              <a:rPr lang="de-DE" dirty="0" err="1"/>
              <a:t>size</a:t>
            </a:r>
            <a:r>
              <a:rPr lang="de-DE" dirty="0"/>
              <a:t>, </a:t>
            </a:r>
            <a:r>
              <a:rPr lang="de-DE" dirty="0" err="1"/>
              <a:t>attention</a:t>
            </a:r>
            <a:r>
              <a:rPr lang="de-DE" dirty="0"/>
              <a:t> (</a:t>
            </a:r>
            <a:r>
              <a:rPr lang="de-DE" dirty="0" err="1"/>
              <a:t>click</a:t>
            </a:r>
            <a:r>
              <a:rPr lang="de-DE" dirty="0"/>
              <a:t> </a:t>
            </a:r>
            <a:r>
              <a:rPr lang="de-DE" dirty="0" err="1"/>
              <a:t>counts</a:t>
            </a:r>
            <a:r>
              <a:rPr lang="de-DE" dirty="0"/>
              <a:t>), </a:t>
            </a:r>
            <a:r>
              <a:rPr lang="de-DE" dirty="0" err="1"/>
              <a:t>submission-to-publication</a:t>
            </a:r>
            <a:r>
              <a:rPr lang="de-DE" dirty="0"/>
              <a:t> </a:t>
            </a:r>
            <a:r>
              <a:rPr lang="de-DE" dirty="0" err="1"/>
              <a:t>times</a:t>
            </a:r>
            <a:r>
              <a:rPr lang="de-DE" dirty="0"/>
              <a:t>, </a:t>
            </a:r>
            <a:r>
              <a:rPr lang="de-DE" dirty="0" err="1"/>
              <a:t>publication</a:t>
            </a:r>
            <a:r>
              <a:rPr lang="de-DE" dirty="0"/>
              <a:t> </a:t>
            </a:r>
            <a:r>
              <a:rPr lang="de-DE" dirty="0" err="1"/>
              <a:t>dates</a:t>
            </a:r>
            <a:r>
              <a:rPr lang="de-DE" dirty="0"/>
              <a:t>: </a:t>
            </a:r>
            <a:r>
              <a:rPr lang="de-DE" dirty="0" err="1"/>
              <a:t>healthy</a:t>
            </a:r>
            <a:r>
              <a:rPr lang="de-DE" dirty="0"/>
              <a:t>/</a:t>
            </a:r>
            <a:r>
              <a:rPr lang="de-DE" dirty="0" err="1"/>
              <a:t>stable</a:t>
            </a:r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Thomson Reuters </a:t>
            </a:r>
            <a:r>
              <a:rPr lang="de-DE" dirty="0" err="1"/>
              <a:t>journal</a:t>
            </a:r>
            <a:r>
              <a:rPr lang="de-DE" dirty="0"/>
              <a:t> </a:t>
            </a:r>
            <a:r>
              <a:rPr lang="de-DE" dirty="0" err="1"/>
              <a:t>citation</a:t>
            </a:r>
            <a:r>
              <a:rPr lang="de-DE" dirty="0"/>
              <a:t> </a:t>
            </a:r>
            <a:r>
              <a:rPr lang="de-DE" dirty="0" err="1"/>
              <a:t>metrics</a:t>
            </a:r>
            <a:r>
              <a:rPr lang="de-DE" dirty="0"/>
              <a:t> (outside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)</a:t>
            </a:r>
          </a:p>
          <a:p>
            <a:r>
              <a:rPr lang="de-DE" dirty="0" err="1"/>
              <a:t>Issue</a:t>
            </a:r>
            <a:r>
              <a:rPr lang="de-DE" dirty="0"/>
              <a:t> 1/2015: </a:t>
            </a:r>
            <a:r>
              <a:rPr lang="en-US" dirty="0"/>
              <a:t>Special Section on Embedded System Security </a:t>
            </a:r>
            <a:endParaRPr lang="de-DE" dirty="0"/>
          </a:p>
          <a:p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finalized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EiC</a:t>
            </a:r>
            <a:endParaRPr lang="de-DE" dirty="0"/>
          </a:p>
          <a:p>
            <a:pPr lvl="1"/>
            <a:r>
              <a:rPr lang="de-DE" dirty="0" err="1"/>
              <a:t>Jørg</a:t>
            </a:r>
            <a:r>
              <a:rPr lang="de-DE" dirty="0"/>
              <a:t> Henkel (</a:t>
            </a:r>
            <a:r>
              <a:rPr lang="de-DE" dirty="0" err="1"/>
              <a:t>Chair</a:t>
            </a:r>
            <a:r>
              <a:rPr lang="de-DE" dirty="0"/>
              <a:t>, </a:t>
            </a:r>
            <a:r>
              <a:rPr lang="de-DE" dirty="0" err="1"/>
              <a:t>voting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ties</a:t>
            </a:r>
            <a:r>
              <a:rPr lang="de-DE" dirty="0"/>
              <a:t>), 4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ESL/CEDA </a:t>
            </a:r>
            <a:r>
              <a:rPr lang="de-DE" dirty="0" err="1"/>
              <a:t>bylaws</a:t>
            </a:r>
            <a:r>
              <a:rPr lang="de-DE" dirty="0"/>
              <a:t>; non-</a:t>
            </a:r>
            <a:r>
              <a:rPr lang="de-DE" dirty="0" err="1"/>
              <a:t>voting</a:t>
            </a:r>
            <a:r>
              <a:rPr lang="de-DE" dirty="0"/>
              <a:t>: </a:t>
            </a:r>
            <a:r>
              <a:rPr lang="de-DE" dirty="0" err="1"/>
              <a:t>Shishpal</a:t>
            </a:r>
            <a:r>
              <a:rPr lang="de-DE" dirty="0"/>
              <a:t> </a:t>
            </a:r>
            <a:r>
              <a:rPr lang="de-DE" dirty="0" err="1"/>
              <a:t>Rawat</a:t>
            </a:r>
            <a:r>
              <a:rPr lang="de-DE" dirty="0"/>
              <a:t>, Helmut </a:t>
            </a:r>
            <a:r>
              <a:rPr lang="de-DE" dirty="0" err="1"/>
              <a:t>Graeb</a:t>
            </a:r>
            <a:endParaRPr lang="de-DE" dirty="0"/>
          </a:p>
          <a:p>
            <a:pPr lvl="1"/>
            <a:r>
              <a:rPr lang="de-DE" dirty="0"/>
              <a:t>4 </a:t>
            </a:r>
            <a:r>
              <a:rPr lang="de-DE" dirty="0" err="1"/>
              <a:t>candidate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ranked</a:t>
            </a:r>
            <a:r>
              <a:rPr lang="de-DE" dirty="0"/>
              <a:t> </a:t>
            </a:r>
            <a:r>
              <a:rPr lang="de-DE" dirty="0" err="1"/>
              <a:t>identically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all </a:t>
            </a:r>
            <a:r>
              <a:rPr lang="de-DE" dirty="0" err="1"/>
              <a:t>members</a:t>
            </a:r>
            <a:endParaRPr lang="de-DE" dirty="0"/>
          </a:p>
          <a:p>
            <a:pPr lvl="1"/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recommendation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>
                <a:solidFill>
                  <a:srgbClr val="7390A9"/>
                </a:solidFill>
              </a:rPr>
              <a:t>Sri Parameswaran</a:t>
            </a:r>
            <a:r>
              <a:rPr lang="de-DE" dirty="0"/>
              <a:t>, </a:t>
            </a:r>
            <a:r>
              <a:rPr lang="en-US" dirty="0"/>
              <a:t>University of New South Wales, Sydney, for </a:t>
            </a:r>
            <a:r>
              <a:rPr lang="en-US" dirty="0" err="1"/>
              <a:t>EiC</a:t>
            </a:r>
            <a:r>
              <a:rPr lang="en-US" dirty="0"/>
              <a:t> from 2016-2017</a:t>
            </a:r>
          </a:p>
          <a:p>
            <a:pPr lvl="1"/>
            <a:r>
              <a:rPr lang="de-DE" dirty="0"/>
              <a:t>CEDA </a:t>
            </a:r>
            <a:r>
              <a:rPr lang="de-DE" dirty="0" err="1"/>
              <a:t>PubsComm</a:t>
            </a:r>
            <a:r>
              <a:rPr lang="de-DE" dirty="0"/>
              <a:t> </a:t>
            </a:r>
            <a:r>
              <a:rPr lang="de-DE" dirty="0" err="1"/>
              <a:t>supports</a:t>
            </a:r>
            <a:r>
              <a:rPr lang="de-DE" dirty="0"/>
              <a:t>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recommendation</a:t>
            </a:r>
            <a:endParaRPr lang="de-DE" dirty="0"/>
          </a:p>
          <a:p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Motion: CEDA 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PubsComm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/EC/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BoG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approve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recommendation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of/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appoint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Sri Parameswaran 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ESL </a:t>
            </a:r>
            <a:r>
              <a:rPr lang="de-DE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EiC</a:t>
            </a:r>
            <a: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2016-2017 </a:t>
            </a:r>
            <a:br>
              <a:rPr lang="de-DE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de-DE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passed</a:t>
            </a:r>
            <a:r>
              <a:rPr lang="de-DE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unanimously</a:t>
            </a:r>
            <a:r>
              <a:rPr lang="de-DE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76200"/>
            <a:ext cx="611214" cy="824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54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4600" y="76200"/>
            <a:ext cx="6019800" cy="914400"/>
          </a:xfrm>
        </p:spPr>
        <p:txBody>
          <a:bodyPr>
            <a:normAutofit fontScale="90000"/>
          </a:bodyPr>
          <a:lstStyle/>
          <a:p>
            <a:r>
              <a:rPr lang="de-DE" dirty="0"/>
              <a:t>Trans. on Computer-</a:t>
            </a:r>
            <a:r>
              <a:rPr lang="de-DE" dirty="0" err="1"/>
              <a:t>Aided</a:t>
            </a:r>
            <a:r>
              <a:rPr lang="de-DE" dirty="0"/>
              <a:t> Design (TCAD)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143000"/>
            <a:ext cx="8686800" cy="5257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Financial sponsor: CEDA; EC: Vijay Narayanan, Chuck Alpert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Finance, size (2100-&gt;2200 pages in 2016), attention (click counts, citation indices), submission-to-publication times, publication dates: healthy/stable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TCAD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of </a:t>
            </a:r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2016/2017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Special </a:t>
            </a:r>
            <a:r>
              <a:rPr lang="de-DE" dirty="0" err="1"/>
              <a:t>sections</a:t>
            </a:r>
            <a:r>
              <a:rPr lang="de-DE" dirty="0"/>
              <a:t>/</a:t>
            </a:r>
            <a:r>
              <a:rPr lang="de-DE" dirty="0" err="1"/>
              <a:t>issues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keynotes</a:t>
            </a:r>
            <a:r>
              <a:rPr lang="de-DE" dirty="0"/>
              <a:t>: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de-DE" dirty="0"/>
              <a:t>2015:</a:t>
            </a:r>
          </a:p>
          <a:p>
            <a:pPr lvl="2">
              <a:buFont typeface="Arial" pitchFamily="34" charset="0"/>
              <a:buChar char="•"/>
            </a:pPr>
            <a:r>
              <a:rPr lang="de-DE" dirty="0"/>
              <a:t>Apr: </a:t>
            </a:r>
            <a:r>
              <a:rPr lang="en-US" dirty="0"/>
              <a:t>Special Section on Physical Design Techniques for Advanced Technology Nodes</a:t>
            </a:r>
          </a:p>
          <a:p>
            <a:pPr lvl="2">
              <a:buFont typeface="Arial" pitchFamily="34" charset="0"/>
              <a:buChar char="•"/>
            </a:pPr>
            <a:r>
              <a:rPr lang="de-DE" dirty="0" err="1"/>
              <a:t>Keynote</a:t>
            </a:r>
            <a:r>
              <a:rPr lang="de-DE" dirty="0"/>
              <a:t>: „</a:t>
            </a:r>
            <a:r>
              <a:rPr lang="en-US" dirty="0" err="1"/>
              <a:t>TrueNorth</a:t>
            </a:r>
            <a:r>
              <a:rPr lang="en-US" dirty="0"/>
              <a:t>: Design and Tool Flow of a 65mW 1M-Neuron Programmable </a:t>
            </a:r>
            <a:r>
              <a:rPr lang="en-US" dirty="0" err="1"/>
              <a:t>Neurosynaptic</a:t>
            </a:r>
            <a:r>
              <a:rPr lang="en-US" dirty="0"/>
              <a:t> Chip”, Authors from IBM and Cornell Univ.</a:t>
            </a:r>
            <a:endParaRPr lang="de-DE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In preparation: 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Keynote: “Spin-Transfer Torque Devices: Memory and Logic”, Authors from Purdue Univ.</a:t>
            </a:r>
          </a:p>
          <a:p>
            <a:pPr lvl="2">
              <a:buFont typeface="Arial" pitchFamily="34" charset="0"/>
              <a:buChar char="•"/>
            </a:pPr>
            <a:r>
              <a:rPr lang="de-DE" sz="2300" dirty="0"/>
              <a:t>CAD </a:t>
            </a:r>
            <a:r>
              <a:rPr lang="de-DE" sz="2300" dirty="0" err="1"/>
              <a:t>for</a:t>
            </a:r>
            <a:r>
              <a:rPr lang="de-DE" sz="2300" dirty="0"/>
              <a:t> Cyber-</a:t>
            </a:r>
            <a:r>
              <a:rPr lang="de-DE" sz="2300" dirty="0" err="1"/>
              <a:t>Physical</a:t>
            </a:r>
            <a:r>
              <a:rPr lang="de-DE" sz="2300" dirty="0"/>
              <a:t> Systems</a:t>
            </a:r>
            <a:endParaRPr lang="en-US" sz="2300" dirty="0"/>
          </a:p>
          <a:p>
            <a:pPr lvl="2">
              <a:buFont typeface="Arial" pitchFamily="34" charset="0"/>
              <a:buChar char="•"/>
            </a:pPr>
            <a:r>
              <a:rPr lang="en-US" sz="2300" dirty="0"/>
              <a:t>Hardware Security and Trust</a:t>
            </a:r>
          </a:p>
          <a:p>
            <a:pPr lvl="2">
              <a:buFont typeface="Arial" pitchFamily="34" charset="0"/>
              <a:buChar char="•"/>
            </a:pPr>
            <a:r>
              <a:rPr lang="en-US" sz="2300" dirty="0"/>
              <a:t>Automotive Embedded Systems and Software</a:t>
            </a:r>
          </a:p>
          <a:p>
            <a:pPr lvl="2">
              <a:buFont typeface="Arial" pitchFamily="34" charset="0"/>
              <a:buChar char="•"/>
            </a:pPr>
            <a:r>
              <a:rPr lang="en-US" sz="2300" dirty="0"/>
              <a:t>Physical Design Techniques for Advanced Technology Nodes </a:t>
            </a:r>
            <a:endParaRPr lang="de-DE" sz="31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530"/>
            <a:ext cx="650978" cy="8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0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76200"/>
            <a:ext cx="55665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194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de-DE" dirty="0"/>
              <a:t>Design &amp; Test </a:t>
            </a:r>
            <a:r>
              <a:rPr lang="de-DE" dirty="0" err="1"/>
              <a:t>magazine</a:t>
            </a:r>
            <a:r>
              <a:rPr lang="de-DE" dirty="0"/>
              <a:t> (D&amp;T)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143000"/>
            <a:ext cx="6172200" cy="54102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de-DE" dirty="0"/>
              <a:t>Financial </a:t>
            </a:r>
            <a:r>
              <a:rPr lang="de-DE" dirty="0" err="1"/>
              <a:t>sponsors</a:t>
            </a:r>
            <a:r>
              <a:rPr lang="de-DE" dirty="0"/>
              <a:t>: SSCS, CASS, CEDA; </a:t>
            </a:r>
            <a:r>
              <a:rPr lang="de-DE" dirty="0" err="1"/>
              <a:t>EiC</a:t>
            </a:r>
            <a:r>
              <a:rPr lang="de-DE" dirty="0"/>
              <a:t>: André Ivanov, </a:t>
            </a:r>
            <a:r>
              <a:rPr lang="de-DE" dirty="0" err="1"/>
              <a:t>Partha</a:t>
            </a:r>
            <a:r>
              <a:rPr lang="de-DE" dirty="0"/>
              <a:t> </a:t>
            </a:r>
            <a:r>
              <a:rPr lang="de-DE" dirty="0" err="1"/>
              <a:t>Pande</a:t>
            </a:r>
            <a:endParaRPr lang="de-DE" dirty="0"/>
          </a:p>
          <a:p>
            <a:pPr>
              <a:buFont typeface="Wingdings" pitchFamily="2" charset="2"/>
              <a:buChar char="§"/>
            </a:pPr>
            <a:r>
              <a:rPr lang="de-DE" dirty="0" err="1"/>
              <a:t>Associate</a:t>
            </a:r>
            <a:r>
              <a:rPr lang="de-DE" dirty="0"/>
              <a:t> </a:t>
            </a:r>
            <a:r>
              <a:rPr lang="de-DE" dirty="0" err="1"/>
              <a:t>sponsor</a:t>
            </a:r>
            <a:r>
              <a:rPr lang="de-DE" dirty="0"/>
              <a:t>: TTTC</a:t>
            </a:r>
          </a:p>
          <a:p>
            <a:pPr>
              <a:buFont typeface="Wingdings" pitchFamily="2" charset="2"/>
              <a:buChar char="§"/>
            </a:pPr>
            <a:r>
              <a:rPr lang="de-DE" dirty="0" err="1"/>
              <a:t>Publication</a:t>
            </a:r>
            <a:r>
              <a:rPr lang="de-DE" dirty="0"/>
              <a:t> </a:t>
            </a:r>
            <a:r>
              <a:rPr lang="de-DE" dirty="0" err="1"/>
              <a:t>dates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on time </a:t>
            </a:r>
            <a:r>
              <a:rPr lang="de-DE" dirty="0" err="1"/>
              <a:t>since</a:t>
            </a:r>
            <a:r>
              <a:rPr lang="de-DE" dirty="0"/>
              <a:t> D&amp;T </a:t>
            </a:r>
            <a:r>
              <a:rPr lang="de-DE" dirty="0" err="1"/>
              <a:t>delivers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IEEE </a:t>
            </a:r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schedule</a:t>
            </a:r>
            <a:endParaRPr lang="de-DE" dirty="0"/>
          </a:p>
          <a:p>
            <a:pPr>
              <a:buFont typeface="Wingdings" pitchFamily="2" charset="2"/>
              <a:buChar char="§"/>
            </a:pPr>
            <a:r>
              <a:rPr lang="de-DE" dirty="0" err="1"/>
              <a:t>Citation</a:t>
            </a:r>
            <a:r>
              <a:rPr lang="de-DE" dirty="0"/>
              <a:t> </a:t>
            </a:r>
            <a:r>
              <a:rPr lang="de-DE" dirty="0" err="1"/>
              <a:t>indices</a:t>
            </a:r>
            <a:r>
              <a:rPr lang="de-DE" dirty="0"/>
              <a:t> </a:t>
            </a:r>
            <a:r>
              <a:rPr lang="de-DE" dirty="0" err="1"/>
              <a:t>good</a:t>
            </a:r>
            <a:endParaRPr lang="de-DE" dirty="0"/>
          </a:p>
          <a:p>
            <a:pPr>
              <a:buFont typeface="Wingdings" pitchFamily="2" charset="2"/>
              <a:buChar char="§"/>
            </a:pPr>
            <a:r>
              <a:rPr lang="de-DE" dirty="0"/>
              <a:t>Specials </a:t>
            </a:r>
            <a:r>
              <a:rPr lang="de-DE" dirty="0" err="1"/>
              <a:t>published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planned</a:t>
            </a:r>
            <a:r>
              <a:rPr lang="de-DE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Nov/</a:t>
            </a:r>
            <a:r>
              <a:rPr lang="de-DE" dirty="0" err="1"/>
              <a:t>Dec</a:t>
            </a:r>
            <a:r>
              <a:rPr lang="de-DE" dirty="0"/>
              <a:t> 2014: </a:t>
            </a:r>
            <a:r>
              <a:rPr lang="en-US" dirty="0"/>
              <a:t>Design and Testing of Millimeter-Wave/</a:t>
            </a:r>
            <a:r>
              <a:rPr lang="en-US" dirty="0" err="1"/>
              <a:t>Subterahertz</a:t>
            </a:r>
            <a:r>
              <a:rPr lang="en-US" dirty="0"/>
              <a:t> Circuits and Systems</a:t>
            </a:r>
            <a:endParaRPr lang="de-DE" dirty="0"/>
          </a:p>
          <a:p>
            <a:pPr lvl="1">
              <a:buFont typeface="Wingdings" pitchFamily="2" charset="2"/>
              <a:buChar char="§"/>
            </a:pPr>
            <a:r>
              <a:rPr lang="de-DE" dirty="0"/>
              <a:t>Jan/Feb 2015:</a:t>
            </a:r>
            <a:r>
              <a:rPr lang="en-US" dirty="0"/>
              <a:t>Speeding Up Analog Integration and Test for Mixed-Signal </a:t>
            </a:r>
            <a:r>
              <a:rPr lang="en-US" dirty="0" err="1"/>
              <a:t>SoCs</a:t>
            </a:r>
            <a:endParaRPr lang="de-DE" dirty="0"/>
          </a:p>
          <a:p>
            <a:pPr lvl="1">
              <a:buFont typeface="Wingdings" pitchFamily="2" charset="2"/>
              <a:buChar char="§"/>
            </a:pPr>
            <a:r>
              <a:rPr lang="de-DE" dirty="0"/>
              <a:t>Mar/Apr 2015: </a:t>
            </a:r>
            <a:r>
              <a:rPr lang="de-DE" dirty="0" err="1"/>
              <a:t>Trojan</a:t>
            </a:r>
            <a:r>
              <a:rPr lang="de-DE" dirty="0"/>
              <a:t> </a:t>
            </a:r>
            <a:r>
              <a:rPr lang="de-DE" dirty="0" err="1"/>
              <a:t>Attack</a:t>
            </a:r>
            <a:r>
              <a:rPr lang="de-DE" dirty="0"/>
              <a:t>, </a:t>
            </a:r>
            <a:r>
              <a:rPr lang="de-DE" dirty="0" err="1"/>
              <a:t>Pruning</a:t>
            </a:r>
            <a:r>
              <a:rPr lang="de-DE" dirty="0"/>
              <a:t>, </a:t>
            </a:r>
            <a:r>
              <a:rPr lang="de-DE" dirty="0" err="1"/>
              <a:t>Dependability</a:t>
            </a:r>
            <a:endParaRPr lang="de-DE" dirty="0"/>
          </a:p>
          <a:p>
            <a:pPr lvl="1">
              <a:buFont typeface="Wingdings" pitchFamily="2" charset="2"/>
              <a:buChar char="§"/>
            </a:pPr>
            <a:r>
              <a:rPr lang="de-DE" dirty="0" err="1"/>
              <a:t>July</a:t>
            </a:r>
            <a:r>
              <a:rPr lang="de-DE" dirty="0"/>
              <a:t>/Aug 2015: 3D ICs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Sept/</a:t>
            </a:r>
            <a:r>
              <a:rPr lang="de-DE" dirty="0" err="1"/>
              <a:t>Oct</a:t>
            </a:r>
            <a:r>
              <a:rPr lang="de-DE" dirty="0"/>
              <a:t> 2015: </a:t>
            </a:r>
            <a:r>
              <a:rPr lang="de-DE" dirty="0" err="1"/>
              <a:t>Cyber</a:t>
            </a:r>
            <a:r>
              <a:rPr lang="de-DE" dirty="0"/>
              <a:t> Systems </a:t>
            </a:r>
            <a:r>
              <a:rPr lang="de-DE" dirty="0" err="1"/>
              <a:t>for</a:t>
            </a:r>
            <a:r>
              <a:rPr lang="de-DE" dirty="0"/>
              <a:t> Medical APPS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Nov/</a:t>
            </a:r>
            <a:r>
              <a:rPr lang="de-DE" dirty="0" err="1"/>
              <a:t>Dec</a:t>
            </a:r>
            <a:r>
              <a:rPr lang="de-DE" dirty="0"/>
              <a:t> 2015: </a:t>
            </a:r>
            <a:r>
              <a:rPr lang="de-DE" dirty="0" err="1"/>
              <a:t>Microfluidics</a:t>
            </a:r>
            <a:endParaRPr lang="de-DE" dirty="0"/>
          </a:p>
          <a:p>
            <a:pPr lvl="1">
              <a:buFont typeface="Wingdings" pitchFamily="2" charset="2"/>
              <a:buChar char="§"/>
            </a:pPr>
            <a:r>
              <a:rPr lang="de-DE" dirty="0"/>
              <a:t>Jan/Feb 2016: </a:t>
            </a:r>
            <a:r>
              <a:rPr lang="de-DE" dirty="0" err="1"/>
              <a:t>Approximate</a:t>
            </a:r>
            <a:r>
              <a:rPr lang="de-DE" dirty="0"/>
              <a:t> Computing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/>
              <a:t>Mar/Apr 2016: BIOCAS</a:t>
            </a:r>
          </a:p>
          <a:p>
            <a:pPr>
              <a:buFont typeface="Wingdings" pitchFamily="2" charset="2"/>
              <a:buChar char="§"/>
            </a:pPr>
            <a:r>
              <a:rPr lang="de-DE" dirty="0"/>
              <a:t>Nov/</a:t>
            </a:r>
            <a:r>
              <a:rPr lang="de-DE" dirty="0" err="1"/>
              <a:t>Dec</a:t>
            </a:r>
            <a:r>
              <a:rPr lang="de-DE" dirty="0"/>
              <a:t> 2014: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</a:t>
            </a:r>
            <a:r>
              <a:rPr lang="de-DE" dirty="0" err="1"/>
              <a:t>editors</a:t>
            </a:r>
            <a:r>
              <a:rPr lang="de-DE" dirty="0"/>
              <a:t>/</a:t>
            </a:r>
            <a:r>
              <a:rPr lang="de-DE" dirty="0" err="1"/>
              <a:t>authors</a:t>
            </a:r>
            <a:r>
              <a:rPr lang="de-DE" dirty="0"/>
              <a:t>/</a:t>
            </a:r>
            <a:r>
              <a:rPr lang="de-DE" dirty="0" err="1"/>
              <a:t>reviewers</a:t>
            </a:r>
            <a:r>
              <a:rPr lang="de-DE" dirty="0"/>
              <a:t>; 30 </a:t>
            </a:r>
            <a:r>
              <a:rPr lang="de-DE" dirty="0" err="1"/>
              <a:t>returned</a:t>
            </a:r>
            <a:r>
              <a:rPr lang="de-DE" dirty="0"/>
              <a:t>, quantitative </a:t>
            </a:r>
            <a:r>
              <a:rPr lang="de-DE" dirty="0" err="1"/>
              <a:t>feedback</a:t>
            </a:r>
            <a:r>
              <a:rPr lang="de-DE" dirty="0"/>
              <a:t> positive,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dirty="0" err="1"/>
              <a:t>suggestions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8077201" y="1066800"/>
          <a:ext cx="2438400" cy="4876798"/>
        </p:xfrm>
        <a:graphic>
          <a:graphicData uri="http://schemas.openxmlformats.org/drawingml/2006/table">
            <a:tbl>
              <a:tblPr/>
              <a:tblGrid>
                <a:gridCol w="406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15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D&amp;T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Delay to scheduled mail date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Jan/Feb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months 25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Mar/Apr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months 4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May/Jun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months 7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Jul/Aug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months 15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Sept/Oct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months 6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Nov/Dec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months 13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Jan/Feb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Mar/Apr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month 28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May/Jun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months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Jul/Aug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13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Sept/Oct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13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Nov/Dec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12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Jan/Feb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15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Mar/Apr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19 days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68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May/June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E5681B"/>
                          </a:solidFill>
                          <a:effectLst/>
                          <a:latin typeface="Calibri"/>
                        </a:rPr>
                        <a:t>&gt;31 </a:t>
                      </a:r>
                      <a:r>
                        <a:rPr lang="de-DE" sz="1100" b="0" i="0" u="none" strike="noStrike" dirty="0" err="1">
                          <a:solidFill>
                            <a:srgbClr val="E5681B"/>
                          </a:solidFill>
                          <a:effectLst/>
                          <a:latin typeface="Calibri"/>
                        </a:rPr>
                        <a:t>days</a:t>
                      </a:r>
                      <a:endParaRPr lang="en-US" sz="1100" b="0" i="0" u="none" strike="noStrike" dirty="0">
                        <a:solidFill>
                          <a:srgbClr val="E5681B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2098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1437</Words>
  <Application>Microsoft Office PowerPoint</Application>
  <PresentationFormat>Widescreen</PresentationFormat>
  <Paragraphs>267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Helvetica</vt:lpstr>
      <vt:lpstr>Tahoma</vt:lpstr>
      <vt:lpstr>Wingdings</vt:lpstr>
      <vt:lpstr>Default</vt:lpstr>
      <vt:lpstr>Worksheet</vt:lpstr>
      <vt:lpstr>Publications Update to CEDA BoG  DAC2015 </vt:lpstr>
      <vt:lpstr>Publications Strategy</vt:lpstr>
      <vt:lpstr>Timeline of focus activities</vt:lpstr>
      <vt:lpstr>CEDA Participation in Periodicals</vt:lpstr>
      <vt:lpstr>TESS Transactions on Embedded Systems and Software</vt:lpstr>
      <vt:lpstr>Cybersecurity Letters</vt:lpstr>
      <vt:lpstr>Embedded Systems Letters (ESL)</vt:lpstr>
      <vt:lpstr>Trans. on Computer-Aided Design (TCAD)</vt:lpstr>
      <vt:lpstr>Design &amp; Test magazine (D&amp;T)</vt:lpstr>
      <vt:lpstr>Design &amp; Test magazine (D&amp;T)</vt:lpstr>
      <vt:lpstr>Design &amp; Test magazine (D&amp;T)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Awards June 2015 BoG Meeting  Hidetoshi Onodera VP-Awards</dc:title>
  <dc:creator>Madie Nelson</dc:creator>
  <cp:lastModifiedBy>Madie Nelson</cp:lastModifiedBy>
  <cp:revision>3</cp:revision>
  <dcterms:created xsi:type="dcterms:W3CDTF">2022-06-09T18:53:12Z</dcterms:created>
  <dcterms:modified xsi:type="dcterms:W3CDTF">2022-06-09T18:55:53Z</dcterms:modified>
</cp:coreProperties>
</file>