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6"/>
  </p:notesMasterIdLst>
  <p:sldIdLst>
    <p:sldId id="379" r:id="rId3"/>
    <p:sldId id="453" r:id="rId4"/>
    <p:sldId id="454" r:id="rId5"/>
    <p:sldId id="455" r:id="rId6"/>
    <p:sldId id="456" r:id="rId7"/>
    <p:sldId id="457" r:id="rId8"/>
    <p:sldId id="458" r:id="rId9"/>
    <p:sldId id="459" r:id="rId10"/>
    <p:sldId id="460" r:id="rId11"/>
    <p:sldId id="461" r:id="rId12"/>
    <p:sldId id="462" r:id="rId13"/>
    <p:sldId id="429" r:id="rId14"/>
    <p:sldId id="430" r:id="rId15"/>
    <p:sldId id="431" r:id="rId16"/>
    <p:sldId id="432" r:id="rId17"/>
    <p:sldId id="433" r:id="rId18"/>
    <p:sldId id="381" r:id="rId19"/>
    <p:sldId id="465" r:id="rId20"/>
    <p:sldId id="466" r:id="rId21"/>
    <p:sldId id="467" r:id="rId22"/>
    <p:sldId id="468" r:id="rId23"/>
    <p:sldId id="382" r:id="rId24"/>
    <p:sldId id="406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9715F-3FC2-4D64-A87E-0A856406EEEB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4D037-D3A9-4CD9-963C-E4F73C444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436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t>GTO2003EXT.ppt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99C65-2705-BC47-BA78-9170500B55D9}" type="datetime1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6/9/2022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764D49-D396-2645-B596-AE27B96056A9}" type="slidenum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573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t>GTO2003EXT.ppt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99C65-2705-BC47-BA78-9170500B55D9}" type="datetime1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6/9/2022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764D49-D396-2645-B596-AE27B96056A9}" type="slidenum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573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t>GTO2003EXT.ppt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99C65-2705-BC47-BA78-9170500B55D9}" type="datetime1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6/9/2022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764D49-D396-2645-B596-AE27B96056A9}" type="slidenum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5733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t>GTO2003EXT.ppt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99C65-2705-BC47-BA78-9170500B55D9}" type="datetime1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6/9/2022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764D49-D396-2645-B596-AE27B96056A9}" type="slidenum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5733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354" y="8684557"/>
            <a:ext cx="2972108" cy="457896"/>
          </a:xfrm>
          <a:prstGeom prst="rect">
            <a:avLst/>
          </a:prstGeo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889" tIns="44444" rIns="88889" bIns="44444"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22222" indent="-277778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11110" indent="-222222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55554" indent="-222222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99999" indent="-222222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44443" indent="-2222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88887" indent="-2222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33331" indent="-2222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77775" indent="-2222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9D2D6E-AB9D-B447-99B8-C18FEFFD7494}" type="slidenum">
              <a: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Calibri"/>
              <a:sym typeface="Calibri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88889" tIns="44444" rIns="88889" bIns="44444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203200" y="1"/>
            <a:ext cx="10972800" cy="10207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3600" dirty="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xfrm>
            <a:off x="11277600" y="6544390"/>
            <a:ext cx="609600" cy="246221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5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042400" y="533400"/>
            <a:ext cx="2117579" cy="351692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Picture 5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1582400" y="457200"/>
            <a:ext cx="609600" cy="461772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11229279" y="381001"/>
            <a:ext cx="523218" cy="609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June </a:t>
            </a:r>
            <a:b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</a:b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378393348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xfrm>
            <a:off x="203200" y="304800"/>
            <a:ext cx="10972800" cy="6096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3600" dirty="0"/>
              <a:t>Title Text</a:t>
            </a:r>
          </a:p>
        </p:txBody>
      </p:sp>
      <p:sp>
        <p:nvSpPr>
          <p:cNvPr id="17" name="Shape 17"/>
          <p:cNvSpPr>
            <a:spLocks noGrp="1"/>
          </p:cNvSpPr>
          <p:nvPr>
            <p:ph type="body" idx="1"/>
          </p:nvPr>
        </p:nvSpPr>
        <p:spPr>
          <a:xfrm>
            <a:off x="609600" y="1371600"/>
            <a:ext cx="10972800" cy="5486400"/>
          </a:xfrm>
          <a:prstGeom prst="rect">
            <a:avLst/>
          </a:prstGeom>
        </p:spPr>
        <p:txBody>
          <a:bodyPr>
            <a:normAutofit/>
          </a:bodyPr>
          <a:lstStyle>
            <a:lvl1pPr defTabSz="457200">
              <a:spcBef>
                <a:spcPts val="600"/>
              </a:spcBef>
              <a:buSzPct val="100000"/>
              <a:buFont typeface="Arial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71248" indent="-331523" defTabSz="457200">
              <a:spcBef>
                <a:spcPts val="600"/>
              </a:spcBef>
              <a:buFont typeface="Arial"/>
              <a:buChar char="–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36613" indent="-322263" defTabSz="457200">
              <a:spcBef>
                <a:spcPts val="600"/>
              </a:spcBef>
              <a:buSzPct val="100000"/>
              <a:buFont typeface="Arial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16176" indent="-271638" defTabSz="457200">
              <a:spcBef>
                <a:spcPts val="600"/>
              </a:spcBef>
              <a:buSzPct val="100000"/>
              <a:buFont typeface="Arial"/>
              <a:buChar char="–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212145" indent="-358070" defTabSz="457200">
              <a:spcBef>
                <a:spcPts val="600"/>
              </a:spcBef>
              <a:buSzPct val="100000"/>
              <a:buFont typeface="Arial"/>
              <a:buChar char="»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2800" dirty="0"/>
              <a:t>Body Level One</a:t>
            </a:r>
          </a:p>
          <a:p>
            <a:pPr lvl="1">
              <a:defRPr sz="1800"/>
            </a:pPr>
            <a:r>
              <a:rPr sz="2800" dirty="0"/>
              <a:t>Body Level Two</a:t>
            </a:r>
          </a:p>
          <a:p>
            <a:pPr lvl="2">
              <a:defRPr sz="1800"/>
            </a:pPr>
            <a:r>
              <a:rPr sz="2800" dirty="0"/>
              <a:t>Body Level Three</a:t>
            </a:r>
          </a:p>
          <a:p>
            <a:pPr lvl="3">
              <a:defRPr sz="1800"/>
            </a:pPr>
            <a:r>
              <a:rPr sz="2800" dirty="0"/>
              <a:t>Body Level Four</a:t>
            </a:r>
          </a:p>
          <a:p>
            <a:pPr lvl="4">
              <a:defRPr sz="1800"/>
            </a:pPr>
            <a:r>
              <a:rPr sz="2800" dirty="0"/>
              <a:t>Body Level Five</a:t>
            </a:r>
          </a:p>
        </p:txBody>
      </p:sp>
      <p:sp>
        <p:nvSpPr>
          <p:cNvPr id="18" name="Shape 18"/>
          <p:cNvSpPr>
            <a:spLocks noGrp="1"/>
          </p:cNvSpPr>
          <p:nvPr>
            <p:ph type="sldNum" sz="quarter" idx="2"/>
          </p:nvPr>
        </p:nvSpPr>
        <p:spPr>
          <a:xfrm>
            <a:off x="11277600" y="6544390"/>
            <a:ext cx="609600" cy="246221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9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940800" y="76200"/>
            <a:ext cx="2117579" cy="351692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Picture 9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1582400" y="-4572"/>
            <a:ext cx="609600" cy="461772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1127679" y="-76200"/>
            <a:ext cx="523218" cy="609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June </a:t>
            </a:r>
            <a:b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</a:b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189425929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203200" y="1"/>
            <a:ext cx="10972800" cy="10207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3600" dirty="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xfrm>
            <a:off x="11277600" y="6544390"/>
            <a:ext cx="609600" cy="246221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5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042400" y="533400"/>
            <a:ext cx="2117579" cy="351692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Picture 5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1582400" y="457200"/>
            <a:ext cx="609600" cy="461772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11229279" y="381001"/>
            <a:ext cx="523218" cy="609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June </a:t>
            </a:r>
            <a:b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</a:b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1254776523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>
            <a:spLocks noGrp="1"/>
          </p:cNvSpPr>
          <p:nvPr>
            <p:ph type="sldNum" sz="quarter" idx="2"/>
          </p:nvPr>
        </p:nvSpPr>
        <p:spPr>
          <a:xfrm>
            <a:off x="11074400" y="6544390"/>
            <a:ext cx="812800" cy="246221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4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08800" y="152400"/>
            <a:ext cx="3556000" cy="762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4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884277" y="0"/>
            <a:ext cx="1307723" cy="990600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0501870" y="-95308"/>
            <a:ext cx="369330" cy="123830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June 2015</a:t>
            </a:r>
          </a:p>
        </p:txBody>
      </p:sp>
    </p:spTree>
    <p:extLst>
      <p:ext uri="{BB962C8B-B14F-4D97-AF65-F5344CB8AC3E}">
        <p14:creationId xmlns:p14="http://schemas.microsoft.com/office/powerpoint/2010/main" val="39741152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50" name="Shape 50"/>
          <p:cNvSpPr>
            <a:spLocks noGrp="1"/>
          </p:cNvSpPr>
          <p:nvPr>
            <p:ph type="title"/>
          </p:nvPr>
        </p:nvSpPr>
        <p:spPr>
          <a:xfrm>
            <a:off x="812800" y="0"/>
            <a:ext cx="10481733" cy="10668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51" name="Shape 51"/>
          <p:cNvSpPr>
            <a:spLocks noGrp="1"/>
          </p:cNvSpPr>
          <p:nvPr>
            <p:ph type="body" idx="1"/>
          </p:nvPr>
        </p:nvSpPr>
        <p:spPr>
          <a:xfrm>
            <a:off x="609600" y="1371600"/>
            <a:ext cx="10972800" cy="54864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600"/>
              </a:spcBef>
              <a:defRPr sz="2600"/>
            </a:lvl1pPr>
            <a:lvl2pPr marL="794904" indent="-337704">
              <a:spcBef>
                <a:spcPts val="600"/>
              </a:spcBef>
              <a:defRPr sz="2600"/>
            </a:lvl2pPr>
            <a:lvl3pPr marL="1211580" indent="-297180">
              <a:spcBef>
                <a:spcPts val="600"/>
              </a:spcBef>
              <a:defRPr sz="2600"/>
            </a:lvl3pPr>
            <a:lvl4pPr marL="1701800" indent="-330200">
              <a:spcBef>
                <a:spcPts val="600"/>
              </a:spcBef>
              <a:defRPr sz="2600"/>
            </a:lvl4pPr>
            <a:lvl5pPr marL="2159000" indent="-330200">
              <a:spcBef>
                <a:spcPts val="600"/>
              </a:spcBef>
              <a:defRPr sz="26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Five</a:t>
            </a:r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Shape 52"/>
          <p:cNvSpPr>
            <a:spLocks noGrp="1"/>
          </p:cNvSpPr>
          <p:nvPr>
            <p:ph type="sldNum" sz="quarter" idx="2"/>
          </p:nvPr>
        </p:nvSpPr>
        <p:spPr>
          <a:xfrm>
            <a:off x="11277600" y="6475730"/>
            <a:ext cx="770467" cy="307340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58068433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62" name="Shape 62"/>
          <p:cNvSpPr>
            <a:spLocks noGrp="1"/>
          </p:cNvSpPr>
          <p:nvPr>
            <p:ph type="title"/>
          </p:nvPr>
        </p:nvSpPr>
        <p:spPr>
          <a:xfrm>
            <a:off x="812800" y="0"/>
            <a:ext cx="10481733" cy="10668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63" name="Shape 63"/>
          <p:cNvSpPr>
            <a:spLocks noGrp="1"/>
          </p:cNvSpPr>
          <p:nvPr>
            <p:ph type="body" idx="1"/>
          </p:nvPr>
        </p:nvSpPr>
        <p:spPr>
          <a:xfrm>
            <a:off x="304800" y="1295400"/>
            <a:ext cx="5689600" cy="55626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Five</a:t>
            </a:r>
          </a:p>
        </p:txBody>
      </p:sp>
      <p:sp>
        <p:nvSpPr>
          <p:cNvPr id="64" name="Shape 6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2991437015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68" name="Shape 68"/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117865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69" name="Shape 69"/>
          <p:cNvSpPr>
            <a:spLocks noGrp="1"/>
          </p:cNvSpPr>
          <p:nvPr>
            <p:ph type="body" idx="1"/>
          </p:nvPr>
        </p:nvSpPr>
        <p:spPr>
          <a:xfrm>
            <a:off x="609600" y="3451590"/>
            <a:ext cx="5386917" cy="739411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/>
            </a:lvl1pPr>
            <a:lvl2pPr marL="0" indent="457200">
              <a:buSzTx/>
              <a:buFontTx/>
              <a:buNone/>
              <a:defRPr b="1"/>
            </a:lvl2pPr>
            <a:lvl3pPr marL="0" indent="914400">
              <a:buSzTx/>
              <a:buFontTx/>
              <a:buNone/>
              <a:defRPr b="1"/>
            </a:lvl3pPr>
            <a:lvl4pPr marL="0" indent="1371600">
              <a:buSzTx/>
              <a:buFontTx/>
              <a:buNone/>
              <a:defRPr b="1"/>
            </a:lvl4pPr>
            <a:lvl5pPr marL="0" indent="1828800">
              <a:buSzTx/>
              <a:buFontTx/>
              <a:buNone/>
              <a:defRPr b="1"/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Five</a:t>
            </a:r>
          </a:p>
        </p:txBody>
      </p:sp>
      <p:sp>
        <p:nvSpPr>
          <p:cNvPr id="70" name="Shape 7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1769100003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79" name="Shape 7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5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Picture 5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605751633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83" name="Shape 83"/>
          <p:cNvSpPr>
            <a:spLocks noGrp="1"/>
          </p:cNvSpPr>
          <p:nvPr>
            <p:ph type="title"/>
          </p:nvPr>
        </p:nvSpPr>
        <p:spPr>
          <a:xfrm>
            <a:off x="609600" y="0"/>
            <a:ext cx="4011085" cy="14351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000" b="1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84" name="Shape 84"/>
          <p:cNvSpPr>
            <a:spLocks noGrp="1"/>
          </p:cNvSpPr>
          <p:nvPr>
            <p:ph type="body" idx="1"/>
          </p:nvPr>
        </p:nvSpPr>
        <p:spPr>
          <a:xfrm>
            <a:off x="4766733" y="1035050"/>
            <a:ext cx="6815667" cy="521335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700"/>
              </a:spcBef>
              <a:defRPr sz="3200"/>
            </a:lvl1pPr>
            <a:lvl2pPr marL="783771" indent="-326571">
              <a:spcBef>
                <a:spcPts val="700"/>
              </a:spcBef>
              <a:defRPr sz="3200"/>
            </a:lvl2pPr>
            <a:lvl3pPr marL="1219200" indent="-304800">
              <a:spcBef>
                <a:spcPts val="700"/>
              </a:spcBef>
              <a:defRPr sz="3200"/>
            </a:lvl3pPr>
            <a:lvl4pPr marL="1737360" indent="-365760">
              <a:spcBef>
                <a:spcPts val="700"/>
              </a:spcBef>
              <a:defRPr sz="3200"/>
            </a:lvl4pPr>
            <a:lvl5pPr marL="2194560" indent="-365760">
              <a:spcBef>
                <a:spcPts val="700"/>
              </a:spcBef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Five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216124408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89" name="Shape 89"/>
          <p:cNvSpPr>
            <a:spLocks noGrp="1"/>
          </p:cNvSpPr>
          <p:nvPr>
            <p:ph type="title"/>
          </p:nvPr>
        </p:nvSpPr>
        <p:spPr>
          <a:xfrm>
            <a:off x="2389718" y="3505200"/>
            <a:ext cx="73152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000" b="1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90" name="Shape 90"/>
          <p:cNvSpPr>
            <a:spLocks noGrp="1"/>
          </p:cNvSpPr>
          <p:nvPr>
            <p:ph type="body" idx="1"/>
          </p:nvPr>
        </p:nvSpPr>
        <p:spPr>
          <a:xfrm>
            <a:off x="2389718" y="4191001"/>
            <a:ext cx="73152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Five</a:t>
            </a:r>
          </a:p>
        </p:txBody>
      </p:sp>
      <p:sp>
        <p:nvSpPr>
          <p:cNvPr id="91" name="Shape 9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3724159531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4434" y="1484314"/>
            <a:ext cx="5611284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8917" y="1484314"/>
            <a:ext cx="5611283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1678518" y="6561138"/>
            <a:ext cx="1824567" cy="2524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3085" y="6561138"/>
            <a:ext cx="5761567" cy="2524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ICCAD-2011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CCA67E2-7A50-4EAB-A017-0CDBCC7721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2" descr="http://iccad.com/sites/2013.iccad.com/files/ICCAD_34th_edition_logo_we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34" y="81558"/>
            <a:ext cx="2425700" cy="16192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4199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50" name="Shape 50"/>
          <p:cNvSpPr>
            <a:spLocks noGrp="1"/>
          </p:cNvSpPr>
          <p:nvPr>
            <p:ph type="title"/>
          </p:nvPr>
        </p:nvSpPr>
        <p:spPr>
          <a:xfrm>
            <a:off x="812800" y="0"/>
            <a:ext cx="10481733" cy="10668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51" name="Shape 51"/>
          <p:cNvSpPr>
            <a:spLocks noGrp="1"/>
          </p:cNvSpPr>
          <p:nvPr>
            <p:ph type="body" idx="1"/>
          </p:nvPr>
        </p:nvSpPr>
        <p:spPr>
          <a:xfrm>
            <a:off x="609600" y="1371600"/>
            <a:ext cx="10972800" cy="54864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600"/>
              </a:spcBef>
              <a:defRPr sz="2600"/>
            </a:lvl1pPr>
            <a:lvl2pPr marL="794904" indent="-337704">
              <a:spcBef>
                <a:spcPts val="600"/>
              </a:spcBef>
              <a:defRPr sz="2600"/>
            </a:lvl2pPr>
            <a:lvl3pPr marL="1211580" indent="-297180">
              <a:spcBef>
                <a:spcPts val="600"/>
              </a:spcBef>
              <a:defRPr sz="2600"/>
            </a:lvl3pPr>
            <a:lvl4pPr marL="1701800" indent="-330200">
              <a:spcBef>
                <a:spcPts val="600"/>
              </a:spcBef>
              <a:defRPr sz="2600"/>
            </a:lvl4pPr>
            <a:lvl5pPr marL="2159000" indent="-330200">
              <a:spcBef>
                <a:spcPts val="600"/>
              </a:spcBef>
              <a:defRPr sz="26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Five</a:t>
            </a:r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Shape 52"/>
          <p:cNvSpPr>
            <a:spLocks noGrp="1"/>
          </p:cNvSpPr>
          <p:nvPr>
            <p:ph type="sldNum" sz="quarter" idx="2"/>
          </p:nvPr>
        </p:nvSpPr>
        <p:spPr>
          <a:xfrm>
            <a:off x="11277600" y="6475730"/>
            <a:ext cx="770467" cy="307340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103970090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62" name="Shape 62"/>
          <p:cNvSpPr>
            <a:spLocks noGrp="1"/>
          </p:cNvSpPr>
          <p:nvPr>
            <p:ph type="title"/>
          </p:nvPr>
        </p:nvSpPr>
        <p:spPr>
          <a:xfrm>
            <a:off x="812800" y="0"/>
            <a:ext cx="10481733" cy="10668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63" name="Shape 63"/>
          <p:cNvSpPr>
            <a:spLocks noGrp="1"/>
          </p:cNvSpPr>
          <p:nvPr>
            <p:ph type="body" idx="1"/>
          </p:nvPr>
        </p:nvSpPr>
        <p:spPr>
          <a:xfrm>
            <a:off x="304800" y="1295400"/>
            <a:ext cx="5689600" cy="55626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Five</a:t>
            </a:r>
          </a:p>
        </p:txBody>
      </p:sp>
      <p:sp>
        <p:nvSpPr>
          <p:cNvPr id="64" name="Shape 6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67491707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68" name="Shape 68"/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117865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69" name="Shape 69"/>
          <p:cNvSpPr>
            <a:spLocks noGrp="1"/>
          </p:cNvSpPr>
          <p:nvPr>
            <p:ph type="body" idx="1"/>
          </p:nvPr>
        </p:nvSpPr>
        <p:spPr>
          <a:xfrm>
            <a:off x="609600" y="3451590"/>
            <a:ext cx="5386917" cy="739411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/>
            </a:lvl1pPr>
            <a:lvl2pPr marL="0" indent="457200">
              <a:buSzTx/>
              <a:buFontTx/>
              <a:buNone/>
              <a:defRPr b="1"/>
            </a:lvl2pPr>
            <a:lvl3pPr marL="0" indent="914400">
              <a:buSzTx/>
              <a:buFontTx/>
              <a:buNone/>
              <a:defRPr b="1"/>
            </a:lvl3pPr>
            <a:lvl4pPr marL="0" indent="1371600">
              <a:buSzTx/>
              <a:buFontTx/>
              <a:buNone/>
              <a:defRPr b="1"/>
            </a:lvl4pPr>
            <a:lvl5pPr marL="0" indent="1828800">
              <a:buSzTx/>
              <a:buFontTx/>
              <a:buNone/>
              <a:defRPr b="1"/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Five</a:t>
            </a:r>
          </a:p>
        </p:txBody>
      </p:sp>
      <p:sp>
        <p:nvSpPr>
          <p:cNvPr id="70" name="Shape 7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75291573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79" name="Shape 7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5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Picture 5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94827897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83" name="Shape 83"/>
          <p:cNvSpPr>
            <a:spLocks noGrp="1"/>
          </p:cNvSpPr>
          <p:nvPr>
            <p:ph type="title"/>
          </p:nvPr>
        </p:nvSpPr>
        <p:spPr>
          <a:xfrm>
            <a:off x="609600" y="0"/>
            <a:ext cx="4011085" cy="14351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000" b="1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84" name="Shape 84"/>
          <p:cNvSpPr>
            <a:spLocks noGrp="1"/>
          </p:cNvSpPr>
          <p:nvPr>
            <p:ph type="body" idx="1"/>
          </p:nvPr>
        </p:nvSpPr>
        <p:spPr>
          <a:xfrm>
            <a:off x="4766733" y="1035050"/>
            <a:ext cx="6815667" cy="521335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700"/>
              </a:spcBef>
              <a:defRPr sz="3200"/>
            </a:lvl1pPr>
            <a:lvl2pPr marL="783771" indent="-326571">
              <a:spcBef>
                <a:spcPts val="700"/>
              </a:spcBef>
              <a:defRPr sz="3200"/>
            </a:lvl2pPr>
            <a:lvl3pPr marL="1219200" indent="-304800">
              <a:spcBef>
                <a:spcPts val="700"/>
              </a:spcBef>
              <a:defRPr sz="3200"/>
            </a:lvl3pPr>
            <a:lvl4pPr marL="1737360" indent="-365760">
              <a:spcBef>
                <a:spcPts val="700"/>
              </a:spcBef>
              <a:defRPr sz="3200"/>
            </a:lvl4pPr>
            <a:lvl5pPr marL="2194560" indent="-365760">
              <a:spcBef>
                <a:spcPts val="700"/>
              </a:spcBef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Five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300296132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89" name="Shape 89"/>
          <p:cNvSpPr>
            <a:spLocks noGrp="1"/>
          </p:cNvSpPr>
          <p:nvPr>
            <p:ph type="title"/>
          </p:nvPr>
        </p:nvSpPr>
        <p:spPr>
          <a:xfrm>
            <a:off x="2389718" y="3505200"/>
            <a:ext cx="73152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000" b="1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90" name="Shape 90"/>
          <p:cNvSpPr>
            <a:spLocks noGrp="1"/>
          </p:cNvSpPr>
          <p:nvPr>
            <p:ph type="body" idx="1"/>
          </p:nvPr>
        </p:nvSpPr>
        <p:spPr>
          <a:xfrm>
            <a:off x="2389718" y="4191001"/>
            <a:ext cx="73152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Five</a:t>
            </a:r>
          </a:p>
        </p:txBody>
      </p:sp>
      <p:sp>
        <p:nvSpPr>
          <p:cNvPr id="91" name="Shape 9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411632496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4434" y="1484314"/>
            <a:ext cx="5611284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8917" y="1484314"/>
            <a:ext cx="5611283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1678518" y="6561138"/>
            <a:ext cx="1824567" cy="2524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3085" y="6561138"/>
            <a:ext cx="5761567" cy="2524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ICCAD-2011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CCA67E2-7A50-4EAB-A017-0CDBCC7721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2" descr="http://iccad.com/sites/2013.iccad.com/files/ICCAD_34th_edition_logo_we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34" y="81558"/>
            <a:ext cx="2425700" cy="16192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723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>
            <a:spLocks noGrp="1"/>
          </p:cNvSpPr>
          <p:nvPr>
            <p:ph type="title"/>
          </p:nvPr>
        </p:nvSpPr>
        <p:spPr>
          <a:xfrm>
            <a:off x="914400" y="1447801"/>
            <a:ext cx="10363200" cy="253682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3600"/>
              <a:t>Title Text</a:t>
            </a:r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xfrm>
            <a:off x="1828800" y="4114800"/>
            <a:ext cx="8534400" cy="2209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>
              <a:spcBef>
                <a:spcPts val="600"/>
              </a:spcBef>
              <a:buSzTx/>
              <a:buFontTx/>
              <a:buNone/>
              <a:defRPr sz="2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indent="457200" algn="ctr" defTabSz="457200">
              <a:spcBef>
                <a:spcPts val="600"/>
              </a:spcBef>
              <a:buSzTx/>
              <a:buFontTx/>
              <a:buNone/>
              <a:defRPr sz="2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indent="914400" algn="ctr" defTabSz="457200">
              <a:spcBef>
                <a:spcPts val="600"/>
              </a:spcBef>
              <a:buSzTx/>
              <a:buFontTx/>
              <a:buNone/>
              <a:defRPr sz="2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indent="1371600" algn="ctr" defTabSz="457200">
              <a:spcBef>
                <a:spcPts val="600"/>
              </a:spcBef>
              <a:buSzTx/>
              <a:buFontTx/>
              <a:buNone/>
              <a:defRPr sz="2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indent="1828800" algn="ctr" defTabSz="457200">
              <a:spcBef>
                <a:spcPts val="600"/>
              </a:spcBef>
              <a:buSzTx/>
              <a:buFontTx/>
              <a:buNone/>
              <a:defRPr sz="2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888888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888888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888888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888888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888888"/>
                </a:solidFill>
              </a:rPr>
              <a:t>Body Level Five</a:t>
            </a:r>
          </a:p>
        </p:txBody>
      </p:sp>
      <p:sp>
        <p:nvSpPr>
          <p:cNvPr id="11" name="Shape 11"/>
          <p:cNvSpPr>
            <a:spLocks noGrp="1"/>
          </p:cNvSpPr>
          <p:nvPr>
            <p:ph type="sldNum" sz="quarter" idx="2"/>
          </p:nvPr>
        </p:nvSpPr>
        <p:spPr>
          <a:xfrm>
            <a:off x="11176000" y="6544390"/>
            <a:ext cx="711200" cy="246221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sp>
        <p:nvSpPr>
          <p:cNvPr id="13" name="Shape 13"/>
          <p:cNvSpPr/>
          <p:nvPr/>
        </p:nvSpPr>
        <p:spPr>
          <a:xfrm>
            <a:off x="0" y="1447800"/>
            <a:ext cx="12192000" cy="0"/>
          </a:xfrm>
          <a:prstGeom prst="line">
            <a:avLst/>
          </a:prstGeom>
          <a:ln w="57150">
            <a:solidFill>
              <a:srgbClr val="302061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pic>
        <p:nvPicPr>
          <p:cNvPr id="14" name="Picture 13" descr="edited.png"/>
          <p:cNvPicPr>
            <a:picLocks noChangeAspect="1"/>
          </p:cNvPicPr>
          <p:nvPr userDrawn="1"/>
        </p:nvPicPr>
        <p:blipFill>
          <a:blip r:embed="rId2" cstate="print">
            <a:lum bright="3000" contrast="-2000"/>
          </a:blip>
          <a:stretch>
            <a:fillRect/>
          </a:stretch>
        </p:blipFill>
        <p:spPr>
          <a:xfrm>
            <a:off x="2598493" y="1477"/>
            <a:ext cx="6850308" cy="1342004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15" name="Picture 14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363201" y="0"/>
            <a:ext cx="1809687" cy="1370838"/>
          </a:xfrm>
          <a:prstGeom prst="rect">
            <a:avLst/>
          </a:prstGeom>
        </p:spPr>
      </p:pic>
      <p:pic>
        <p:nvPicPr>
          <p:cNvPr id="1026" name="Picture 2" descr="C:\Users\conferencecatalysts\AppData\Local\Microsoft\Windows\INetCache\IE\MC0ZKWAC\trademark[1]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0" y="76200"/>
            <a:ext cx="203200" cy="15240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 userDrawn="1"/>
        </p:nvSpPr>
        <p:spPr>
          <a:xfrm>
            <a:off x="101600" y="986138"/>
            <a:ext cx="714296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398353130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>
                <a:alpha val="25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101600" y="0"/>
            <a:ext cx="9245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10871200" y="6475730"/>
            <a:ext cx="1176867" cy="307340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400" b="0">
                <a:solidFill>
                  <a:srgbClr val="002D62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304800" y="1143000"/>
            <a:ext cx="11582400" cy="571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287748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</p:sldLayoutIdLst>
  <p:transition spd="med"/>
  <p:txStyles>
    <p:titleStyle>
      <a:lvl1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1pPr>
      <a:lvl2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2pPr>
      <a:lvl3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3pPr>
      <a:lvl4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4pPr>
      <a:lvl5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5pPr>
      <a:lvl6pPr indent="457200"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6pPr>
      <a:lvl7pPr indent="914400"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7pPr>
      <a:lvl8pPr indent="1371600"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8pPr>
      <a:lvl9pPr indent="1828800"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9pPr>
    </p:titleStyle>
    <p:bodyStyle>
      <a:lvl1pPr marL="284163" indent="-284163">
        <a:spcBef>
          <a:spcPts val="500"/>
        </a:spcBef>
        <a:buSzPct val="110000"/>
        <a:buFont typeface="Wingdings"/>
        <a:buChar char="▪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1pPr>
      <a:lvl2pPr marL="615950" indent="-276225">
        <a:spcBef>
          <a:spcPts val="500"/>
        </a:spcBef>
        <a:buSzPct val="100000"/>
        <a:buFont typeface="Wingdings"/>
        <a:buChar char="▪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2pPr>
      <a:lvl3pPr marL="930804" indent="-306917">
        <a:spcBef>
          <a:spcPts val="500"/>
        </a:spcBef>
        <a:buSzPct val="104999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3pPr>
      <a:lvl4pPr marL="1105429" indent="-306917">
        <a:spcBef>
          <a:spcPts val="500"/>
        </a:spcBef>
        <a:buSzPct val="95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4pPr>
      <a:lvl5pPr marL="1300162" indent="-38100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5pPr>
      <a:lvl6pPr marL="2560320" indent="-27432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6pPr>
      <a:lvl7pPr marL="3017520" indent="-27432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7pPr>
      <a:lvl8pPr marL="3474720" indent="-27432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8pPr>
      <a:lvl9pPr marL="3931920" indent="-27432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9pPr>
    </p:bodyStyle>
    <p:otherStyle>
      <a:lvl1pPr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1pPr>
      <a:lvl2pPr indent="4572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2pPr>
      <a:lvl3pPr indent="9144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3pPr>
      <a:lvl4pPr indent="13716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4pPr>
      <a:lvl5pPr indent="18288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5pPr>
      <a:lvl6pPr indent="22860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6pPr>
      <a:lvl7pPr indent="27432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7pPr>
      <a:lvl8pPr indent="32004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8pPr>
      <a:lvl9pPr indent="36576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>
                <a:alpha val="25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101600" y="0"/>
            <a:ext cx="9245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10871200" y="6475730"/>
            <a:ext cx="1176867" cy="307340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400" b="0">
                <a:solidFill>
                  <a:srgbClr val="002D62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304800" y="1143000"/>
            <a:ext cx="11582400" cy="571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334639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/>
  <p:txStyles>
    <p:titleStyle>
      <a:lvl1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1pPr>
      <a:lvl2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2pPr>
      <a:lvl3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3pPr>
      <a:lvl4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4pPr>
      <a:lvl5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5pPr>
      <a:lvl6pPr indent="457200"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6pPr>
      <a:lvl7pPr indent="914400"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7pPr>
      <a:lvl8pPr indent="1371600"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8pPr>
      <a:lvl9pPr indent="1828800"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9pPr>
    </p:titleStyle>
    <p:bodyStyle>
      <a:lvl1pPr marL="284163" indent="-284163">
        <a:spcBef>
          <a:spcPts val="500"/>
        </a:spcBef>
        <a:buSzPct val="110000"/>
        <a:buFont typeface="Wingdings"/>
        <a:buChar char="▪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1pPr>
      <a:lvl2pPr marL="615950" indent="-276225">
        <a:spcBef>
          <a:spcPts val="500"/>
        </a:spcBef>
        <a:buSzPct val="100000"/>
        <a:buFont typeface="Wingdings"/>
        <a:buChar char="▪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2pPr>
      <a:lvl3pPr marL="930804" indent="-306917">
        <a:spcBef>
          <a:spcPts val="500"/>
        </a:spcBef>
        <a:buSzPct val="104999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3pPr>
      <a:lvl4pPr marL="1105429" indent="-306917">
        <a:spcBef>
          <a:spcPts val="500"/>
        </a:spcBef>
        <a:buSzPct val="95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4pPr>
      <a:lvl5pPr marL="1300162" indent="-38100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5pPr>
      <a:lvl6pPr marL="2560320" indent="-27432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6pPr>
      <a:lvl7pPr marL="3017520" indent="-27432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7pPr>
      <a:lvl8pPr marL="3474720" indent="-27432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8pPr>
      <a:lvl9pPr marL="3931920" indent="-27432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9pPr>
    </p:bodyStyle>
    <p:otherStyle>
      <a:lvl1pPr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1pPr>
      <a:lvl2pPr indent="4572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2pPr>
      <a:lvl3pPr indent="9144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3pPr>
      <a:lvl4pPr indent="13716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4pPr>
      <a:lvl5pPr indent="18288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5pPr>
      <a:lvl6pPr indent="22860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6pPr>
      <a:lvl7pPr indent="27432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7pPr>
      <a:lvl8pPr indent="32004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8pPr>
      <a:lvl9pPr indent="36576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1524000" y="2493964"/>
            <a:ext cx="8324850" cy="3144837"/>
          </a:xfrm>
        </p:spPr>
        <p:txBody>
          <a:bodyPr/>
          <a:lstStyle/>
          <a:p>
            <a:r>
              <a:rPr lang="en-US" dirty="0"/>
              <a:t>CANDE</a:t>
            </a:r>
            <a:br>
              <a:rPr lang="en-US" dirty="0"/>
            </a:br>
            <a:r>
              <a:rPr lang="en-US" dirty="0"/>
              <a:t>June 2015</a:t>
            </a:r>
            <a:br>
              <a:rPr lang="en-US" dirty="0"/>
            </a:br>
            <a:r>
              <a:rPr lang="en-US" dirty="0" err="1"/>
              <a:t>BoG</a:t>
            </a:r>
            <a:r>
              <a:rPr lang="en-US" dirty="0"/>
              <a:t> Meeting</a:t>
            </a:r>
            <a:br>
              <a:rPr lang="en-US" dirty="0"/>
            </a:br>
            <a:br>
              <a:rPr lang="en-US" sz="4800" dirty="0"/>
            </a:br>
            <a:r>
              <a:rPr lang="en-US" sz="2400" dirty="0" err="1"/>
              <a:t>Farinaz</a:t>
            </a:r>
            <a:r>
              <a:rPr lang="en-US" sz="2400" dirty="0"/>
              <a:t> </a:t>
            </a:r>
            <a:r>
              <a:rPr lang="en-US" sz="2400" dirty="0" err="1"/>
              <a:t>Koushanfar</a:t>
            </a:r>
            <a:br>
              <a:rPr lang="en-US" sz="2400" dirty="0"/>
            </a:br>
            <a:r>
              <a:rPr lang="en-US" sz="2400" dirty="0"/>
              <a:t>Member Technology Organization Representative</a:t>
            </a:r>
          </a:p>
        </p:txBody>
      </p:sp>
    </p:spTree>
    <p:extLst>
      <p:ext uri="{BB962C8B-B14F-4D97-AF65-F5344CB8AC3E}">
        <p14:creationId xmlns:p14="http://schemas.microsoft.com/office/powerpoint/2010/main" val="1986133443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Selected Proposals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dirty="0"/>
              <a:t>Embrace the brain century: EDA challenges in neuromorphic computing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/>
              <a:t>Design automation in energy systems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/>
              <a:t>A call for trustworthy trusted hardware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/>
              <a:t>Design automation and test challenges for flexible electronics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/>
              <a:t>Simulation and design challenges for integrated silicon photonics for high speed optical data communication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/>
              <a:t>Integrated system-package-chip co-design environment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990521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More About the Event…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 </a:t>
            </a:r>
            <a:r>
              <a:rPr lang="en-US" dirty="0" err="1"/>
              <a:t>mins</a:t>
            </a:r>
            <a:r>
              <a:rPr lang="en-US" dirty="0"/>
              <a:t> presentation + 1 min Q/A</a:t>
            </a:r>
          </a:p>
          <a:p>
            <a:r>
              <a:rPr lang="en-US" dirty="0"/>
              <a:t>3 Awards + 1 best student proposal award</a:t>
            </a:r>
          </a:p>
          <a:p>
            <a:r>
              <a:rPr lang="en-US" dirty="0"/>
              <a:t>Judges: Ray Juan, CK Cheng, Sani, Shishpal</a:t>
            </a:r>
          </a:p>
          <a:p>
            <a:r>
              <a:rPr lang="en-US" dirty="0"/>
              <a:t>Will get the input from the audience as well</a:t>
            </a:r>
          </a:p>
          <a:p>
            <a:r>
              <a:rPr lang="en-US" dirty="0"/>
              <a:t>Need your ideas to get as many people attend the event as possible!</a:t>
            </a:r>
          </a:p>
        </p:txBody>
      </p:sp>
    </p:spTree>
    <p:extLst>
      <p:ext uri="{BB962C8B-B14F-4D97-AF65-F5344CB8AC3E}">
        <p14:creationId xmlns:p14="http://schemas.microsoft.com/office/powerpoint/2010/main" val="2221900568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1524000" y="2057400"/>
            <a:ext cx="8324850" cy="4267200"/>
          </a:xfrm>
        </p:spPr>
        <p:txBody>
          <a:bodyPr/>
          <a:lstStyle/>
          <a:p>
            <a:r>
              <a:rPr lang="en-US" dirty="0"/>
              <a:t>DATC Status:</a:t>
            </a:r>
            <a:br>
              <a:rPr lang="en-US" dirty="0"/>
            </a:br>
            <a:r>
              <a:rPr lang="en-US" dirty="0" err="1"/>
              <a:t>OpenDesign</a:t>
            </a:r>
            <a:r>
              <a:rPr lang="en-US" dirty="0"/>
              <a:t> Flow Database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June 2015</a:t>
            </a:r>
            <a:br>
              <a:rPr lang="en-US" dirty="0"/>
            </a:br>
            <a:r>
              <a:rPr lang="en-US" dirty="0" err="1"/>
              <a:t>BoG</a:t>
            </a:r>
            <a:r>
              <a:rPr lang="en-US" dirty="0"/>
              <a:t> Meeting</a:t>
            </a:r>
            <a:br>
              <a:rPr lang="en-US" dirty="0"/>
            </a:br>
            <a:br>
              <a:rPr lang="en-US" dirty="0"/>
            </a:br>
            <a:r>
              <a:rPr lang="en-US" sz="2400" dirty="0" err="1"/>
              <a:t>Gi-Joon</a:t>
            </a:r>
            <a:r>
              <a:rPr lang="en-US" sz="2400" dirty="0"/>
              <a:t> Nam</a:t>
            </a:r>
            <a:br>
              <a:rPr lang="en-US" sz="2400" dirty="0"/>
            </a:br>
            <a:r>
              <a:rPr lang="en-US" sz="2400" dirty="0"/>
              <a:t>Member Technology Organization Representative</a:t>
            </a:r>
          </a:p>
        </p:txBody>
      </p:sp>
    </p:spTree>
    <p:extLst>
      <p:ext uri="{BB962C8B-B14F-4D97-AF65-F5344CB8AC3E}">
        <p14:creationId xmlns:p14="http://schemas.microsoft.com/office/powerpoint/2010/main" val="1889029138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286001" y="1479176"/>
            <a:ext cx="4334513" cy="403411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719455" y="2463893"/>
            <a:ext cx="3117273" cy="1681"/>
          </a:xfrm>
          <a:custGeom>
            <a:avLst/>
            <a:gdLst/>
            <a:ahLst/>
            <a:cxnLst/>
            <a:rect l="l" t="t" r="r" b="b"/>
            <a:pathLst>
              <a:path w="3429000" h="1905">
                <a:moveTo>
                  <a:pt x="0" y="0"/>
                </a:moveTo>
                <a:lnTo>
                  <a:pt x="3428999" y="1587"/>
                </a:lnTo>
              </a:path>
            </a:pathLst>
          </a:custGeom>
          <a:ln w="38099">
            <a:solidFill>
              <a:srgbClr val="008F00"/>
            </a:solidFill>
          </a:ln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719455" y="2979364"/>
            <a:ext cx="3117273" cy="1681"/>
          </a:xfrm>
          <a:custGeom>
            <a:avLst/>
            <a:gdLst/>
            <a:ahLst/>
            <a:cxnLst/>
            <a:rect l="l" t="t" r="r" b="b"/>
            <a:pathLst>
              <a:path w="3429000" h="1904">
                <a:moveTo>
                  <a:pt x="0" y="0"/>
                </a:moveTo>
                <a:lnTo>
                  <a:pt x="3428999" y="1587"/>
                </a:lnTo>
              </a:path>
            </a:pathLst>
          </a:custGeom>
          <a:ln w="38099">
            <a:solidFill>
              <a:srgbClr val="008F00"/>
            </a:solidFill>
          </a:ln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719455" y="3494835"/>
            <a:ext cx="3117273" cy="1681"/>
          </a:xfrm>
          <a:custGeom>
            <a:avLst/>
            <a:gdLst/>
            <a:ahLst/>
            <a:cxnLst/>
            <a:rect l="l" t="t" r="r" b="b"/>
            <a:pathLst>
              <a:path w="3429000" h="1904">
                <a:moveTo>
                  <a:pt x="0" y="0"/>
                </a:moveTo>
                <a:lnTo>
                  <a:pt x="3428999" y="1587"/>
                </a:lnTo>
              </a:path>
            </a:pathLst>
          </a:custGeom>
          <a:ln w="38099">
            <a:solidFill>
              <a:srgbClr val="008F00"/>
            </a:solidFill>
          </a:ln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719455" y="4010305"/>
            <a:ext cx="3117273" cy="1681"/>
          </a:xfrm>
          <a:custGeom>
            <a:avLst/>
            <a:gdLst/>
            <a:ahLst/>
            <a:cxnLst/>
            <a:rect l="l" t="t" r="r" b="b"/>
            <a:pathLst>
              <a:path w="3429000" h="1904">
                <a:moveTo>
                  <a:pt x="0" y="0"/>
                </a:moveTo>
                <a:lnTo>
                  <a:pt x="3428999" y="1587"/>
                </a:lnTo>
              </a:path>
            </a:pathLst>
          </a:custGeom>
          <a:ln w="38099">
            <a:solidFill>
              <a:srgbClr val="008F00"/>
            </a:solidFill>
          </a:ln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719455" y="4525776"/>
            <a:ext cx="3117273" cy="1681"/>
          </a:xfrm>
          <a:custGeom>
            <a:avLst/>
            <a:gdLst/>
            <a:ahLst/>
            <a:cxnLst/>
            <a:rect l="l" t="t" r="r" b="b"/>
            <a:pathLst>
              <a:path w="3429000" h="1904">
                <a:moveTo>
                  <a:pt x="0" y="0"/>
                </a:moveTo>
                <a:lnTo>
                  <a:pt x="3428999" y="1587"/>
                </a:lnTo>
              </a:path>
            </a:pathLst>
          </a:custGeom>
          <a:ln w="38099">
            <a:solidFill>
              <a:srgbClr val="008F00"/>
            </a:solidFill>
          </a:ln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719455" y="5041246"/>
            <a:ext cx="3117273" cy="1681"/>
          </a:xfrm>
          <a:custGeom>
            <a:avLst/>
            <a:gdLst/>
            <a:ahLst/>
            <a:cxnLst/>
            <a:rect l="l" t="t" r="r" b="b"/>
            <a:pathLst>
              <a:path w="3429000" h="1904">
                <a:moveTo>
                  <a:pt x="0" y="0"/>
                </a:moveTo>
                <a:lnTo>
                  <a:pt x="3428999" y="1587"/>
                </a:lnTo>
              </a:path>
            </a:pathLst>
          </a:custGeom>
          <a:ln w="38099">
            <a:solidFill>
              <a:srgbClr val="008F00"/>
            </a:solidFill>
          </a:ln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719455" y="1948423"/>
            <a:ext cx="3117273" cy="1681"/>
          </a:xfrm>
          <a:custGeom>
            <a:avLst/>
            <a:gdLst/>
            <a:ahLst/>
            <a:cxnLst/>
            <a:rect l="l" t="t" r="r" b="b"/>
            <a:pathLst>
              <a:path w="3429000" h="1905">
                <a:moveTo>
                  <a:pt x="0" y="0"/>
                </a:moveTo>
                <a:lnTo>
                  <a:pt x="3428999" y="1587"/>
                </a:lnTo>
              </a:path>
            </a:pathLst>
          </a:custGeom>
          <a:ln w="38099">
            <a:solidFill>
              <a:srgbClr val="008F00"/>
            </a:solidFill>
          </a:ln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947009" y="1997901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457198" y="0"/>
                </a:moveTo>
                <a:lnTo>
                  <a:pt x="69062" y="330"/>
                </a:lnTo>
                <a:lnTo>
                  <a:pt x="30187" y="15456"/>
                </a:lnTo>
                <a:lnTo>
                  <a:pt x="5343" y="48113"/>
                </a:lnTo>
                <a:lnTo>
                  <a:pt x="0" y="76201"/>
                </a:lnTo>
                <a:lnTo>
                  <a:pt x="0" y="380997"/>
                </a:lnTo>
                <a:lnTo>
                  <a:pt x="15457" y="427013"/>
                </a:lnTo>
                <a:lnTo>
                  <a:pt x="48115" y="451856"/>
                </a:lnTo>
                <a:lnTo>
                  <a:pt x="76202" y="457200"/>
                </a:lnTo>
                <a:lnTo>
                  <a:pt x="457198" y="457200"/>
                </a:lnTo>
                <a:lnTo>
                  <a:pt x="503213" y="441743"/>
                </a:lnTo>
                <a:lnTo>
                  <a:pt x="528056" y="409085"/>
                </a:lnTo>
                <a:lnTo>
                  <a:pt x="533400" y="380997"/>
                </a:lnTo>
                <a:lnTo>
                  <a:pt x="533400" y="76201"/>
                </a:lnTo>
                <a:lnTo>
                  <a:pt x="517943" y="30186"/>
                </a:lnTo>
                <a:lnTo>
                  <a:pt x="485285" y="5343"/>
                </a:lnTo>
                <a:lnTo>
                  <a:pt x="457198" y="0"/>
                </a:lnTo>
                <a:close/>
              </a:path>
            </a:pathLst>
          </a:custGeom>
          <a:solidFill>
            <a:srgbClr val="DAE0E9"/>
          </a:solidFill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947009" y="1997900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0" y="76201"/>
                </a:moveTo>
                <a:lnTo>
                  <a:pt x="1378" y="61697"/>
                </a:lnTo>
                <a:lnTo>
                  <a:pt x="5343" y="48114"/>
                </a:lnTo>
                <a:lnTo>
                  <a:pt x="30186" y="15456"/>
                </a:lnTo>
                <a:lnTo>
                  <a:pt x="69061" y="330"/>
                </a:lnTo>
                <a:lnTo>
                  <a:pt x="457197" y="0"/>
                </a:lnTo>
                <a:lnTo>
                  <a:pt x="497691" y="11637"/>
                </a:lnTo>
                <a:lnTo>
                  <a:pt x="525275" y="41928"/>
                </a:lnTo>
                <a:lnTo>
                  <a:pt x="533399" y="76201"/>
                </a:lnTo>
                <a:lnTo>
                  <a:pt x="533399" y="380997"/>
                </a:lnTo>
                <a:lnTo>
                  <a:pt x="532021" y="395502"/>
                </a:lnTo>
                <a:lnTo>
                  <a:pt x="528056" y="409085"/>
                </a:lnTo>
                <a:lnTo>
                  <a:pt x="503213" y="441743"/>
                </a:lnTo>
                <a:lnTo>
                  <a:pt x="464338" y="456869"/>
                </a:lnTo>
                <a:lnTo>
                  <a:pt x="457197" y="457199"/>
                </a:lnTo>
                <a:lnTo>
                  <a:pt x="76201" y="457199"/>
                </a:lnTo>
                <a:lnTo>
                  <a:pt x="61697" y="455821"/>
                </a:lnTo>
                <a:lnTo>
                  <a:pt x="48114" y="451856"/>
                </a:lnTo>
                <a:lnTo>
                  <a:pt x="15456" y="427013"/>
                </a:lnTo>
                <a:lnTo>
                  <a:pt x="330" y="388138"/>
                </a:lnTo>
                <a:lnTo>
                  <a:pt x="0" y="380997"/>
                </a:lnTo>
                <a:lnTo>
                  <a:pt x="0" y="76201"/>
                </a:lnTo>
                <a:close/>
              </a:path>
            </a:pathLst>
          </a:custGeom>
          <a:ln w="9524">
            <a:solidFill>
              <a:srgbClr val="004675"/>
            </a:solidFill>
          </a:ln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616646" y="1997901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457197" y="0"/>
                </a:moveTo>
                <a:lnTo>
                  <a:pt x="69062" y="330"/>
                </a:lnTo>
                <a:lnTo>
                  <a:pt x="30187" y="15456"/>
                </a:lnTo>
                <a:lnTo>
                  <a:pt x="5343" y="48113"/>
                </a:lnTo>
                <a:lnTo>
                  <a:pt x="0" y="76201"/>
                </a:lnTo>
                <a:lnTo>
                  <a:pt x="0" y="380997"/>
                </a:lnTo>
                <a:lnTo>
                  <a:pt x="15457" y="427013"/>
                </a:lnTo>
                <a:lnTo>
                  <a:pt x="48115" y="451856"/>
                </a:lnTo>
                <a:lnTo>
                  <a:pt x="76202" y="457200"/>
                </a:lnTo>
                <a:lnTo>
                  <a:pt x="457197" y="457200"/>
                </a:lnTo>
                <a:lnTo>
                  <a:pt x="503213" y="441742"/>
                </a:lnTo>
                <a:lnTo>
                  <a:pt x="528056" y="409084"/>
                </a:lnTo>
                <a:lnTo>
                  <a:pt x="533400" y="380997"/>
                </a:lnTo>
                <a:lnTo>
                  <a:pt x="533400" y="76201"/>
                </a:lnTo>
                <a:lnTo>
                  <a:pt x="517943" y="30186"/>
                </a:lnTo>
                <a:lnTo>
                  <a:pt x="485285" y="5343"/>
                </a:lnTo>
                <a:lnTo>
                  <a:pt x="457197" y="0"/>
                </a:lnTo>
                <a:close/>
              </a:path>
            </a:pathLst>
          </a:custGeom>
          <a:solidFill>
            <a:srgbClr val="59E442"/>
          </a:solidFill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616646" y="1997900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0" y="76201"/>
                </a:moveTo>
                <a:lnTo>
                  <a:pt x="1378" y="61697"/>
                </a:lnTo>
                <a:lnTo>
                  <a:pt x="5343" y="48114"/>
                </a:lnTo>
                <a:lnTo>
                  <a:pt x="30187" y="15456"/>
                </a:lnTo>
                <a:lnTo>
                  <a:pt x="69061" y="330"/>
                </a:lnTo>
                <a:lnTo>
                  <a:pt x="457197" y="0"/>
                </a:lnTo>
                <a:lnTo>
                  <a:pt x="497691" y="11637"/>
                </a:lnTo>
                <a:lnTo>
                  <a:pt x="525275" y="41928"/>
                </a:lnTo>
                <a:lnTo>
                  <a:pt x="533399" y="76201"/>
                </a:lnTo>
                <a:lnTo>
                  <a:pt x="533399" y="380997"/>
                </a:lnTo>
                <a:lnTo>
                  <a:pt x="532021" y="395502"/>
                </a:lnTo>
                <a:lnTo>
                  <a:pt x="528056" y="409085"/>
                </a:lnTo>
                <a:lnTo>
                  <a:pt x="503213" y="441743"/>
                </a:lnTo>
                <a:lnTo>
                  <a:pt x="464338" y="456869"/>
                </a:lnTo>
                <a:lnTo>
                  <a:pt x="457197" y="457199"/>
                </a:lnTo>
                <a:lnTo>
                  <a:pt x="76201" y="457199"/>
                </a:lnTo>
                <a:lnTo>
                  <a:pt x="61698" y="455821"/>
                </a:lnTo>
                <a:lnTo>
                  <a:pt x="48114" y="451856"/>
                </a:lnTo>
                <a:lnTo>
                  <a:pt x="15457" y="427013"/>
                </a:lnTo>
                <a:lnTo>
                  <a:pt x="330" y="388138"/>
                </a:lnTo>
                <a:lnTo>
                  <a:pt x="0" y="380997"/>
                </a:lnTo>
                <a:lnTo>
                  <a:pt x="0" y="76201"/>
                </a:lnTo>
                <a:close/>
              </a:path>
            </a:pathLst>
          </a:custGeom>
          <a:ln w="9524">
            <a:solidFill>
              <a:srgbClr val="004675"/>
            </a:solidFill>
          </a:ln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286282" y="1997901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457197" y="0"/>
                </a:moveTo>
                <a:lnTo>
                  <a:pt x="69061" y="330"/>
                </a:lnTo>
                <a:lnTo>
                  <a:pt x="30187" y="15456"/>
                </a:lnTo>
                <a:lnTo>
                  <a:pt x="5343" y="48113"/>
                </a:lnTo>
                <a:lnTo>
                  <a:pt x="0" y="76201"/>
                </a:lnTo>
                <a:lnTo>
                  <a:pt x="0" y="380997"/>
                </a:lnTo>
                <a:lnTo>
                  <a:pt x="15456" y="427012"/>
                </a:lnTo>
                <a:lnTo>
                  <a:pt x="48114" y="451856"/>
                </a:lnTo>
                <a:lnTo>
                  <a:pt x="76201" y="457200"/>
                </a:lnTo>
                <a:lnTo>
                  <a:pt x="457197" y="457200"/>
                </a:lnTo>
                <a:lnTo>
                  <a:pt x="503213" y="441742"/>
                </a:lnTo>
                <a:lnTo>
                  <a:pt x="528056" y="409084"/>
                </a:lnTo>
                <a:lnTo>
                  <a:pt x="533400" y="380997"/>
                </a:lnTo>
                <a:lnTo>
                  <a:pt x="533400" y="76201"/>
                </a:lnTo>
                <a:lnTo>
                  <a:pt x="517943" y="30186"/>
                </a:lnTo>
                <a:lnTo>
                  <a:pt x="485285" y="5343"/>
                </a:lnTo>
                <a:lnTo>
                  <a:pt x="457197" y="0"/>
                </a:lnTo>
                <a:close/>
              </a:path>
            </a:pathLst>
          </a:custGeom>
          <a:solidFill>
            <a:srgbClr val="DAE0E9"/>
          </a:solidFill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286282" y="1997900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0" y="76201"/>
                </a:moveTo>
                <a:lnTo>
                  <a:pt x="1378" y="61697"/>
                </a:lnTo>
                <a:lnTo>
                  <a:pt x="5343" y="48114"/>
                </a:lnTo>
                <a:lnTo>
                  <a:pt x="30187" y="15456"/>
                </a:lnTo>
                <a:lnTo>
                  <a:pt x="69061" y="330"/>
                </a:lnTo>
                <a:lnTo>
                  <a:pt x="457197" y="0"/>
                </a:lnTo>
                <a:lnTo>
                  <a:pt x="497691" y="11637"/>
                </a:lnTo>
                <a:lnTo>
                  <a:pt x="525275" y="41928"/>
                </a:lnTo>
                <a:lnTo>
                  <a:pt x="533399" y="76201"/>
                </a:lnTo>
                <a:lnTo>
                  <a:pt x="533399" y="380997"/>
                </a:lnTo>
                <a:lnTo>
                  <a:pt x="532021" y="395502"/>
                </a:lnTo>
                <a:lnTo>
                  <a:pt x="528056" y="409085"/>
                </a:lnTo>
                <a:lnTo>
                  <a:pt x="503213" y="441743"/>
                </a:lnTo>
                <a:lnTo>
                  <a:pt x="464338" y="456869"/>
                </a:lnTo>
                <a:lnTo>
                  <a:pt x="457197" y="457199"/>
                </a:lnTo>
                <a:lnTo>
                  <a:pt x="76201" y="457199"/>
                </a:lnTo>
                <a:lnTo>
                  <a:pt x="61698" y="455821"/>
                </a:lnTo>
                <a:lnTo>
                  <a:pt x="48114" y="451856"/>
                </a:lnTo>
                <a:lnTo>
                  <a:pt x="15457" y="427013"/>
                </a:lnTo>
                <a:lnTo>
                  <a:pt x="330" y="388138"/>
                </a:lnTo>
                <a:lnTo>
                  <a:pt x="0" y="380997"/>
                </a:lnTo>
                <a:lnTo>
                  <a:pt x="0" y="76201"/>
                </a:lnTo>
                <a:close/>
              </a:path>
            </a:pathLst>
          </a:custGeom>
          <a:ln w="9524">
            <a:solidFill>
              <a:srgbClr val="004675"/>
            </a:solidFill>
          </a:ln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955918" y="1997901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457197" y="0"/>
                </a:moveTo>
                <a:lnTo>
                  <a:pt x="69061" y="330"/>
                </a:lnTo>
                <a:lnTo>
                  <a:pt x="30187" y="15456"/>
                </a:lnTo>
                <a:lnTo>
                  <a:pt x="5343" y="48113"/>
                </a:lnTo>
                <a:lnTo>
                  <a:pt x="0" y="76201"/>
                </a:lnTo>
                <a:lnTo>
                  <a:pt x="0" y="380997"/>
                </a:lnTo>
                <a:lnTo>
                  <a:pt x="15456" y="427012"/>
                </a:lnTo>
                <a:lnTo>
                  <a:pt x="48114" y="451856"/>
                </a:lnTo>
                <a:lnTo>
                  <a:pt x="76201" y="457200"/>
                </a:lnTo>
                <a:lnTo>
                  <a:pt x="457197" y="457200"/>
                </a:lnTo>
                <a:lnTo>
                  <a:pt x="503213" y="441742"/>
                </a:lnTo>
                <a:lnTo>
                  <a:pt x="528056" y="409084"/>
                </a:lnTo>
                <a:lnTo>
                  <a:pt x="533400" y="380997"/>
                </a:lnTo>
                <a:lnTo>
                  <a:pt x="533400" y="76201"/>
                </a:lnTo>
                <a:lnTo>
                  <a:pt x="517943" y="30186"/>
                </a:lnTo>
                <a:lnTo>
                  <a:pt x="485285" y="5343"/>
                </a:lnTo>
                <a:lnTo>
                  <a:pt x="457197" y="0"/>
                </a:lnTo>
                <a:close/>
              </a:path>
            </a:pathLst>
          </a:custGeom>
          <a:solidFill>
            <a:srgbClr val="DAE0E9"/>
          </a:solidFill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955918" y="1997900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0" y="76201"/>
                </a:moveTo>
                <a:lnTo>
                  <a:pt x="1378" y="61697"/>
                </a:lnTo>
                <a:lnTo>
                  <a:pt x="5343" y="48114"/>
                </a:lnTo>
                <a:lnTo>
                  <a:pt x="30186" y="15456"/>
                </a:lnTo>
                <a:lnTo>
                  <a:pt x="69061" y="330"/>
                </a:lnTo>
                <a:lnTo>
                  <a:pt x="457197" y="0"/>
                </a:lnTo>
                <a:lnTo>
                  <a:pt x="497691" y="11637"/>
                </a:lnTo>
                <a:lnTo>
                  <a:pt x="525275" y="41928"/>
                </a:lnTo>
                <a:lnTo>
                  <a:pt x="533399" y="76201"/>
                </a:lnTo>
                <a:lnTo>
                  <a:pt x="533399" y="380997"/>
                </a:lnTo>
                <a:lnTo>
                  <a:pt x="532021" y="395502"/>
                </a:lnTo>
                <a:lnTo>
                  <a:pt x="528056" y="409085"/>
                </a:lnTo>
                <a:lnTo>
                  <a:pt x="503213" y="441743"/>
                </a:lnTo>
                <a:lnTo>
                  <a:pt x="464338" y="456869"/>
                </a:lnTo>
                <a:lnTo>
                  <a:pt x="457197" y="457199"/>
                </a:lnTo>
                <a:lnTo>
                  <a:pt x="76201" y="457199"/>
                </a:lnTo>
                <a:lnTo>
                  <a:pt x="61697" y="455821"/>
                </a:lnTo>
                <a:lnTo>
                  <a:pt x="48114" y="451856"/>
                </a:lnTo>
                <a:lnTo>
                  <a:pt x="15456" y="427013"/>
                </a:lnTo>
                <a:lnTo>
                  <a:pt x="330" y="388138"/>
                </a:lnTo>
                <a:lnTo>
                  <a:pt x="0" y="380997"/>
                </a:lnTo>
                <a:lnTo>
                  <a:pt x="0" y="76201"/>
                </a:lnTo>
                <a:close/>
              </a:path>
            </a:pathLst>
          </a:custGeom>
          <a:ln w="9524">
            <a:solidFill>
              <a:srgbClr val="004675"/>
            </a:solidFill>
          </a:ln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956877" y="2516441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457198" y="0"/>
                </a:moveTo>
                <a:lnTo>
                  <a:pt x="69062" y="330"/>
                </a:lnTo>
                <a:lnTo>
                  <a:pt x="30187" y="15456"/>
                </a:lnTo>
                <a:lnTo>
                  <a:pt x="5343" y="48114"/>
                </a:lnTo>
                <a:lnTo>
                  <a:pt x="0" y="76201"/>
                </a:lnTo>
                <a:lnTo>
                  <a:pt x="0" y="380997"/>
                </a:lnTo>
                <a:lnTo>
                  <a:pt x="15457" y="427013"/>
                </a:lnTo>
                <a:lnTo>
                  <a:pt x="48115" y="451856"/>
                </a:lnTo>
                <a:lnTo>
                  <a:pt x="76202" y="457200"/>
                </a:lnTo>
                <a:lnTo>
                  <a:pt x="457198" y="457200"/>
                </a:lnTo>
                <a:lnTo>
                  <a:pt x="503213" y="441743"/>
                </a:lnTo>
                <a:lnTo>
                  <a:pt x="528056" y="409085"/>
                </a:lnTo>
                <a:lnTo>
                  <a:pt x="533400" y="380997"/>
                </a:lnTo>
                <a:lnTo>
                  <a:pt x="533400" y="76201"/>
                </a:lnTo>
                <a:lnTo>
                  <a:pt x="517943" y="30187"/>
                </a:lnTo>
                <a:lnTo>
                  <a:pt x="485285" y="5343"/>
                </a:lnTo>
                <a:lnTo>
                  <a:pt x="457198" y="0"/>
                </a:lnTo>
                <a:close/>
              </a:path>
            </a:pathLst>
          </a:custGeom>
          <a:solidFill>
            <a:srgbClr val="DAE0E9"/>
          </a:solidFill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956877" y="2516441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0" y="76201"/>
                </a:moveTo>
                <a:lnTo>
                  <a:pt x="1378" y="61697"/>
                </a:lnTo>
                <a:lnTo>
                  <a:pt x="5343" y="48114"/>
                </a:lnTo>
                <a:lnTo>
                  <a:pt x="30186" y="15456"/>
                </a:lnTo>
                <a:lnTo>
                  <a:pt x="69061" y="330"/>
                </a:lnTo>
                <a:lnTo>
                  <a:pt x="457197" y="0"/>
                </a:lnTo>
                <a:lnTo>
                  <a:pt x="497691" y="11637"/>
                </a:lnTo>
                <a:lnTo>
                  <a:pt x="525275" y="41928"/>
                </a:lnTo>
                <a:lnTo>
                  <a:pt x="533399" y="76201"/>
                </a:lnTo>
                <a:lnTo>
                  <a:pt x="533399" y="380997"/>
                </a:lnTo>
                <a:lnTo>
                  <a:pt x="532021" y="395502"/>
                </a:lnTo>
                <a:lnTo>
                  <a:pt x="528056" y="409085"/>
                </a:lnTo>
                <a:lnTo>
                  <a:pt x="503213" y="441743"/>
                </a:lnTo>
                <a:lnTo>
                  <a:pt x="464338" y="456869"/>
                </a:lnTo>
                <a:lnTo>
                  <a:pt x="457197" y="457199"/>
                </a:lnTo>
                <a:lnTo>
                  <a:pt x="76201" y="457199"/>
                </a:lnTo>
                <a:lnTo>
                  <a:pt x="61697" y="455821"/>
                </a:lnTo>
                <a:lnTo>
                  <a:pt x="48114" y="451856"/>
                </a:lnTo>
                <a:lnTo>
                  <a:pt x="15456" y="427013"/>
                </a:lnTo>
                <a:lnTo>
                  <a:pt x="330" y="388138"/>
                </a:lnTo>
                <a:lnTo>
                  <a:pt x="0" y="380997"/>
                </a:lnTo>
                <a:lnTo>
                  <a:pt x="0" y="76201"/>
                </a:lnTo>
                <a:close/>
              </a:path>
            </a:pathLst>
          </a:custGeom>
          <a:ln w="9524">
            <a:solidFill>
              <a:srgbClr val="004675"/>
            </a:solidFill>
          </a:ln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616902" y="2516441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457197" y="0"/>
                </a:moveTo>
                <a:lnTo>
                  <a:pt x="69062" y="330"/>
                </a:lnTo>
                <a:lnTo>
                  <a:pt x="30187" y="15456"/>
                </a:lnTo>
                <a:lnTo>
                  <a:pt x="5343" y="48114"/>
                </a:lnTo>
                <a:lnTo>
                  <a:pt x="0" y="76201"/>
                </a:lnTo>
                <a:lnTo>
                  <a:pt x="0" y="380997"/>
                </a:lnTo>
                <a:lnTo>
                  <a:pt x="15457" y="427013"/>
                </a:lnTo>
                <a:lnTo>
                  <a:pt x="48115" y="451856"/>
                </a:lnTo>
                <a:lnTo>
                  <a:pt x="76202" y="457200"/>
                </a:lnTo>
                <a:lnTo>
                  <a:pt x="457197" y="457200"/>
                </a:lnTo>
                <a:lnTo>
                  <a:pt x="503213" y="441742"/>
                </a:lnTo>
                <a:lnTo>
                  <a:pt x="528056" y="409084"/>
                </a:lnTo>
                <a:lnTo>
                  <a:pt x="533400" y="380997"/>
                </a:lnTo>
                <a:lnTo>
                  <a:pt x="533400" y="76201"/>
                </a:lnTo>
                <a:lnTo>
                  <a:pt x="517943" y="30186"/>
                </a:lnTo>
                <a:lnTo>
                  <a:pt x="485285" y="5343"/>
                </a:lnTo>
                <a:lnTo>
                  <a:pt x="457197" y="0"/>
                </a:lnTo>
                <a:close/>
              </a:path>
            </a:pathLst>
          </a:custGeom>
          <a:solidFill>
            <a:srgbClr val="DAE0E9"/>
          </a:solidFill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616902" y="2516441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0" y="76201"/>
                </a:moveTo>
                <a:lnTo>
                  <a:pt x="1378" y="61697"/>
                </a:lnTo>
                <a:lnTo>
                  <a:pt x="5343" y="48114"/>
                </a:lnTo>
                <a:lnTo>
                  <a:pt x="30186" y="15456"/>
                </a:lnTo>
                <a:lnTo>
                  <a:pt x="69061" y="330"/>
                </a:lnTo>
                <a:lnTo>
                  <a:pt x="457197" y="0"/>
                </a:lnTo>
                <a:lnTo>
                  <a:pt x="497691" y="11637"/>
                </a:lnTo>
                <a:lnTo>
                  <a:pt x="525275" y="41928"/>
                </a:lnTo>
                <a:lnTo>
                  <a:pt x="533399" y="76201"/>
                </a:lnTo>
                <a:lnTo>
                  <a:pt x="533399" y="380997"/>
                </a:lnTo>
                <a:lnTo>
                  <a:pt x="532021" y="395502"/>
                </a:lnTo>
                <a:lnTo>
                  <a:pt x="528056" y="409085"/>
                </a:lnTo>
                <a:lnTo>
                  <a:pt x="503213" y="441743"/>
                </a:lnTo>
                <a:lnTo>
                  <a:pt x="464338" y="456869"/>
                </a:lnTo>
                <a:lnTo>
                  <a:pt x="457197" y="457199"/>
                </a:lnTo>
                <a:lnTo>
                  <a:pt x="76201" y="457199"/>
                </a:lnTo>
                <a:lnTo>
                  <a:pt x="61697" y="455821"/>
                </a:lnTo>
                <a:lnTo>
                  <a:pt x="48114" y="451856"/>
                </a:lnTo>
                <a:lnTo>
                  <a:pt x="15456" y="427013"/>
                </a:lnTo>
                <a:lnTo>
                  <a:pt x="330" y="388138"/>
                </a:lnTo>
                <a:lnTo>
                  <a:pt x="0" y="380997"/>
                </a:lnTo>
                <a:lnTo>
                  <a:pt x="0" y="76201"/>
                </a:lnTo>
                <a:close/>
              </a:path>
            </a:pathLst>
          </a:custGeom>
          <a:ln w="9524">
            <a:solidFill>
              <a:srgbClr val="004675"/>
            </a:solidFill>
          </a:ln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8286795" y="2516441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457198" y="0"/>
                </a:moveTo>
                <a:lnTo>
                  <a:pt x="69062" y="330"/>
                </a:lnTo>
                <a:lnTo>
                  <a:pt x="30187" y="15456"/>
                </a:lnTo>
                <a:lnTo>
                  <a:pt x="5343" y="48114"/>
                </a:lnTo>
                <a:lnTo>
                  <a:pt x="0" y="76201"/>
                </a:lnTo>
                <a:lnTo>
                  <a:pt x="0" y="380997"/>
                </a:lnTo>
                <a:lnTo>
                  <a:pt x="15457" y="427013"/>
                </a:lnTo>
                <a:lnTo>
                  <a:pt x="48115" y="451856"/>
                </a:lnTo>
                <a:lnTo>
                  <a:pt x="76202" y="457200"/>
                </a:lnTo>
                <a:lnTo>
                  <a:pt x="457198" y="457200"/>
                </a:lnTo>
                <a:lnTo>
                  <a:pt x="503213" y="441743"/>
                </a:lnTo>
                <a:lnTo>
                  <a:pt x="528056" y="409085"/>
                </a:lnTo>
                <a:lnTo>
                  <a:pt x="533400" y="380997"/>
                </a:lnTo>
                <a:lnTo>
                  <a:pt x="533400" y="76201"/>
                </a:lnTo>
                <a:lnTo>
                  <a:pt x="517943" y="30187"/>
                </a:lnTo>
                <a:lnTo>
                  <a:pt x="485285" y="5343"/>
                </a:lnTo>
                <a:lnTo>
                  <a:pt x="457198" y="0"/>
                </a:lnTo>
                <a:close/>
              </a:path>
            </a:pathLst>
          </a:custGeom>
          <a:solidFill>
            <a:srgbClr val="DAE0E9"/>
          </a:solidFill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286795" y="2516441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0" y="76201"/>
                </a:moveTo>
                <a:lnTo>
                  <a:pt x="1378" y="61697"/>
                </a:lnTo>
                <a:lnTo>
                  <a:pt x="5343" y="48114"/>
                </a:lnTo>
                <a:lnTo>
                  <a:pt x="30186" y="15456"/>
                </a:lnTo>
                <a:lnTo>
                  <a:pt x="69061" y="330"/>
                </a:lnTo>
                <a:lnTo>
                  <a:pt x="457197" y="0"/>
                </a:lnTo>
                <a:lnTo>
                  <a:pt x="497691" y="11637"/>
                </a:lnTo>
                <a:lnTo>
                  <a:pt x="525275" y="41928"/>
                </a:lnTo>
                <a:lnTo>
                  <a:pt x="533399" y="76201"/>
                </a:lnTo>
                <a:lnTo>
                  <a:pt x="533399" y="380997"/>
                </a:lnTo>
                <a:lnTo>
                  <a:pt x="532021" y="395502"/>
                </a:lnTo>
                <a:lnTo>
                  <a:pt x="528056" y="409085"/>
                </a:lnTo>
                <a:lnTo>
                  <a:pt x="503213" y="441743"/>
                </a:lnTo>
                <a:lnTo>
                  <a:pt x="464338" y="456869"/>
                </a:lnTo>
                <a:lnTo>
                  <a:pt x="457197" y="457199"/>
                </a:lnTo>
                <a:lnTo>
                  <a:pt x="76201" y="457199"/>
                </a:lnTo>
                <a:lnTo>
                  <a:pt x="61697" y="455821"/>
                </a:lnTo>
                <a:lnTo>
                  <a:pt x="48114" y="451856"/>
                </a:lnTo>
                <a:lnTo>
                  <a:pt x="15456" y="427013"/>
                </a:lnTo>
                <a:lnTo>
                  <a:pt x="330" y="388138"/>
                </a:lnTo>
                <a:lnTo>
                  <a:pt x="0" y="380997"/>
                </a:lnTo>
                <a:lnTo>
                  <a:pt x="0" y="76201"/>
                </a:lnTo>
                <a:close/>
              </a:path>
            </a:pathLst>
          </a:custGeom>
          <a:ln w="9524">
            <a:solidFill>
              <a:srgbClr val="004675"/>
            </a:solidFill>
          </a:ln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8956687" y="2516441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457198" y="0"/>
                </a:moveTo>
                <a:lnTo>
                  <a:pt x="69062" y="330"/>
                </a:lnTo>
                <a:lnTo>
                  <a:pt x="30187" y="15456"/>
                </a:lnTo>
                <a:lnTo>
                  <a:pt x="5343" y="48114"/>
                </a:lnTo>
                <a:lnTo>
                  <a:pt x="0" y="76201"/>
                </a:lnTo>
                <a:lnTo>
                  <a:pt x="0" y="380997"/>
                </a:lnTo>
                <a:lnTo>
                  <a:pt x="15457" y="427013"/>
                </a:lnTo>
                <a:lnTo>
                  <a:pt x="48115" y="451856"/>
                </a:lnTo>
                <a:lnTo>
                  <a:pt x="76202" y="457200"/>
                </a:lnTo>
                <a:lnTo>
                  <a:pt x="457198" y="457200"/>
                </a:lnTo>
                <a:lnTo>
                  <a:pt x="503213" y="441743"/>
                </a:lnTo>
                <a:lnTo>
                  <a:pt x="528056" y="409085"/>
                </a:lnTo>
                <a:lnTo>
                  <a:pt x="533400" y="380997"/>
                </a:lnTo>
                <a:lnTo>
                  <a:pt x="533400" y="76201"/>
                </a:lnTo>
                <a:lnTo>
                  <a:pt x="517943" y="30187"/>
                </a:lnTo>
                <a:lnTo>
                  <a:pt x="485286" y="5343"/>
                </a:lnTo>
                <a:lnTo>
                  <a:pt x="457198" y="0"/>
                </a:lnTo>
                <a:close/>
              </a:path>
            </a:pathLst>
          </a:custGeom>
          <a:solidFill>
            <a:srgbClr val="59E442"/>
          </a:solidFill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8956687" y="2516441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0" y="76201"/>
                </a:moveTo>
                <a:lnTo>
                  <a:pt x="1378" y="61697"/>
                </a:lnTo>
                <a:lnTo>
                  <a:pt x="5343" y="48114"/>
                </a:lnTo>
                <a:lnTo>
                  <a:pt x="30186" y="15456"/>
                </a:lnTo>
                <a:lnTo>
                  <a:pt x="69061" y="330"/>
                </a:lnTo>
                <a:lnTo>
                  <a:pt x="457197" y="0"/>
                </a:lnTo>
                <a:lnTo>
                  <a:pt x="497691" y="11637"/>
                </a:lnTo>
                <a:lnTo>
                  <a:pt x="525275" y="41928"/>
                </a:lnTo>
                <a:lnTo>
                  <a:pt x="533399" y="76201"/>
                </a:lnTo>
                <a:lnTo>
                  <a:pt x="533399" y="380997"/>
                </a:lnTo>
                <a:lnTo>
                  <a:pt x="532021" y="395502"/>
                </a:lnTo>
                <a:lnTo>
                  <a:pt x="528056" y="409085"/>
                </a:lnTo>
                <a:lnTo>
                  <a:pt x="503213" y="441743"/>
                </a:lnTo>
                <a:lnTo>
                  <a:pt x="464338" y="456869"/>
                </a:lnTo>
                <a:lnTo>
                  <a:pt x="457197" y="457199"/>
                </a:lnTo>
                <a:lnTo>
                  <a:pt x="76201" y="457199"/>
                </a:lnTo>
                <a:lnTo>
                  <a:pt x="61697" y="455821"/>
                </a:lnTo>
                <a:lnTo>
                  <a:pt x="48114" y="451856"/>
                </a:lnTo>
                <a:lnTo>
                  <a:pt x="15456" y="427013"/>
                </a:lnTo>
                <a:lnTo>
                  <a:pt x="330" y="388138"/>
                </a:lnTo>
                <a:lnTo>
                  <a:pt x="0" y="380997"/>
                </a:lnTo>
                <a:lnTo>
                  <a:pt x="0" y="76201"/>
                </a:lnTo>
                <a:close/>
              </a:path>
            </a:pathLst>
          </a:custGeom>
          <a:ln w="9524">
            <a:solidFill>
              <a:srgbClr val="004675"/>
            </a:solidFill>
          </a:ln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956306" y="3044929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457198" y="0"/>
                </a:moveTo>
                <a:lnTo>
                  <a:pt x="69062" y="330"/>
                </a:lnTo>
                <a:lnTo>
                  <a:pt x="30187" y="15456"/>
                </a:lnTo>
                <a:lnTo>
                  <a:pt x="5343" y="48113"/>
                </a:lnTo>
                <a:lnTo>
                  <a:pt x="0" y="76201"/>
                </a:lnTo>
                <a:lnTo>
                  <a:pt x="0" y="380997"/>
                </a:lnTo>
                <a:lnTo>
                  <a:pt x="15457" y="427013"/>
                </a:lnTo>
                <a:lnTo>
                  <a:pt x="48115" y="451856"/>
                </a:lnTo>
                <a:lnTo>
                  <a:pt x="76202" y="457200"/>
                </a:lnTo>
                <a:lnTo>
                  <a:pt x="457198" y="457200"/>
                </a:lnTo>
                <a:lnTo>
                  <a:pt x="503213" y="441743"/>
                </a:lnTo>
                <a:lnTo>
                  <a:pt x="528056" y="409085"/>
                </a:lnTo>
                <a:lnTo>
                  <a:pt x="533400" y="380997"/>
                </a:lnTo>
                <a:lnTo>
                  <a:pt x="533400" y="76201"/>
                </a:lnTo>
                <a:lnTo>
                  <a:pt x="517943" y="30186"/>
                </a:lnTo>
                <a:lnTo>
                  <a:pt x="485285" y="5343"/>
                </a:lnTo>
                <a:lnTo>
                  <a:pt x="457198" y="0"/>
                </a:lnTo>
                <a:close/>
              </a:path>
            </a:pathLst>
          </a:custGeom>
          <a:solidFill>
            <a:srgbClr val="DAE0E9"/>
          </a:solidFill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956306" y="3044928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0" y="76201"/>
                </a:moveTo>
                <a:lnTo>
                  <a:pt x="1378" y="61697"/>
                </a:lnTo>
                <a:lnTo>
                  <a:pt x="5343" y="48114"/>
                </a:lnTo>
                <a:lnTo>
                  <a:pt x="30186" y="15456"/>
                </a:lnTo>
                <a:lnTo>
                  <a:pt x="69061" y="330"/>
                </a:lnTo>
                <a:lnTo>
                  <a:pt x="457197" y="0"/>
                </a:lnTo>
                <a:lnTo>
                  <a:pt x="497691" y="11637"/>
                </a:lnTo>
                <a:lnTo>
                  <a:pt x="525275" y="41928"/>
                </a:lnTo>
                <a:lnTo>
                  <a:pt x="533399" y="76201"/>
                </a:lnTo>
                <a:lnTo>
                  <a:pt x="533399" y="380997"/>
                </a:lnTo>
                <a:lnTo>
                  <a:pt x="532021" y="395502"/>
                </a:lnTo>
                <a:lnTo>
                  <a:pt x="528056" y="409085"/>
                </a:lnTo>
                <a:lnTo>
                  <a:pt x="503213" y="441743"/>
                </a:lnTo>
                <a:lnTo>
                  <a:pt x="464338" y="456869"/>
                </a:lnTo>
                <a:lnTo>
                  <a:pt x="457197" y="457199"/>
                </a:lnTo>
                <a:lnTo>
                  <a:pt x="76201" y="457199"/>
                </a:lnTo>
                <a:lnTo>
                  <a:pt x="61697" y="455821"/>
                </a:lnTo>
                <a:lnTo>
                  <a:pt x="48114" y="451856"/>
                </a:lnTo>
                <a:lnTo>
                  <a:pt x="15456" y="427013"/>
                </a:lnTo>
                <a:lnTo>
                  <a:pt x="330" y="388138"/>
                </a:lnTo>
                <a:lnTo>
                  <a:pt x="0" y="380997"/>
                </a:lnTo>
                <a:lnTo>
                  <a:pt x="0" y="76201"/>
                </a:lnTo>
                <a:close/>
              </a:path>
            </a:pathLst>
          </a:custGeom>
          <a:ln w="9524">
            <a:solidFill>
              <a:srgbClr val="004675"/>
            </a:solidFill>
          </a:ln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7626197" y="3044929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457198" y="0"/>
                </a:moveTo>
                <a:lnTo>
                  <a:pt x="69062" y="330"/>
                </a:lnTo>
                <a:lnTo>
                  <a:pt x="30187" y="15456"/>
                </a:lnTo>
                <a:lnTo>
                  <a:pt x="5343" y="48113"/>
                </a:lnTo>
                <a:lnTo>
                  <a:pt x="0" y="76201"/>
                </a:lnTo>
                <a:lnTo>
                  <a:pt x="0" y="380997"/>
                </a:lnTo>
                <a:lnTo>
                  <a:pt x="15457" y="427013"/>
                </a:lnTo>
                <a:lnTo>
                  <a:pt x="48115" y="451856"/>
                </a:lnTo>
                <a:lnTo>
                  <a:pt x="76202" y="457200"/>
                </a:lnTo>
                <a:lnTo>
                  <a:pt x="457198" y="457200"/>
                </a:lnTo>
                <a:lnTo>
                  <a:pt x="503213" y="441743"/>
                </a:lnTo>
                <a:lnTo>
                  <a:pt x="528056" y="409085"/>
                </a:lnTo>
                <a:lnTo>
                  <a:pt x="533400" y="380997"/>
                </a:lnTo>
                <a:lnTo>
                  <a:pt x="533400" y="76201"/>
                </a:lnTo>
                <a:lnTo>
                  <a:pt x="517943" y="30186"/>
                </a:lnTo>
                <a:lnTo>
                  <a:pt x="485285" y="5343"/>
                </a:lnTo>
                <a:lnTo>
                  <a:pt x="457198" y="0"/>
                </a:lnTo>
                <a:close/>
              </a:path>
            </a:pathLst>
          </a:custGeom>
          <a:solidFill>
            <a:srgbClr val="DAE0E9"/>
          </a:solidFill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7626197" y="3044928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0" y="76201"/>
                </a:moveTo>
                <a:lnTo>
                  <a:pt x="1378" y="61697"/>
                </a:lnTo>
                <a:lnTo>
                  <a:pt x="5343" y="48114"/>
                </a:lnTo>
                <a:lnTo>
                  <a:pt x="30187" y="15456"/>
                </a:lnTo>
                <a:lnTo>
                  <a:pt x="69061" y="330"/>
                </a:lnTo>
                <a:lnTo>
                  <a:pt x="457197" y="0"/>
                </a:lnTo>
                <a:lnTo>
                  <a:pt x="497691" y="11637"/>
                </a:lnTo>
                <a:lnTo>
                  <a:pt x="525275" y="41928"/>
                </a:lnTo>
                <a:lnTo>
                  <a:pt x="533399" y="76201"/>
                </a:lnTo>
                <a:lnTo>
                  <a:pt x="533399" y="380997"/>
                </a:lnTo>
                <a:lnTo>
                  <a:pt x="532021" y="395502"/>
                </a:lnTo>
                <a:lnTo>
                  <a:pt x="528056" y="409085"/>
                </a:lnTo>
                <a:lnTo>
                  <a:pt x="503213" y="441743"/>
                </a:lnTo>
                <a:lnTo>
                  <a:pt x="464338" y="456869"/>
                </a:lnTo>
                <a:lnTo>
                  <a:pt x="457197" y="457199"/>
                </a:lnTo>
                <a:lnTo>
                  <a:pt x="76200" y="457199"/>
                </a:lnTo>
                <a:lnTo>
                  <a:pt x="61697" y="455821"/>
                </a:lnTo>
                <a:lnTo>
                  <a:pt x="48113" y="451856"/>
                </a:lnTo>
                <a:lnTo>
                  <a:pt x="15456" y="427012"/>
                </a:lnTo>
                <a:lnTo>
                  <a:pt x="330" y="388137"/>
                </a:lnTo>
                <a:lnTo>
                  <a:pt x="0" y="380997"/>
                </a:lnTo>
                <a:lnTo>
                  <a:pt x="0" y="76201"/>
                </a:lnTo>
                <a:close/>
              </a:path>
            </a:pathLst>
          </a:custGeom>
          <a:ln w="9524">
            <a:solidFill>
              <a:srgbClr val="004675"/>
            </a:solidFill>
          </a:ln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8296088" y="3044929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457198" y="0"/>
                </a:moveTo>
                <a:lnTo>
                  <a:pt x="69062" y="330"/>
                </a:lnTo>
                <a:lnTo>
                  <a:pt x="30187" y="15456"/>
                </a:lnTo>
                <a:lnTo>
                  <a:pt x="5343" y="48113"/>
                </a:lnTo>
                <a:lnTo>
                  <a:pt x="0" y="76201"/>
                </a:lnTo>
                <a:lnTo>
                  <a:pt x="0" y="380997"/>
                </a:lnTo>
                <a:lnTo>
                  <a:pt x="15457" y="427013"/>
                </a:lnTo>
                <a:lnTo>
                  <a:pt x="48115" y="451856"/>
                </a:lnTo>
                <a:lnTo>
                  <a:pt x="76202" y="457200"/>
                </a:lnTo>
                <a:lnTo>
                  <a:pt x="457198" y="457200"/>
                </a:lnTo>
                <a:lnTo>
                  <a:pt x="503213" y="441743"/>
                </a:lnTo>
                <a:lnTo>
                  <a:pt x="528056" y="409085"/>
                </a:lnTo>
                <a:lnTo>
                  <a:pt x="533400" y="380997"/>
                </a:lnTo>
                <a:lnTo>
                  <a:pt x="533400" y="76201"/>
                </a:lnTo>
                <a:lnTo>
                  <a:pt x="517943" y="30186"/>
                </a:lnTo>
                <a:lnTo>
                  <a:pt x="485286" y="5343"/>
                </a:lnTo>
                <a:lnTo>
                  <a:pt x="457198" y="0"/>
                </a:lnTo>
                <a:close/>
              </a:path>
            </a:pathLst>
          </a:custGeom>
          <a:solidFill>
            <a:srgbClr val="59E442"/>
          </a:solidFill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8296089" y="3044928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0" y="76201"/>
                </a:moveTo>
                <a:lnTo>
                  <a:pt x="1378" y="61697"/>
                </a:lnTo>
                <a:lnTo>
                  <a:pt x="5343" y="48114"/>
                </a:lnTo>
                <a:lnTo>
                  <a:pt x="30186" y="15456"/>
                </a:lnTo>
                <a:lnTo>
                  <a:pt x="69061" y="330"/>
                </a:lnTo>
                <a:lnTo>
                  <a:pt x="457197" y="0"/>
                </a:lnTo>
                <a:lnTo>
                  <a:pt x="497691" y="11637"/>
                </a:lnTo>
                <a:lnTo>
                  <a:pt x="525275" y="41928"/>
                </a:lnTo>
                <a:lnTo>
                  <a:pt x="533399" y="76201"/>
                </a:lnTo>
                <a:lnTo>
                  <a:pt x="533399" y="380997"/>
                </a:lnTo>
                <a:lnTo>
                  <a:pt x="532021" y="395502"/>
                </a:lnTo>
                <a:lnTo>
                  <a:pt x="528056" y="409085"/>
                </a:lnTo>
                <a:lnTo>
                  <a:pt x="503213" y="441743"/>
                </a:lnTo>
                <a:lnTo>
                  <a:pt x="464338" y="456869"/>
                </a:lnTo>
                <a:lnTo>
                  <a:pt x="457197" y="457199"/>
                </a:lnTo>
                <a:lnTo>
                  <a:pt x="76201" y="457199"/>
                </a:lnTo>
                <a:lnTo>
                  <a:pt x="61697" y="455821"/>
                </a:lnTo>
                <a:lnTo>
                  <a:pt x="48114" y="451856"/>
                </a:lnTo>
                <a:lnTo>
                  <a:pt x="15456" y="427013"/>
                </a:lnTo>
                <a:lnTo>
                  <a:pt x="330" y="388138"/>
                </a:lnTo>
                <a:lnTo>
                  <a:pt x="0" y="380997"/>
                </a:lnTo>
                <a:lnTo>
                  <a:pt x="0" y="76201"/>
                </a:lnTo>
                <a:close/>
              </a:path>
            </a:pathLst>
          </a:custGeom>
          <a:ln w="9524">
            <a:solidFill>
              <a:srgbClr val="004675"/>
            </a:solidFill>
          </a:ln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8975850" y="3044929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457197" y="0"/>
                </a:moveTo>
                <a:lnTo>
                  <a:pt x="69061" y="330"/>
                </a:lnTo>
                <a:lnTo>
                  <a:pt x="30186" y="15456"/>
                </a:lnTo>
                <a:lnTo>
                  <a:pt x="5343" y="48113"/>
                </a:lnTo>
                <a:lnTo>
                  <a:pt x="0" y="76201"/>
                </a:lnTo>
                <a:lnTo>
                  <a:pt x="0" y="380997"/>
                </a:lnTo>
                <a:lnTo>
                  <a:pt x="15456" y="427012"/>
                </a:lnTo>
                <a:lnTo>
                  <a:pt x="48113" y="451856"/>
                </a:lnTo>
                <a:lnTo>
                  <a:pt x="76201" y="457200"/>
                </a:lnTo>
                <a:lnTo>
                  <a:pt x="457197" y="457200"/>
                </a:lnTo>
                <a:lnTo>
                  <a:pt x="503213" y="441742"/>
                </a:lnTo>
                <a:lnTo>
                  <a:pt x="528056" y="409084"/>
                </a:lnTo>
                <a:lnTo>
                  <a:pt x="533400" y="380997"/>
                </a:lnTo>
                <a:lnTo>
                  <a:pt x="533400" y="76201"/>
                </a:lnTo>
                <a:lnTo>
                  <a:pt x="517943" y="30186"/>
                </a:lnTo>
                <a:lnTo>
                  <a:pt x="485285" y="5343"/>
                </a:lnTo>
                <a:lnTo>
                  <a:pt x="457197" y="0"/>
                </a:lnTo>
                <a:close/>
              </a:path>
            </a:pathLst>
          </a:custGeom>
          <a:solidFill>
            <a:srgbClr val="DAE0E9"/>
          </a:solidFill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8975850" y="3044928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0" y="76201"/>
                </a:moveTo>
                <a:lnTo>
                  <a:pt x="1378" y="61697"/>
                </a:lnTo>
                <a:lnTo>
                  <a:pt x="5343" y="48114"/>
                </a:lnTo>
                <a:lnTo>
                  <a:pt x="30187" y="15456"/>
                </a:lnTo>
                <a:lnTo>
                  <a:pt x="69061" y="330"/>
                </a:lnTo>
                <a:lnTo>
                  <a:pt x="457197" y="0"/>
                </a:lnTo>
                <a:lnTo>
                  <a:pt x="497691" y="11637"/>
                </a:lnTo>
                <a:lnTo>
                  <a:pt x="525275" y="41928"/>
                </a:lnTo>
                <a:lnTo>
                  <a:pt x="533399" y="76201"/>
                </a:lnTo>
                <a:lnTo>
                  <a:pt x="533399" y="380997"/>
                </a:lnTo>
                <a:lnTo>
                  <a:pt x="532021" y="395502"/>
                </a:lnTo>
                <a:lnTo>
                  <a:pt x="528056" y="409085"/>
                </a:lnTo>
                <a:lnTo>
                  <a:pt x="503213" y="441743"/>
                </a:lnTo>
                <a:lnTo>
                  <a:pt x="464338" y="456869"/>
                </a:lnTo>
                <a:lnTo>
                  <a:pt x="457197" y="457199"/>
                </a:lnTo>
                <a:lnTo>
                  <a:pt x="76200" y="457199"/>
                </a:lnTo>
                <a:lnTo>
                  <a:pt x="61697" y="455821"/>
                </a:lnTo>
                <a:lnTo>
                  <a:pt x="48113" y="451856"/>
                </a:lnTo>
                <a:lnTo>
                  <a:pt x="15456" y="427012"/>
                </a:lnTo>
                <a:lnTo>
                  <a:pt x="330" y="388137"/>
                </a:lnTo>
                <a:lnTo>
                  <a:pt x="0" y="380997"/>
                </a:lnTo>
                <a:lnTo>
                  <a:pt x="0" y="76201"/>
                </a:lnTo>
                <a:close/>
              </a:path>
            </a:pathLst>
          </a:custGeom>
          <a:ln w="9524">
            <a:solidFill>
              <a:srgbClr val="004675"/>
            </a:solidFill>
          </a:ln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6966941" y="3563470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457197" y="0"/>
                </a:moveTo>
                <a:lnTo>
                  <a:pt x="69061" y="330"/>
                </a:lnTo>
                <a:lnTo>
                  <a:pt x="30187" y="15456"/>
                </a:lnTo>
                <a:lnTo>
                  <a:pt x="5343" y="48113"/>
                </a:lnTo>
                <a:lnTo>
                  <a:pt x="0" y="76201"/>
                </a:lnTo>
                <a:lnTo>
                  <a:pt x="0" y="380997"/>
                </a:lnTo>
                <a:lnTo>
                  <a:pt x="15456" y="427012"/>
                </a:lnTo>
                <a:lnTo>
                  <a:pt x="48114" y="451856"/>
                </a:lnTo>
                <a:lnTo>
                  <a:pt x="76201" y="457200"/>
                </a:lnTo>
                <a:lnTo>
                  <a:pt x="457197" y="457200"/>
                </a:lnTo>
                <a:lnTo>
                  <a:pt x="503213" y="441742"/>
                </a:lnTo>
                <a:lnTo>
                  <a:pt x="528056" y="409084"/>
                </a:lnTo>
                <a:lnTo>
                  <a:pt x="533400" y="380997"/>
                </a:lnTo>
                <a:lnTo>
                  <a:pt x="533400" y="76201"/>
                </a:lnTo>
                <a:lnTo>
                  <a:pt x="517943" y="30186"/>
                </a:lnTo>
                <a:lnTo>
                  <a:pt x="485285" y="5343"/>
                </a:lnTo>
                <a:lnTo>
                  <a:pt x="457197" y="0"/>
                </a:lnTo>
                <a:close/>
              </a:path>
            </a:pathLst>
          </a:custGeom>
          <a:solidFill>
            <a:srgbClr val="59E442"/>
          </a:solidFill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966941" y="3563470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0" y="76201"/>
                </a:moveTo>
                <a:lnTo>
                  <a:pt x="1378" y="61697"/>
                </a:lnTo>
                <a:lnTo>
                  <a:pt x="5343" y="48114"/>
                </a:lnTo>
                <a:lnTo>
                  <a:pt x="30186" y="15456"/>
                </a:lnTo>
                <a:lnTo>
                  <a:pt x="69061" y="330"/>
                </a:lnTo>
                <a:lnTo>
                  <a:pt x="457197" y="0"/>
                </a:lnTo>
                <a:lnTo>
                  <a:pt x="497691" y="11637"/>
                </a:lnTo>
                <a:lnTo>
                  <a:pt x="525275" y="41928"/>
                </a:lnTo>
                <a:lnTo>
                  <a:pt x="533399" y="76201"/>
                </a:lnTo>
                <a:lnTo>
                  <a:pt x="533399" y="380997"/>
                </a:lnTo>
                <a:lnTo>
                  <a:pt x="532021" y="395502"/>
                </a:lnTo>
                <a:lnTo>
                  <a:pt x="528056" y="409085"/>
                </a:lnTo>
                <a:lnTo>
                  <a:pt x="503213" y="441743"/>
                </a:lnTo>
                <a:lnTo>
                  <a:pt x="464338" y="456869"/>
                </a:lnTo>
                <a:lnTo>
                  <a:pt x="457197" y="457199"/>
                </a:lnTo>
                <a:lnTo>
                  <a:pt x="76201" y="457199"/>
                </a:lnTo>
                <a:lnTo>
                  <a:pt x="61697" y="455821"/>
                </a:lnTo>
                <a:lnTo>
                  <a:pt x="48114" y="451856"/>
                </a:lnTo>
                <a:lnTo>
                  <a:pt x="15456" y="427013"/>
                </a:lnTo>
                <a:lnTo>
                  <a:pt x="330" y="388138"/>
                </a:lnTo>
                <a:lnTo>
                  <a:pt x="0" y="380997"/>
                </a:lnTo>
                <a:lnTo>
                  <a:pt x="0" y="76201"/>
                </a:lnTo>
                <a:close/>
              </a:path>
            </a:pathLst>
          </a:custGeom>
          <a:ln w="9524">
            <a:solidFill>
              <a:srgbClr val="004675"/>
            </a:solidFill>
          </a:ln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7636577" y="3563470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457197" y="0"/>
                </a:moveTo>
                <a:lnTo>
                  <a:pt x="69062" y="330"/>
                </a:lnTo>
                <a:lnTo>
                  <a:pt x="30187" y="15456"/>
                </a:lnTo>
                <a:lnTo>
                  <a:pt x="5343" y="48113"/>
                </a:lnTo>
                <a:lnTo>
                  <a:pt x="0" y="76201"/>
                </a:lnTo>
                <a:lnTo>
                  <a:pt x="0" y="380997"/>
                </a:lnTo>
                <a:lnTo>
                  <a:pt x="15457" y="427013"/>
                </a:lnTo>
                <a:lnTo>
                  <a:pt x="48115" y="451856"/>
                </a:lnTo>
                <a:lnTo>
                  <a:pt x="76202" y="457200"/>
                </a:lnTo>
                <a:lnTo>
                  <a:pt x="457197" y="457200"/>
                </a:lnTo>
                <a:lnTo>
                  <a:pt x="503213" y="441742"/>
                </a:lnTo>
                <a:lnTo>
                  <a:pt x="528056" y="409084"/>
                </a:lnTo>
                <a:lnTo>
                  <a:pt x="533400" y="380997"/>
                </a:lnTo>
                <a:lnTo>
                  <a:pt x="533400" y="76201"/>
                </a:lnTo>
                <a:lnTo>
                  <a:pt x="517943" y="30186"/>
                </a:lnTo>
                <a:lnTo>
                  <a:pt x="485285" y="5343"/>
                </a:lnTo>
                <a:lnTo>
                  <a:pt x="457197" y="0"/>
                </a:lnTo>
                <a:close/>
              </a:path>
            </a:pathLst>
          </a:custGeom>
          <a:solidFill>
            <a:srgbClr val="DAE0E9"/>
          </a:solidFill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636577" y="3563470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0" y="76201"/>
                </a:moveTo>
                <a:lnTo>
                  <a:pt x="1378" y="61697"/>
                </a:lnTo>
                <a:lnTo>
                  <a:pt x="5343" y="48114"/>
                </a:lnTo>
                <a:lnTo>
                  <a:pt x="30186" y="15457"/>
                </a:lnTo>
                <a:lnTo>
                  <a:pt x="69061" y="330"/>
                </a:lnTo>
                <a:lnTo>
                  <a:pt x="457196" y="0"/>
                </a:lnTo>
                <a:lnTo>
                  <a:pt x="497690" y="11637"/>
                </a:lnTo>
                <a:lnTo>
                  <a:pt x="525275" y="41927"/>
                </a:lnTo>
                <a:lnTo>
                  <a:pt x="533399" y="76201"/>
                </a:lnTo>
                <a:lnTo>
                  <a:pt x="533399" y="380997"/>
                </a:lnTo>
                <a:lnTo>
                  <a:pt x="532021" y="395502"/>
                </a:lnTo>
                <a:lnTo>
                  <a:pt x="528056" y="409085"/>
                </a:lnTo>
                <a:lnTo>
                  <a:pt x="503213" y="441742"/>
                </a:lnTo>
                <a:lnTo>
                  <a:pt x="464338" y="456869"/>
                </a:lnTo>
                <a:lnTo>
                  <a:pt x="457196" y="457199"/>
                </a:lnTo>
                <a:lnTo>
                  <a:pt x="76202" y="457199"/>
                </a:lnTo>
                <a:lnTo>
                  <a:pt x="61698" y="455821"/>
                </a:lnTo>
                <a:lnTo>
                  <a:pt x="48115" y="451856"/>
                </a:lnTo>
                <a:lnTo>
                  <a:pt x="15457" y="427013"/>
                </a:lnTo>
                <a:lnTo>
                  <a:pt x="330" y="388139"/>
                </a:lnTo>
                <a:lnTo>
                  <a:pt x="0" y="380997"/>
                </a:lnTo>
                <a:lnTo>
                  <a:pt x="0" y="76201"/>
                </a:lnTo>
                <a:close/>
              </a:path>
            </a:pathLst>
          </a:custGeom>
          <a:ln w="9524">
            <a:solidFill>
              <a:srgbClr val="004675"/>
            </a:solidFill>
          </a:ln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8306214" y="3563470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457197" y="0"/>
                </a:moveTo>
                <a:lnTo>
                  <a:pt x="69061" y="330"/>
                </a:lnTo>
                <a:lnTo>
                  <a:pt x="30186" y="15456"/>
                </a:lnTo>
                <a:lnTo>
                  <a:pt x="5343" y="48113"/>
                </a:lnTo>
                <a:lnTo>
                  <a:pt x="0" y="76201"/>
                </a:lnTo>
                <a:lnTo>
                  <a:pt x="0" y="380997"/>
                </a:lnTo>
                <a:lnTo>
                  <a:pt x="15456" y="427012"/>
                </a:lnTo>
                <a:lnTo>
                  <a:pt x="48113" y="451856"/>
                </a:lnTo>
                <a:lnTo>
                  <a:pt x="76201" y="457200"/>
                </a:lnTo>
                <a:lnTo>
                  <a:pt x="457197" y="457200"/>
                </a:lnTo>
                <a:lnTo>
                  <a:pt x="503213" y="441742"/>
                </a:lnTo>
                <a:lnTo>
                  <a:pt x="528056" y="409084"/>
                </a:lnTo>
                <a:lnTo>
                  <a:pt x="533400" y="380997"/>
                </a:lnTo>
                <a:lnTo>
                  <a:pt x="533400" y="76201"/>
                </a:lnTo>
                <a:lnTo>
                  <a:pt x="517943" y="30186"/>
                </a:lnTo>
                <a:lnTo>
                  <a:pt x="485285" y="5343"/>
                </a:lnTo>
                <a:lnTo>
                  <a:pt x="457197" y="0"/>
                </a:lnTo>
                <a:close/>
              </a:path>
            </a:pathLst>
          </a:custGeom>
          <a:solidFill>
            <a:srgbClr val="DAE0E9"/>
          </a:solidFill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8306214" y="3563470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0" y="76201"/>
                </a:moveTo>
                <a:lnTo>
                  <a:pt x="1378" y="61697"/>
                </a:lnTo>
                <a:lnTo>
                  <a:pt x="5343" y="48114"/>
                </a:lnTo>
                <a:lnTo>
                  <a:pt x="30187" y="15456"/>
                </a:lnTo>
                <a:lnTo>
                  <a:pt x="69061" y="330"/>
                </a:lnTo>
                <a:lnTo>
                  <a:pt x="457197" y="0"/>
                </a:lnTo>
                <a:lnTo>
                  <a:pt x="497691" y="11637"/>
                </a:lnTo>
                <a:lnTo>
                  <a:pt x="525275" y="41928"/>
                </a:lnTo>
                <a:lnTo>
                  <a:pt x="533399" y="76201"/>
                </a:lnTo>
                <a:lnTo>
                  <a:pt x="533399" y="380997"/>
                </a:lnTo>
                <a:lnTo>
                  <a:pt x="532021" y="395502"/>
                </a:lnTo>
                <a:lnTo>
                  <a:pt x="528056" y="409085"/>
                </a:lnTo>
                <a:lnTo>
                  <a:pt x="503213" y="441743"/>
                </a:lnTo>
                <a:lnTo>
                  <a:pt x="464338" y="456869"/>
                </a:lnTo>
                <a:lnTo>
                  <a:pt x="457197" y="457199"/>
                </a:lnTo>
                <a:lnTo>
                  <a:pt x="76200" y="457199"/>
                </a:lnTo>
                <a:lnTo>
                  <a:pt x="61697" y="455821"/>
                </a:lnTo>
                <a:lnTo>
                  <a:pt x="48113" y="451856"/>
                </a:lnTo>
                <a:lnTo>
                  <a:pt x="15456" y="427012"/>
                </a:lnTo>
                <a:lnTo>
                  <a:pt x="330" y="388137"/>
                </a:lnTo>
                <a:lnTo>
                  <a:pt x="0" y="380997"/>
                </a:lnTo>
                <a:lnTo>
                  <a:pt x="0" y="76201"/>
                </a:lnTo>
                <a:close/>
              </a:path>
            </a:pathLst>
          </a:custGeom>
          <a:ln w="9524">
            <a:solidFill>
              <a:srgbClr val="004675"/>
            </a:solidFill>
          </a:ln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8975850" y="3563470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457197" y="0"/>
                </a:moveTo>
                <a:lnTo>
                  <a:pt x="69061" y="330"/>
                </a:lnTo>
                <a:lnTo>
                  <a:pt x="30186" y="15456"/>
                </a:lnTo>
                <a:lnTo>
                  <a:pt x="5343" y="48113"/>
                </a:lnTo>
                <a:lnTo>
                  <a:pt x="0" y="76201"/>
                </a:lnTo>
                <a:lnTo>
                  <a:pt x="0" y="380997"/>
                </a:lnTo>
                <a:lnTo>
                  <a:pt x="15456" y="427012"/>
                </a:lnTo>
                <a:lnTo>
                  <a:pt x="48113" y="451856"/>
                </a:lnTo>
                <a:lnTo>
                  <a:pt x="76201" y="457200"/>
                </a:lnTo>
                <a:lnTo>
                  <a:pt x="457197" y="457200"/>
                </a:lnTo>
                <a:lnTo>
                  <a:pt x="503213" y="441742"/>
                </a:lnTo>
                <a:lnTo>
                  <a:pt x="528056" y="409084"/>
                </a:lnTo>
                <a:lnTo>
                  <a:pt x="533400" y="380997"/>
                </a:lnTo>
                <a:lnTo>
                  <a:pt x="533400" y="76201"/>
                </a:lnTo>
                <a:lnTo>
                  <a:pt x="517943" y="30186"/>
                </a:lnTo>
                <a:lnTo>
                  <a:pt x="485285" y="5343"/>
                </a:lnTo>
                <a:lnTo>
                  <a:pt x="457197" y="0"/>
                </a:lnTo>
                <a:close/>
              </a:path>
            </a:pathLst>
          </a:custGeom>
          <a:solidFill>
            <a:srgbClr val="DAE0E9"/>
          </a:solidFill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8975850" y="3563470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0" y="76201"/>
                </a:moveTo>
                <a:lnTo>
                  <a:pt x="1378" y="61697"/>
                </a:lnTo>
                <a:lnTo>
                  <a:pt x="5343" y="48114"/>
                </a:lnTo>
                <a:lnTo>
                  <a:pt x="30187" y="15456"/>
                </a:lnTo>
                <a:lnTo>
                  <a:pt x="69061" y="330"/>
                </a:lnTo>
                <a:lnTo>
                  <a:pt x="457197" y="0"/>
                </a:lnTo>
                <a:lnTo>
                  <a:pt x="497691" y="11637"/>
                </a:lnTo>
                <a:lnTo>
                  <a:pt x="525275" y="41928"/>
                </a:lnTo>
                <a:lnTo>
                  <a:pt x="533399" y="76201"/>
                </a:lnTo>
                <a:lnTo>
                  <a:pt x="533399" y="380997"/>
                </a:lnTo>
                <a:lnTo>
                  <a:pt x="532021" y="395502"/>
                </a:lnTo>
                <a:lnTo>
                  <a:pt x="528056" y="409085"/>
                </a:lnTo>
                <a:lnTo>
                  <a:pt x="503213" y="441743"/>
                </a:lnTo>
                <a:lnTo>
                  <a:pt x="464338" y="456869"/>
                </a:lnTo>
                <a:lnTo>
                  <a:pt x="457197" y="457199"/>
                </a:lnTo>
                <a:lnTo>
                  <a:pt x="76200" y="457199"/>
                </a:lnTo>
                <a:lnTo>
                  <a:pt x="61697" y="455821"/>
                </a:lnTo>
                <a:lnTo>
                  <a:pt x="48113" y="451856"/>
                </a:lnTo>
                <a:lnTo>
                  <a:pt x="15456" y="427012"/>
                </a:lnTo>
                <a:lnTo>
                  <a:pt x="330" y="388137"/>
                </a:lnTo>
                <a:lnTo>
                  <a:pt x="0" y="380997"/>
                </a:lnTo>
                <a:lnTo>
                  <a:pt x="0" y="76201"/>
                </a:lnTo>
                <a:close/>
              </a:path>
            </a:pathLst>
          </a:custGeom>
          <a:ln w="9524">
            <a:solidFill>
              <a:srgbClr val="004675"/>
            </a:solidFill>
          </a:ln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6976809" y="4072616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457197" y="0"/>
                </a:moveTo>
                <a:lnTo>
                  <a:pt x="69062" y="330"/>
                </a:lnTo>
                <a:lnTo>
                  <a:pt x="30187" y="15456"/>
                </a:lnTo>
                <a:lnTo>
                  <a:pt x="5343" y="48113"/>
                </a:lnTo>
                <a:lnTo>
                  <a:pt x="0" y="76201"/>
                </a:lnTo>
                <a:lnTo>
                  <a:pt x="0" y="380997"/>
                </a:lnTo>
                <a:lnTo>
                  <a:pt x="15457" y="427013"/>
                </a:lnTo>
                <a:lnTo>
                  <a:pt x="48115" y="451856"/>
                </a:lnTo>
                <a:lnTo>
                  <a:pt x="76202" y="457199"/>
                </a:lnTo>
                <a:lnTo>
                  <a:pt x="457197" y="457199"/>
                </a:lnTo>
                <a:lnTo>
                  <a:pt x="503213" y="441742"/>
                </a:lnTo>
                <a:lnTo>
                  <a:pt x="528056" y="409084"/>
                </a:lnTo>
                <a:lnTo>
                  <a:pt x="533399" y="380997"/>
                </a:lnTo>
                <a:lnTo>
                  <a:pt x="533399" y="76201"/>
                </a:lnTo>
                <a:lnTo>
                  <a:pt x="517943" y="30186"/>
                </a:lnTo>
                <a:lnTo>
                  <a:pt x="485285" y="5343"/>
                </a:lnTo>
                <a:lnTo>
                  <a:pt x="457197" y="0"/>
                </a:lnTo>
                <a:close/>
              </a:path>
            </a:pathLst>
          </a:custGeom>
          <a:solidFill>
            <a:srgbClr val="DAE0E9"/>
          </a:solidFill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976809" y="4072615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0" y="76201"/>
                </a:moveTo>
                <a:lnTo>
                  <a:pt x="1378" y="61697"/>
                </a:lnTo>
                <a:lnTo>
                  <a:pt x="5343" y="48114"/>
                </a:lnTo>
                <a:lnTo>
                  <a:pt x="30186" y="15456"/>
                </a:lnTo>
                <a:lnTo>
                  <a:pt x="69061" y="330"/>
                </a:lnTo>
                <a:lnTo>
                  <a:pt x="457197" y="0"/>
                </a:lnTo>
                <a:lnTo>
                  <a:pt x="497691" y="11637"/>
                </a:lnTo>
                <a:lnTo>
                  <a:pt x="525275" y="41928"/>
                </a:lnTo>
                <a:lnTo>
                  <a:pt x="533399" y="76201"/>
                </a:lnTo>
                <a:lnTo>
                  <a:pt x="533399" y="380997"/>
                </a:lnTo>
                <a:lnTo>
                  <a:pt x="532021" y="395502"/>
                </a:lnTo>
                <a:lnTo>
                  <a:pt x="528056" y="409085"/>
                </a:lnTo>
                <a:lnTo>
                  <a:pt x="503213" y="441743"/>
                </a:lnTo>
                <a:lnTo>
                  <a:pt x="464338" y="456869"/>
                </a:lnTo>
                <a:lnTo>
                  <a:pt x="457197" y="457199"/>
                </a:lnTo>
                <a:lnTo>
                  <a:pt x="76201" y="457199"/>
                </a:lnTo>
                <a:lnTo>
                  <a:pt x="61697" y="455821"/>
                </a:lnTo>
                <a:lnTo>
                  <a:pt x="48114" y="451856"/>
                </a:lnTo>
                <a:lnTo>
                  <a:pt x="15456" y="427013"/>
                </a:lnTo>
                <a:lnTo>
                  <a:pt x="330" y="388138"/>
                </a:lnTo>
                <a:lnTo>
                  <a:pt x="0" y="380997"/>
                </a:lnTo>
                <a:lnTo>
                  <a:pt x="0" y="76201"/>
                </a:lnTo>
                <a:close/>
              </a:path>
            </a:pathLst>
          </a:custGeom>
          <a:ln w="9524">
            <a:solidFill>
              <a:srgbClr val="004675"/>
            </a:solidFill>
          </a:ln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646446" y="4072616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457197" y="0"/>
                </a:moveTo>
                <a:lnTo>
                  <a:pt x="69061" y="330"/>
                </a:lnTo>
                <a:lnTo>
                  <a:pt x="30187" y="15456"/>
                </a:lnTo>
                <a:lnTo>
                  <a:pt x="5343" y="48113"/>
                </a:lnTo>
                <a:lnTo>
                  <a:pt x="0" y="76201"/>
                </a:lnTo>
                <a:lnTo>
                  <a:pt x="0" y="380997"/>
                </a:lnTo>
                <a:lnTo>
                  <a:pt x="15456" y="427012"/>
                </a:lnTo>
                <a:lnTo>
                  <a:pt x="48114" y="451856"/>
                </a:lnTo>
                <a:lnTo>
                  <a:pt x="76201" y="457199"/>
                </a:lnTo>
                <a:lnTo>
                  <a:pt x="457197" y="457199"/>
                </a:lnTo>
                <a:lnTo>
                  <a:pt x="503213" y="441742"/>
                </a:lnTo>
                <a:lnTo>
                  <a:pt x="528056" y="409084"/>
                </a:lnTo>
                <a:lnTo>
                  <a:pt x="533400" y="380997"/>
                </a:lnTo>
                <a:lnTo>
                  <a:pt x="533400" y="76201"/>
                </a:lnTo>
                <a:lnTo>
                  <a:pt x="517943" y="30186"/>
                </a:lnTo>
                <a:lnTo>
                  <a:pt x="485285" y="5343"/>
                </a:lnTo>
                <a:lnTo>
                  <a:pt x="457197" y="0"/>
                </a:lnTo>
                <a:close/>
              </a:path>
            </a:pathLst>
          </a:custGeom>
          <a:solidFill>
            <a:srgbClr val="59E442"/>
          </a:solidFill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7646446" y="4072615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0" y="76201"/>
                </a:moveTo>
                <a:lnTo>
                  <a:pt x="1378" y="61697"/>
                </a:lnTo>
                <a:lnTo>
                  <a:pt x="5343" y="48114"/>
                </a:lnTo>
                <a:lnTo>
                  <a:pt x="30186" y="15456"/>
                </a:lnTo>
                <a:lnTo>
                  <a:pt x="69061" y="330"/>
                </a:lnTo>
                <a:lnTo>
                  <a:pt x="457197" y="0"/>
                </a:lnTo>
                <a:lnTo>
                  <a:pt x="497691" y="11637"/>
                </a:lnTo>
                <a:lnTo>
                  <a:pt x="525275" y="41928"/>
                </a:lnTo>
                <a:lnTo>
                  <a:pt x="533399" y="76201"/>
                </a:lnTo>
                <a:lnTo>
                  <a:pt x="533399" y="380997"/>
                </a:lnTo>
                <a:lnTo>
                  <a:pt x="532021" y="395502"/>
                </a:lnTo>
                <a:lnTo>
                  <a:pt x="528056" y="409085"/>
                </a:lnTo>
                <a:lnTo>
                  <a:pt x="503213" y="441743"/>
                </a:lnTo>
                <a:lnTo>
                  <a:pt x="464338" y="456869"/>
                </a:lnTo>
                <a:lnTo>
                  <a:pt x="457197" y="457199"/>
                </a:lnTo>
                <a:lnTo>
                  <a:pt x="76201" y="457199"/>
                </a:lnTo>
                <a:lnTo>
                  <a:pt x="61697" y="455821"/>
                </a:lnTo>
                <a:lnTo>
                  <a:pt x="48114" y="451856"/>
                </a:lnTo>
                <a:lnTo>
                  <a:pt x="15456" y="427013"/>
                </a:lnTo>
                <a:lnTo>
                  <a:pt x="330" y="388138"/>
                </a:lnTo>
                <a:lnTo>
                  <a:pt x="0" y="380997"/>
                </a:lnTo>
                <a:lnTo>
                  <a:pt x="0" y="76201"/>
                </a:lnTo>
                <a:close/>
              </a:path>
            </a:pathLst>
          </a:custGeom>
          <a:ln w="9524">
            <a:solidFill>
              <a:srgbClr val="004675"/>
            </a:solidFill>
          </a:ln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8306214" y="4072616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457197" y="0"/>
                </a:moveTo>
                <a:lnTo>
                  <a:pt x="69061" y="330"/>
                </a:lnTo>
                <a:lnTo>
                  <a:pt x="30186" y="15456"/>
                </a:lnTo>
                <a:lnTo>
                  <a:pt x="5343" y="48113"/>
                </a:lnTo>
                <a:lnTo>
                  <a:pt x="0" y="76201"/>
                </a:lnTo>
                <a:lnTo>
                  <a:pt x="0" y="380997"/>
                </a:lnTo>
                <a:lnTo>
                  <a:pt x="15456" y="427012"/>
                </a:lnTo>
                <a:lnTo>
                  <a:pt x="48113" y="451856"/>
                </a:lnTo>
                <a:lnTo>
                  <a:pt x="76201" y="457199"/>
                </a:lnTo>
                <a:lnTo>
                  <a:pt x="457197" y="457199"/>
                </a:lnTo>
                <a:lnTo>
                  <a:pt x="503213" y="441742"/>
                </a:lnTo>
                <a:lnTo>
                  <a:pt x="528056" y="409084"/>
                </a:lnTo>
                <a:lnTo>
                  <a:pt x="533400" y="380997"/>
                </a:lnTo>
                <a:lnTo>
                  <a:pt x="533400" y="76201"/>
                </a:lnTo>
                <a:lnTo>
                  <a:pt x="517943" y="30186"/>
                </a:lnTo>
                <a:lnTo>
                  <a:pt x="485285" y="5343"/>
                </a:lnTo>
                <a:lnTo>
                  <a:pt x="457197" y="0"/>
                </a:lnTo>
                <a:close/>
              </a:path>
            </a:pathLst>
          </a:custGeom>
          <a:solidFill>
            <a:srgbClr val="DAE0E9"/>
          </a:solidFill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8306214" y="4072615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0" y="76201"/>
                </a:moveTo>
                <a:lnTo>
                  <a:pt x="1378" y="61697"/>
                </a:lnTo>
                <a:lnTo>
                  <a:pt x="5343" y="48113"/>
                </a:lnTo>
                <a:lnTo>
                  <a:pt x="30187" y="15456"/>
                </a:lnTo>
                <a:lnTo>
                  <a:pt x="69061" y="330"/>
                </a:lnTo>
                <a:lnTo>
                  <a:pt x="457197" y="0"/>
                </a:lnTo>
                <a:lnTo>
                  <a:pt x="497691" y="11637"/>
                </a:lnTo>
                <a:lnTo>
                  <a:pt x="525275" y="41928"/>
                </a:lnTo>
                <a:lnTo>
                  <a:pt x="533399" y="76201"/>
                </a:lnTo>
                <a:lnTo>
                  <a:pt x="533399" y="380997"/>
                </a:lnTo>
                <a:lnTo>
                  <a:pt x="532021" y="395502"/>
                </a:lnTo>
                <a:lnTo>
                  <a:pt x="528056" y="409085"/>
                </a:lnTo>
                <a:lnTo>
                  <a:pt x="503213" y="441743"/>
                </a:lnTo>
                <a:lnTo>
                  <a:pt x="464338" y="456869"/>
                </a:lnTo>
                <a:lnTo>
                  <a:pt x="457197" y="457199"/>
                </a:lnTo>
                <a:lnTo>
                  <a:pt x="76200" y="457199"/>
                </a:lnTo>
                <a:lnTo>
                  <a:pt x="61697" y="455821"/>
                </a:lnTo>
                <a:lnTo>
                  <a:pt x="48113" y="451856"/>
                </a:lnTo>
                <a:lnTo>
                  <a:pt x="15456" y="427012"/>
                </a:lnTo>
                <a:lnTo>
                  <a:pt x="330" y="388137"/>
                </a:lnTo>
                <a:lnTo>
                  <a:pt x="0" y="380997"/>
                </a:lnTo>
                <a:lnTo>
                  <a:pt x="0" y="76201"/>
                </a:lnTo>
                <a:close/>
              </a:path>
            </a:pathLst>
          </a:custGeom>
          <a:ln w="9524">
            <a:solidFill>
              <a:srgbClr val="004675"/>
            </a:solidFill>
          </a:ln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8985718" y="4072616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457197" y="0"/>
                </a:moveTo>
                <a:lnTo>
                  <a:pt x="69061" y="330"/>
                </a:lnTo>
                <a:lnTo>
                  <a:pt x="30187" y="15456"/>
                </a:lnTo>
                <a:lnTo>
                  <a:pt x="5343" y="48113"/>
                </a:lnTo>
                <a:lnTo>
                  <a:pt x="0" y="76201"/>
                </a:lnTo>
                <a:lnTo>
                  <a:pt x="0" y="380997"/>
                </a:lnTo>
                <a:lnTo>
                  <a:pt x="15456" y="427012"/>
                </a:lnTo>
                <a:lnTo>
                  <a:pt x="48114" y="451856"/>
                </a:lnTo>
                <a:lnTo>
                  <a:pt x="76201" y="457199"/>
                </a:lnTo>
                <a:lnTo>
                  <a:pt x="457197" y="457199"/>
                </a:lnTo>
                <a:lnTo>
                  <a:pt x="503213" y="441742"/>
                </a:lnTo>
                <a:lnTo>
                  <a:pt x="528056" y="409084"/>
                </a:lnTo>
                <a:lnTo>
                  <a:pt x="533400" y="380997"/>
                </a:lnTo>
                <a:lnTo>
                  <a:pt x="533400" y="76201"/>
                </a:lnTo>
                <a:lnTo>
                  <a:pt x="517943" y="30186"/>
                </a:lnTo>
                <a:lnTo>
                  <a:pt x="485285" y="5343"/>
                </a:lnTo>
                <a:lnTo>
                  <a:pt x="457197" y="0"/>
                </a:lnTo>
                <a:close/>
              </a:path>
            </a:pathLst>
          </a:custGeom>
          <a:solidFill>
            <a:srgbClr val="DAE0E9"/>
          </a:solidFill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8985718" y="4072615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0" y="76201"/>
                </a:moveTo>
                <a:lnTo>
                  <a:pt x="1378" y="61697"/>
                </a:lnTo>
                <a:lnTo>
                  <a:pt x="5343" y="48114"/>
                </a:lnTo>
                <a:lnTo>
                  <a:pt x="30186" y="15456"/>
                </a:lnTo>
                <a:lnTo>
                  <a:pt x="69061" y="330"/>
                </a:lnTo>
                <a:lnTo>
                  <a:pt x="457197" y="0"/>
                </a:lnTo>
                <a:lnTo>
                  <a:pt x="497691" y="11637"/>
                </a:lnTo>
                <a:lnTo>
                  <a:pt x="525275" y="41928"/>
                </a:lnTo>
                <a:lnTo>
                  <a:pt x="533399" y="76201"/>
                </a:lnTo>
                <a:lnTo>
                  <a:pt x="533399" y="380997"/>
                </a:lnTo>
                <a:lnTo>
                  <a:pt x="532021" y="395502"/>
                </a:lnTo>
                <a:lnTo>
                  <a:pt x="528056" y="409085"/>
                </a:lnTo>
                <a:lnTo>
                  <a:pt x="503213" y="441743"/>
                </a:lnTo>
                <a:lnTo>
                  <a:pt x="464338" y="456869"/>
                </a:lnTo>
                <a:lnTo>
                  <a:pt x="457197" y="457199"/>
                </a:lnTo>
                <a:lnTo>
                  <a:pt x="76201" y="457199"/>
                </a:lnTo>
                <a:lnTo>
                  <a:pt x="61697" y="455821"/>
                </a:lnTo>
                <a:lnTo>
                  <a:pt x="48114" y="451856"/>
                </a:lnTo>
                <a:lnTo>
                  <a:pt x="15456" y="427013"/>
                </a:lnTo>
                <a:lnTo>
                  <a:pt x="330" y="388138"/>
                </a:lnTo>
                <a:lnTo>
                  <a:pt x="0" y="380997"/>
                </a:lnTo>
                <a:lnTo>
                  <a:pt x="0" y="76201"/>
                </a:lnTo>
                <a:close/>
              </a:path>
            </a:pathLst>
          </a:custGeom>
          <a:ln w="9524">
            <a:solidFill>
              <a:srgbClr val="004675"/>
            </a:solidFill>
          </a:ln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6966941" y="4581578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457197" y="0"/>
                </a:moveTo>
                <a:lnTo>
                  <a:pt x="69061" y="330"/>
                </a:lnTo>
                <a:lnTo>
                  <a:pt x="30187" y="15456"/>
                </a:lnTo>
                <a:lnTo>
                  <a:pt x="5343" y="48114"/>
                </a:lnTo>
                <a:lnTo>
                  <a:pt x="0" y="76201"/>
                </a:lnTo>
                <a:lnTo>
                  <a:pt x="0" y="380997"/>
                </a:lnTo>
                <a:lnTo>
                  <a:pt x="15456" y="427012"/>
                </a:lnTo>
                <a:lnTo>
                  <a:pt x="48114" y="451856"/>
                </a:lnTo>
                <a:lnTo>
                  <a:pt x="76201" y="457200"/>
                </a:lnTo>
                <a:lnTo>
                  <a:pt x="457197" y="457200"/>
                </a:lnTo>
                <a:lnTo>
                  <a:pt x="503213" y="441742"/>
                </a:lnTo>
                <a:lnTo>
                  <a:pt x="528056" y="409084"/>
                </a:lnTo>
                <a:lnTo>
                  <a:pt x="533400" y="380997"/>
                </a:lnTo>
                <a:lnTo>
                  <a:pt x="533400" y="76201"/>
                </a:lnTo>
                <a:lnTo>
                  <a:pt x="517943" y="30186"/>
                </a:lnTo>
                <a:lnTo>
                  <a:pt x="485285" y="5343"/>
                </a:lnTo>
                <a:lnTo>
                  <a:pt x="457197" y="0"/>
                </a:lnTo>
                <a:close/>
              </a:path>
            </a:pathLst>
          </a:custGeom>
          <a:solidFill>
            <a:srgbClr val="DAE0E9"/>
          </a:solidFill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6966941" y="4581578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0" y="76201"/>
                </a:moveTo>
                <a:lnTo>
                  <a:pt x="1378" y="61697"/>
                </a:lnTo>
                <a:lnTo>
                  <a:pt x="5343" y="48114"/>
                </a:lnTo>
                <a:lnTo>
                  <a:pt x="30186" y="15456"/>
                </a:lnTo>
                <a:lnTo>
                  <a:pt x="69061" y="330"/>
                </a:lnTo>
                <a:lnTo>
                  <a:pt x="457197" y="0"/>
                </a:lnTo>
                <a:lnTo>
                  <a:pt x="497691" y="11637"/>
                </a:lnTo>
                <a:lnTo>
                  <a:pt x="525275" y="41928"/>
                </a:lnTo>
                <a:lnTo>
                  <a:pt x="533399" y="76201"/>
                </a:lnTo>
                <a:lnTo>
                  <a:pt x="533399" y="380997"/>
                </a:lnTo>
                <a:lnTo>
                  <a:pt x="532021" y="395502"/>
                </a:lnTo>
                <a:lnTo>
                  <a:pt x="528056" y="409085"/>
                </a:lnTo>
                <a:lnTo>
                  <a:pt x="503213" y="441743"/>
                </a:lnTo>
                <a:lnTo>
                  <a:pt x="464338" y="456869"/>
                </a:lnTo>
                <a:lnTo>
                  <a:pt x="457197" y="457199"/>
                </a:lnTo>
                <a:lnTo>
                  <a:pt x="76201" y="457199"/>
                </a:lnTo>
                <a:lnTo>
                  <a:pt x="61697" y="455821"/>
                </a:lnTo>
                <a:lnTo>
                  <a:pt x="48114" y="451856"/>
                </a:lnTo>
                <a:lnTo>
                  <a:pt x="15456" y="427013"/>
                </a:lnTo>
                <a:lnTo>
                  <a:pt x="330" y="388138"/>
                </a:lnTo>
                <a:lnTo>
                  <a:pt x="0" y="380997"/>
                </a:lnTo>
                <a:lnTo>
                  <a:pt x="0" y="76201"/>
                </a:lnTo>
                <a:close/>
              </a:path>
            </a:pathLst>
          </a:custGeom>
          <a:ln w="9524">
            <a:solidFill>
              <a:srgbClr val="004675"/>
            </a:solidFill>
          </a:ln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7646446" y="4581578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457197" y="0"/>
                </a:moveTo>
                <a:lnTo>
                  <a:pt x="69061" y="330"/>
                </a:lnTo>
                <a:lnTo>
                  <a:pt x="30187" y="15456"/>
                </a:lnTo>
                <a:lnTo>
                  <a:pt x="5343" y="48114"/>
                </a:lnTo>
                <a:lnTo>
                  <a:pt x="0" y="76201"/>
                </a:lnTo>
                <a:lnTo>
                  <a:pt x="0" y="380997"/>
                </a:lnTo>
                <a:lnTo>
                  <a:pt x="15456" y="427012"/>
                </a:lnTo>
                <a:lnTo>
                  <a:pt x="48114" y="451856"/>
                </a:lnTo>
                <a:lnTo>
                  <a:pt x="76201" y="457200"/>
                </a:lnTo>
                <a:lnTo>
                  <a:pt x="457197" y="457200"/>
                </a:lnTo>
                <a:lnTo>
                  <a:pt x="503213" y="441742"/>
                </a:lnTo>
                <a:lnTo>
                  <a:pt x="528056" y="409084"/>
                </a:lnTo>
                <a:lnTo>
                  <a:pt x="533400" y="380997"/>
                </a:lnTo>
                <a:lnTo>
                  <a:pt x="533400" y="76201"/>
                </a:lnTo>
                <a:lnTo>
                  <a:pt x="517943" y="30186"/>
                </a:lnTo>
                <a:lnTo>
                  <a:pt x="485285" y="5343"/>
                </a:lnTo>
                <a:lnTo>
                  <a:pt x="457197" y="0"/>
                </a:lnTo>
                <a:close/>
              </a:path>
            </a:pathLst>
          </a:custGeom>
          <a:solidFill>
            <a:srgbClr val="DAE0E9"/>
          </a:solidFill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7646446" y="4581578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0" y="76201"/>
                </a:moveTo>
                <a:lnTo>
                  <a:pt x="1378" y="61697"/>
                </a:lnTo>
                <a:lnTo>
                  <a:pt x="5343" y="48114"/>
                </a:lnTo>
                <a:lnTo>
                  <a:pt x="30186" y="15456"/>
                </a:lnTo>
                <a:lnTo>
                  <a:pt x="69061" y="330"/>
                </a:lnTo>
                <a:lnTo>
                  <a:pt x="457197" y="0"/>
                </a:lnTo>
                <a:lnTo>
                  <a:pt x="497691" y="11637"/>
                </a:lnTo>
                <a:lnTo>
                  <a:pt x="525275" y="41928"/>
                </a:lnTo>
                <a:lnTo>
                  <a:pt x="533399" y="76201"/>
                </a:lnTo>
                <a:lnTo>
                  <a:pt x="533399" y="380997"/>
                </a:lnTo>
                <a:lnTo>
                  <a:pt x="532021" y="395502"/>
                </a:lnTo>
                <a:lnTo>
                  <a:pt x="528056" y="409085"/>
                </a:lnTo>
                <a:lnTo>
                  <a:pt x="503213" y="441743"/>
                </a:lnTo>
                <a:lnTo>
                  <a:pt x="464338" y="456869"/>
                </a:lnTo>
                <a:lnTo>
                  <a:pt x="457197" y="457199"/>
                </a:lnTo>
                <a:lnTo>
                  <a:pt x="76201" y="457199"/>
                </a:lnTo>
                <a:lnTo>
                  <a:pt x="61697" y="455821"/>
                </a:lnTo>
                <a:lnTo>
                  <a:pt x="48114" y="451856"/>
                </a:lnTo>
                <a:lnTo>
                  <a:pt x="15456" y="427013"/>
                </a:lnTo>
                <a:lnTo>
                  <a:pt x="330" y="388138"/>
                </a:lnTo>
                <a:lnTo>
                  <a:pt x="0" y="380997"/>
                </a:lnTo>
                <a:lnTo>
                  <a:pt x="0" y="76201"/>
                </a:lnTo>
                <a:close/>
              </a:path>
            </a:pathLst>
          </a:custGeom>
          <a:ln w="9524">
            <a:solidFill>
              <a:srgbClr val="004675"/>
            </a:solidFill>
          </a:ln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8316082" y="4581578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457197" y="0"/>
                </a:moveTo>
                <a:lnTo>
                  <a:pt x="69061" y="330"/>
                </a:lnTo>
                <a:lnTo>
                  <a:pt x="30187" y="15456"/>
                </a:lnTo>
                <a:lnTo>
                  <a:pt x="5343" y="48114"/>
                </a:lnTo>
                <a:lnTo>
                  <a:pt x="0" y="76201"/>
                </a:lnTo>
                <a:lnTo>
                  <a:pt x="0" y="380997"/>
                </a:lnTo>
                <a:lnTo>
                  <a:pt x="15456" y="427012"/>
                </a:lnTo>
                <a:lnTo>
                  <a:pt x="48114" y="451856"/>
                </a:lnTo>
                <a:lnTo>
                  <a:pt x="76201" y="457200"/>
                </a:lnTo>
                <a:lnTo>
                  <a:pt x="457197" y="457200"/>
                </a:lnTo>
                <a:lnTo>
                  <a:pt x="503213" y="441742"/>
                </a:lnTo>
                <a:lnTo>
                  <a:pt x="528056" y="409084"/>
                </a:lnTo>
                <a:lnTo>
                  <a:pt x="533400" y="380997"/>
                </a:lnTo>
                <a:lnTo>
                  <a:pt x="533400" y="76201"/>
                </a:lnTo>
                <a:lnTo>
                  <a:pt x="517943" y="30186"/>
                </a:lnTo>
                <a:lnTo>
                  <a:pt x="485285" y="5343"/>
                </a:lnTo>
                <a:lnTo>
                  <a:pt x="457197" y="0"/>
                </a:lnTo>
                <a:close/>
              </a:path>
            </a:pathLst>
          </a:custGeom>
          <a:solidFill>
            <a:srgbClr val="DAE0E9"/>
          </a:solidFill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8316082" y="4581578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0" y="76201"/>
                </a:moveTo>
                <a:lnTo>
                  <a:pt x="1378" y="61697"/>
                </a:lnTo>
                <a:lnTo>
                  <a:pt x="5343" y="48114"/>
                </a:lnTo>
                <a:lnTo>
                  <a:pt x="30186" y="15456"/>
                </a:lnTo>
                <a:lnTo>
                  <a:pt x="69061" y="330"/>
                </a:lnTo>
                <a:lnTo>
                  <a:pt x="457197" y="0"/>
                </a:lnTo>
                <a:lnTo>
                  <a:pt x="497691" y="11637"/>
                </a:lnTo>
                <a:lnTo>
                  <a:pt x="525275" y="41928"/>
                </a:lnTo>
                <a:lnTo>
                  <a:pt x="533399" y="76201"/>
                </a:lnTo>
                <a:lnTo>
                  <a:pt x="533399" y="380997"/>
                </a:lnTo>
                <a:lnTo>
                  <a:pt x="532021" y="395502"/>
                </a:lnTo>
                <a:lnTo>
                  <a:pt x="528056" y="409085"/>
                </a:lnTo>
                <a:lnTo>
                  <a:pt x="503213" y="441743"/>
                </a:lnTo>
                <a:lnTo>
                  <a:pt x="464338" y="456869"/>
                </a:lnTo>
                <a:lnTo>
                  <a:pt x="457197" y="457199"/>
                </a:lnTo>
                <a:lnTo>
                  <a:pt x="76201" y="457199"/>
                </a:lnTo>
                <a:lnTo>
                  <a:pt x="61697" y="455821"/>
                </a:lnTo>
                <a:lnTo>
                  <a:pt x="48114" y="451856"/>
                </a:lnTo>
                <a:lnTo>
                  <a:pt x="15456" y="427013"/>
                </a:lnTo>
                <a:lnTo>
                  <a:pt x="330" y="388138"/>
                </a:lnTo>
                <a:lnTo>
                  <a:pt x="0" y="380997"/>
                </a:lnTo>
                <a:lnTo>
                  <a:pt x="0" y="76201"/>
                </a:lnTo>
                <a:close/>
              </a:path>
            </a:pathLst>
          </a:custGeom>
          <a:ln w="9524">
            <a:solidFill>
              <a:srgbClr val="004675"/>
            </a:solidFill>
          </a:ln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8985718" y="4581578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457197" y="0"/>
                </a:moveTo>
                <a:lnTo>
                  <a:pt x="69061" y="330"/>
                </a:lnTo>
                <a:lnTo>
                  <a:pt x="30187" y="15456"/>
                </a:lnTo>
                <a:lnTo>
                  <a:pt x="5343" y="48114"/>
                </a:lnTo>
                <a:lnTo>
                  <a:pt x="0" y="76201"/>
                </a:lnTo>
                <a:lnTo>
                  <a:pt x="0" y="380997"/>
                </a:lnTo>
                <a:lnTo>
                  <a:pt x="15456" y="427012"/>
                </a:lnTo>
                <a:lnTo>
                  <a:pt x="48114" y="451856"/>
                </a:lnTo>
                <a:lnTo>
                  <a:pt x="76201" y="457200"/>
                </a:lnTo>
                <a:lnTo>
                  <a:pt x="457197" y="457200"/>
                </a:lnTo>
                <a:lnTo>
                  <a:pt x="503213" y="441742"/>
                </a:lnTo>
                <a:lnTo>
                  <a:pt x="528056" y="409084"/>
                </a:lnTo>
                <a:lnTo>
                  <a:pt x="533400" y="380997"/>
                </a:lnTo>
                <a:lnTo>
                  <a:pt x="533400" y="76201"/>
                </a:lnTo>
                <a:lnTo>
                  <a:pt x="517943" y="30186"/>
                </a:lnTo>
                <a:lnTo>
                  <a:pt x="485285" y="5343"/>
                </a:lnTo>
                <a:lnTo>
                  <a:pt x="457197" y="0"/>
                </a:lnTo>
                <a:close/>
              </a:path>
            </a:pathLst>
          </a:custGeom>
          <a:solidFill>
            <a:srgbClr val="59E442"/>
          </a:solidFill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8985718" y="4581578"/>
            <a:ext cx="484909" cy="403412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0" y="76201"/>
                </a:moveTo>
                <a:lnTo>
                  <a:pt x="1378" y="61697"/>
                </a:lnTo>
                <a:lnTo>
                  <a:pt x="5343" y="48114"/>
                </a:lnTo>
                <a:lnTo>
                  <a:pt x="30186" y="15456"/>
                </a:lnTo>
                <a:lnTo>
                  <a:pt x="69061" y="330"/>
                </a:lnTo>
                <a:lnTo>
                  <a:pt x="457197" y="0"/>
                </a:lnTo>
                <a:lnTo>
                  <a:pt x="497691" y="11637"/>
                </a:lnTo>
                <a:lnTo>
                  <a:pt x="525275" y="41928"/>
                </a:lnTo>
                <a:lnTo>
                  <a:pt x="533399" y="76201"/>
                </a:lnTo>
                <a:lnTo>
                  <a:pt x="533399" y="380997"/>
                </a:lnTo>
                <a:lnTo>
                  <a:pt x="532021" y="395502"/>
                </a:lnTo>
                <a:lnTo>
                  <a:pt x="528056" y="409085"/>
                </a:lnTo>
                <a:lnTo>
                  <a:pt x="503213" y="441743"/>
                </a:lnTo>
                <a:lnTo>
                  <a:pt x="464338" y="456869"/>
                </a:lnTo>
                <a:lnTo>
                  <a:pt x="457197" y="457199"/>
                </a:lnTo>
                <a:lnTo>
                  <a:pt x="76201" y="457199"/>
                </a:lnTo>
                <a:lnTo>
                  <a:pt x="61697" y="455821"/>
                </a:lnTo>
                <a:lnTo>
                  <a:pt x="48114" y="451856"/>
                </a:lnTo>
                <a:lnTo>
                  <a:pt x="15456" y="427013"/>
                </a:lnTo>
                <a:lnTo>
                  <a:pt x="330" y="388138"/>
                </a:lnTo>
                <a:lnTo>
                  <a:pt x="0" y="380997"/>
                </a:lnTo>
                <a:lnTo>
                  <a:pt x="0" y="76201"/>
                </a:lnTo>
                <a:close/>
              </a:path>
            </a:pathLst>
          </a:custGeom>
          <a:ln w="9524">
            <a:solidFill>
              <a:srgbClr val="004675"/>
            </a:solidFill>
          </a:ln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6927273" y="1479176"/>
            <a:ext cx="2493818" cy="403412"/>
          </a:xfrm>
          <a:custGeom>
            <a:avLst/>
            <a:gdLst/>
            <a:ahLst/>
            <a:cxnLst/>
            <a:rect l="l" t="t" r="r" b="b"/>
            <a:pathLst>
              <a:path w="2743200" h="457200">
                <a:moveTo>
                  <a:pt x="2666997" y="0"/>
                </a:moveTo>
                <a:lnTo>
                  <a:pt x="69060" y="330"/>
                </a:lnTo>
                <a:lnTo>
                  <a:pt x="30186" y="15456"/>
                </a:lnTo>
                <a:lnTo>
                  <a:pt x="5343" y="48114"/>
                </a:lnTo>
                <a:lnTo>
                  <a:pt x="0" y="76202"/>
                </a:lnTo>
                <a:lnTo>
                  <a:pt x="0" y="380997"/>
                </a:lnTo>
                <a:lnTo>
                  <a:pt x="15456" y="427012"/>
                </a:lnTo>
                <a:lnTo>
                  <a:pt x="48113" y="451856"/>
                </a:lnTo>
                <a:lnTo>
                  <a:pt x="76201" y="457200"/>
                </a:lnTo>
                <a:lnTo>
                  <a:pt x="2666997" y="457200"/>
                </a:lnTo>
                <a:lnTo>
                  <a:pt x="2713012" y="441743"/>
                </a:lnTo>
                <a:lnTo>
                  <a:pt x="2737855" y="409085"/>
                </a:lnTo>
                <a:lnTo>
                  <a:pt x="2743198" y="380997"/>
                </a:lnTo>
                <a:lnTo>
                  <a:pt x="2743198" y="76202"/>
                </a:lnTo>
                <a:lnTo>
                  <a:pt x="2727742" y="30186"/>
                </a:lnTo>
                <a:lnTo>
                  <a:pt x="2695084" y="5343"/>
                </a:lnTo>
                <a:lnTo>
                  <a:pt x="2666997" y="0"/>
                </a:lnTo>
                <a:close/>
              </a:path>
            </a:pathLst>
          </a:custGeom>
          <a:solidFill>
            <a:srgbClr val="DAE0E9"/>
          </a:solidFill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6927272" y="1479176"/>
            <a:ext cx="2493818" cy="403412"/>
          </a:xfrm>
          <a:custGeom>
            <a:avLst/>
            <a:gdLst/>
            <a:ahLst/>
            <a:cxnLst/>
            <a:rect l="l" t="t" r="r" b="b"/>
            <a:pathLst>
              <a:path w="2743200" h="457200">
                <a:moveTo>
                  <a:pt x="0" y="76201"/>
                </a:moveTo>
                <a:lnTo>
                  <a:pt x="1378" y="61697"/>
                </a:lnTo>
                <a:lnTo>
                  <a:pt x="5343" y="48114"/>
                </a:lnTo>
                <a:lnTo>
                  <a:pt x="30186" y="15456"/>
                </a:lnTo>
                <a:lnTo>
                  <a:pt x="69061" y="330"/>
                </a:lnTo>
                <a:lnTo>
                  <a:pt x="2666997" y="0"/>
                </a:lnTo>
                <a:lnTo>
                  <a:pt x="2707491" y="11637"/>
                </a:lnTo>
                <a:lnTo>
                  <a:pt x="2735075" y="41928"/>
                </a:lnTo>
                <a:lnTo>
                  <a:pt x="2743199" y="76201"/>
                </a:lnTo>
                <a:lnTo>
                  <a:pt x="2743199" y="380997"/>
                </a:lnTo>
                <a:lnTo>
                  <a:pt x="2741821" y="395502"/>
                </a:lnTo>
                <a:lnTo>
                  <a:pt x="2737856" y="409085"/>
                </a:lnTo>
                <a:lnTo>
                  <a:pt x="2713013" y="441743"/>
                </a:lnTo>
                <a:lnTo>
                  <a:pt x="2674138" y="456869"/>
                </a:lnTo>
                <a:lnTo>
                  <a:pt x="2666997" y="457199"/>
                </a:lnTo>
                <a:lnTo>
                  <a:pt x="76201" y="457199"/>
                </a:lnTo>
                <a:lnTo>
                  <a:pt x="61697" y="455821"/>
                </a:lnTo>
                <a:lnTo>
                  <a:pt x="48114" y="451856"/>
                </a:lnTo>
                <a:lnTo>
                  <a:pt x="15456" y="427013"/>
                </a:lnTo>
                <a:lnTo>
                  <a:pt x="330" y="388138"/>
                </a:lnTo>
                <a:lnTo>
                  <a:pt x="0" y="380997"/>
                </a:lnTo>
                <a:lnTo>
                  <a:pt x="0" y="76201"/>
                </a:lnTo>
                <a:close/>
              </a:path>
            </a:pathLst>
          </a:custGeom>
          <a:ln w="9524">
            <a:solidFill>
              <a:srgbClr val="004675"/>
            </a:solidFill>
          </a:ln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219036" y="5181722"/>
            <a:ext cx="6900718" cy="744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 indent="4806676"/>
            <a:r>
              <a:rPr sz="11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Pla</a:t>
            </a:r>
            <a:r>
              <a:rPr sz="11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ce</a:t>
            </a:r>
            <a:r>
              <a:rPr sz="11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&amp;Rout</a:t>
            </a:r>
            <a:r>
              <a:rPr sz="1100" b="1" kern="0" spc="-13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e</a:t>
            </a:r>
            <a:r>
              <a:rPr sz="11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d Ou</a:t>
            </a:r>
            <a:r>
              <a:rPr sz="11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t</a:t>
            </a:r>
            <a:r>
              <a:rPr sz="11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pu</a:t>
            </a:r>
            <a:r>
              <a:rPr sz="11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t</a:t>
            </a:r>
            <a:r>
              <a:rPr sz="11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 </a:t>
            </a:r>
            <a:r>
              <a:rPr sz="11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Netlist</a:t>
            </a:r>
            <a:endParaRPr sz="11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  <a:p>
            <a:pPr>
              <a:spcBef>
                <a:spcPts val="46"/>
              </a:spcBef>
            </a:pPr>
            <a:endParaRPr sz="1600" b="1" kern="0">
              <a:solidFill>
                <a:sysClr val="windowText" lastClr="000000"/>
              </a:solidFill>
              <a:latin typeface="Times New Roman"/>
              <a:cs typeface="Times New Roman"/>
              <a:sym typeface="Calibri"/>
            </a:endParaRPr>
          </a:p>
          <a:p>
            <a:pPr marL="11397" marR="2231529">
              <a:lnSpc>
                <a:spcPts val="1256"/>
              </a:lnSpc>
            </a:pPr>
            <a:r>
              <a:rPr sz="11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Sou</a:t>
            </a:r>
            <a:r>
              <a:rPr sz="11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rce: A. K</a:t>
            </a:r>
            <a:r>
              <a:rPr sz="1100" b="1" kern="0" spc="-13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a</a:t>
            </a:r>
            <a:r>
              <a:rPr sz="11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hng</a:t>
            </a:r>
            <a:r>
              <a:rPr sz="11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,</a:t>
            </a:r>
            <a:r>
              <a:rPr sz="11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 J</a:t>
            </a:r>
            <a:r>
              <a:rPr sz="11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.</a:t>
            </a:r>
            <a:r>
              <a:rPr sz="11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 L</a:t>
            </a:r>
            <a:r>
              <a:rPr sz="11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i</a:t>
            </a:r>
            <a:r>
              <a:rPr sz="1100" b="1" kern="0" spc="-13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e</a:t>
            </a:r>
            <a:r>
              <a:rPr sz="11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ni</a:t>
            </a:r>
            <a:r>
              <a:rPr sz="11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g</a:t>
            </a:r>
            <a:r>
              <a:rPr sz="11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,</a:t>
            </a:r>
            <a:r>
              <a:rPr sz="11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 I</a:t>
            </a:r>
            <a:r>
              <a:rPr sz="11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.</a:t>
            </a:r>
            <a:r>
              <a:rPr sz="11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 M</a:t>
            </a:r>
            <a:r>
              <a:rPr sz="11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ark</a:t>
            </a:r>
            <a:r>
              <a:rPr sz="11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o</a:t>
            </a:r>
            <a:r>
              <a:rPr sz="11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v,</a:t>
            </a:r>
            <a:r>
              <a:rPr sz="11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 J</a:t>
            </a:r>
            <a:r>
              <a:rPr sz="11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. </a:t>
            </a:r>
            <a:r>
              <a:rPr sz="11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Hu</a:t>
            </a:r>
            <a:r>
              <a:rPr sz="11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,</a:t>
            </a:r>
            <a:r>
              <a:rPr sz="11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 </a:t>
            </a:r>
            <a:r>
              <a:rPr sz="11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V</a:t>
            </a:r>
            <a:r>
              <a:rPr sz="11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LSI Ph</a:t>
            </a:r>
            <a:r>
              <a:rPr sz="11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ysi</a:t>
            </a:r>
            <a:r>
              <a:rPr sz="11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c</a:t>
            </a:r>
            <a:r>
              <a:rPr sz="11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al</a:t>
            </a:r>
            <a:r>
              <a:rPr sz="11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 D</a:t>
            </a:r>
            <a:r>
              <a:rPr sz="11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esi</a:t>
            </a:r>
            <a:r>
              <a:rPr sz="11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gn: F</a:t>
            </a:r>
            <a:r>
              <a:rPr sz="11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r</a:t>
            </a:r>
            <a:r>
              <a:rPr sz="11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o</a:t>
            </a:r>
            <a:r>
              <a:rPr sz="1100" b="1" kern="0" spc="-13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m</a:t>
            </a:r>
            <a:r>
              <a:rPr sz="11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 G</a:t>
            </a:r>
            <a:r>
              <a:rPr sz="11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ra</a:t>
            </a:r>
            <a:r>
              <a:rPr sz="11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ph P</a:t>
            </a:r>
            <a:r>
              <a:rPr sz="11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artiti</a:t>
            </a:r>
            <a:r>
              <a:rPr sz="11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on</a:t>
            </a:r>
            <a:r>
              <a:rPr sz="11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i</a:t>
            </a:r>
            <a:r>
              <a:rPr sz="11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ng To T</a:t>
            </a:r>
            <a:r>
              <a:rPr sz="11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imi</a:t>
            </a:r>
            <a:r>
              <a:rPr sz="11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ng C</a:t>
            </a:r>
            <a:r>
              <a:rPr sz="11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l</a:t>
            </a:r>
            <a:r>
              <a:rPr sz="11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o</a:t>
            </a:r>
            <a:r>
              <a:rPr sz="11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s</a:t>
            </a:r>
            <a:r>
              <a:rPr sz="11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u</a:t>
            </a:r>
            <a:r>
              <a:rPr sz="11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re,</a:t>
            </a:r>
            <a:r>
              <a:rPr sz="11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 Sp</a:t>
            </a:r>
            <a:r>
              <a:rPr sz="11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ri</a:t>
            </a:r>
            <a:r>
              <a:rPr sz="11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ng</a:t>
            </a:r>
            <a:r>
              <a:rPr sz="11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er,</a:t>
            </a:r>
            <a:r>
              <a:rPr sz="11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 </a:t>
            </a:r>
            <a:r>
              <a:rPr sz="11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2011</a:t>
            </a:r>
            <a:endParaRPr sz="11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038880" y="2062069"/>
            <a:ext cx="284018" cy="3294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/>
            <a:r>
              <a:rPr sz="7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A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  <a:p>
            <a:pPr marL="11397" marR="4559">
              <a:lnSpc>
                <a:spcPts val="808"/>
              </a:lnSpc>
              <a:spcBef>
                <a:spcPts val="108"/>
              </a:spcBef>
            </a:pPr>
            <a:r>
              <a:rPr sz="7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Part</a:t>
            </a:r>
            <a:r>
              <a:rPr sz="7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it ioner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7708516" y="2062069"/>
            <a:ext cx="284018" cy="3294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/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B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  <a:p>
            <a:pPr marL="11397" marR="4559">
              <a:lnSpc>
                <a:spcPts val="808"/>
              </a:lnSpc>
              <a:spcBef>
                <a:spcPts val="108"/>
              </a:spcBef>
            </a:pPr>
            <a:r>
              <a:rPr sz="7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Part</a:t>
            </a:r>
            <a:r>
              <a:rPr sz="7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it ioner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8378153" y="2062069"/>
            <a:ext cx="284018" cy="3294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/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C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  <a:p>
            <a:pPr marL="11397" marR="4559">
              <a:lnSpc>
                <a:spcPts val="808"/>
              </a:lnSpc>
              <a:spcBef>
                <a:spcPts val="108"/>
              </a:spcBef>
            </a:pPr>
            <a:r>
              <a:rPr sz="7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Part</a:t>
            </a:r>
            <a:r>
              <a:rPr sz="7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it ioner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9047789" y="2062069"/>
            <a:ext cx="284018" cy="3294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/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D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  <a:p>
            <a:pPr marL="11397" marR="4559">
              <a:lnSpc>
                <a:spcPts val="808"/>
              </a:lnSpc>
              <a:spcBef>
                <a:spcPts val="108"/>
              </a:spcBef>
            </a:pPr>
            <a:r>
              <a:rPr sz="7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Part</a:t>
            </a:r>
            <a:r>
              <a:rPr sz="7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it ioner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7048750" y="2580610"/>
            <a:ext cx="259195" cy="3294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/>
            <a:r>
              <a:rPr sz="7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A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  <a:p>
            <a:pPr marL="11397" marR="4559">
              <a:lnSpc>
                <a:spcPts val="808"/>
              </a:lnSpc>
              <a:spcBef>
                <a:spcPts val="108"/>
              </a:spcBef>
            </a:pPr>
            <a:r>
              <a:rPr sz="7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Floor pl</a:t>
            </a:r>
            <a:r>
              <a:rPr sz="7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a</a:t>
            </a:r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n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7708774" y="2580610"/>
            <a:ext cx="259195" cy="3294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/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B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  <a:p>
            <a:pPr marL="11397" marR="4559">
              <a:lnSpc>
                <a:spcPts val="808"/>
              </a:lnSpc>
              <a:spcBef>
                <a:spcPts val="108"/>
              </a:spcBef>
            </a:pPr>
            <a:r>
              <a:rPr sz="7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Floor pl</a:t>
            </a:r>
            <a:r>
              <a:rPr sz="7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a</a:t>
            </a:r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n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8378667" y="2580610"/>
            <a:ext cx="259195" cy="3294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/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C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  <a:p>
            <a:pPr marL="11397" marR="4559">
              <a:lnSpc>
                <a:spcPts val="808"/>
              </a:lnSpc>
              <a:spcBef>
                <a:spcPts val="108"/>
              </a:spcBef>
            </a:pPr>
            <a:r>
              <a:rPr sz="7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Floor pl</a:t>
            </a:r>
            <a:r>
              <a:rPr sz="7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a</a:t>
            </a:r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n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9048560" y="2580610"/>
            <a:ext cx="259195" cy="3294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/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D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  <a:p>
            <a:pPr marL="11397" marR="4559">
              <a:lnSpc>
                <a:spcPts val="808"/>
              </a:lnSpc>
              <a:spcBef>
                <a:spcPts val="108"/>
              </a:spcBef>
            </a:pPr>
            <a:r>
              <a:rPr sz="7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Floor pl</a:t>
            </a:r>
            <a:r>
              <a:rPr sz="7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a</a:t>
            </a:r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n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7048178" y="3109097"/>
            <a:ext cx="270741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/>
            <a:r>
              <a:rPr sz="7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A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  <a:p>
            <a:pPr marL="11397">
              <a:spcBef>
                <a:spcPts val="36"/>
              </a:spcBef>
            </a:pPr>
            <a:r>
              <a:rPr sz="7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Place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7718069" y="3109097"/>
            <a:ext cx="270741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/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B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  <a:p>
            <a:pPr marL="11397">
              <a:spcBef>
                <a:spcPts val="36"/>
              </a:spcBef>
            </a:pPr>
            <a:r>
              <a:rPr sz="7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Place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8387961" y="3109097"/>
            <a:ext cx="270741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/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C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  <a:p>
            <a:pPr marL="11397">
              <a:spcBef>
                <a:spcPts val="36"/>
              </a:spcBef>
            </a:pPr>
            <a:r>
              <a:rPr sz="7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Place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9067722" y="3109097"/>
            <a:ext cx="270741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/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D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  <a:p>
            <a:pPr marL="11397">
              <a:spcBef>
                <a:spcPts val="36"/>
              </a:spcBef>
            </a:pPr>
            <a:r>
              <a:rPr sz="7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Place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7058813" y="3627639"/>
            <a:ext cx="27420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/>
            <a:r>
              <a:rPr sz="7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A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  <a:p>
            <a:pPr marL="11397">
              <a:spcBef>
                <a:spcPts val="36"/>
              </a:spcBef>
            </a:pPr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C</a:t>
            </a:r>
            <a:r>
              <a:rPr sz="7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l</a:t>
            </a:r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ock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7728449" y="3627639"/>
            <a:ext cx="27420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/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B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  <a:p>
            <a:pPr marL="11397">
              <a:spcBef>
                <a:spcPts val="36"/>
              </a:spcBef>
            </a:pPr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C</a:t>
            </a:r>
            <a:r>
              <a:rPr sz="7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l</a:t>
            </a:r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ock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8398086" y="3627639"/>
            <a:ext cx="27420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/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C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  <a:p>
            <a:pPr marL="11397">
              <a:spcBef>
                <a:spcPts val="36"/>
              </a:spcBef>
            </a:pPr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C</a:t>
            </a:r>
            <a:r>
              <a:rPr sz="7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l</a:t>
            </a:r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ock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9067722" y="3627639"/>
            <a:ext cx="27420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/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D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  <a:p>
            <a:pPr marL="11397">
              <a:spcBef>
                <a:spcPts val="36"/>
              </a:spcBef>
            </a:pPr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C</a:t>
            </a:r>
            <a:r>
              <a:rPr sz="7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l</a:t>
            </a:r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ock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7068681" y="4136785"/>
            <a:ext cx="29960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/>
            <a:r>
              <a:rPr sz="7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A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  <a:p>
            <a:pPr marL="11397">
              <a:spcBef>
                <a:spcPts val="36"/>
              </a:spcBef>
            </a:pPr>
            <a:r>
              <a:rPr sz="7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Rout</a:t>
            </a:r>
            <a:r>
              <a:rPr sz="7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e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7738318" y="4136785"/>
            <a:ext cx="29960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/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B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  <a:p>
            <a:pPr marL="11397">
              <a:spcBef>
                <a:spcPts val="36"/>
              </a:spcBef>
            </a:pPr>
            <a:r>
              <a:rPr sz="7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Rout</a:t>
            </a:r>
            <a:r>
              <a:rPr sz="7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e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8398086" y="4136785"/>
            <a:ext cx="29960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/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C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  <a:p>
            <a:pPr marL="11397">
              <a:spcBef>
                <a:spcPts val="36"/>
              </a:spcBef>
            </a:pPr>
            <a:r>
              <a:rPr sz="7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Rout</a:t>
            </a:r>
            <a:r>
              <a:rPr sz="7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e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9077590" y="4136785"/>
            <a:ext cx="29960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/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D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  <a:p>
            <a:pPr marL="11397">
              <a:spcBef>
                <a:spcPts val="36"/>
              </a:spcBef>
            </a:pPr>
            <a:r>
              <a:rPr sz="7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Rout</a:t>
            </a:r>
            <a:r>
              <a:rPr sz="7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e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7058812" y="4645747"/>
            <a:ext cx="250536" cy="3294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/>
            <a:r>
              <a:rPr sz="7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A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  <a:p>
            <a:pPr marL="11397" marR="4559">
              <a:lnSpc>
                <a:spcPts val="808"/>
              </a:lnSpc>
              <a:spcBef>
                <a:spcPts val="108"/>
              </a:spcBef>
            </a:pPr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T</a:t>
            </a:r>
            <a:r>
              <a:rPr sz="7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i</a:t>
            </a:r>
            <a:r>
              <a:rPr sz="700" b="1" kern="0" spc="-13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m</a:t>
            </a:r>
            <a:r>
              <a:rPr sz="7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e </a:t>
            </a:r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Op</a:t>
            </a:r>
            <a:r>
              <a:rPr sz="7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t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7738317" y="4645747"/>
            <a:ext cx="250536" cy="3294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/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B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  <a:p>
            <a:pPr marL="11397" marR="4559">
              <a:lnSpc>
                <a:spcPts val="808"/>
              </a:lnSpc>
              <a:spcBef>
                <a:spcPts val="108"/>
              </a:spcBef>
            </a:pPr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T</a:t>
            </a:r>
            <a:r>
              <a:rPr sz="7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i</a:t>
            </a:r>
            <a:r>
              <a:rPr sz="700" b="1" kern="0" spc="-13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m</a:t>
            </a:r>
            <a:r>
              <a:rPr sz="7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e </a:t>
            </a:r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Op</a:t>
            </a:r>
            <a:r>
              <a:rPr sz="7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t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8407953" y="4645747"/>
            <a:ext cx="250536" cy="3294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/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C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  <a:p>
            <a:pPr marL="11397" marR="4559">
              <a:lnSpc>
                <a:spcPts val="808"/>
              </a:lnSpc>
              <a:spcBef>
                <a:spcPts val="108"/>
              </a:spcBef>
            </a:pPr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T</a:t>
            </a:r>
            <a:r>
              <a:rPr sz="7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i</a:t>
            </a:r>
            <a:r>
              <a:rPr sz="700" b="1" kern="0" spc="-13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m</a:t>
            </a:r>
            <a:r>
              <a:rPr sz="7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e </a:t>
            </a:r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Op</a:t>
            </a:r>
            <a:r>
              <a:rPr sz="7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t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9077589" y="4645747"/>
            <a:ext cx="250536" cy="3294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/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D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  <a:p>
            <a:pPr marL="11397" marR="4559">
              <a:lnSpc>
                <a:spcPts val="808"/>
              </a:lnSpc>
              <a:spcBef>
                <a:spcPts val="108"/>
              </a:spcBef>
            </a:pPr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T</a:t>
            </a:r>
            <a:r>
              <a:rPr sz="7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i</a:t>
            </a:r>
            <a:r>
              <a:rPr sz="700" b="1" kern="0" spc="-13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m</a:t>
            </a:r>
            <a:r>
              <a:rPr sz="7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e </a:t>
            </a:r>
            <a:r>
              <a:rPr sz="7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Op</a:t>
            </a:r>
            <a:r>
              <a:rPr sz="700"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t</a:t>
            </a:r>
            <a:endParaRPr sz="7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7019145" y="1551016"/>
            <a:ext cx="912091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/>
            <a:r>
              <a:rPr sz="1100"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Input </a:t>
            </a:r>
            <a:r>
              <a:rPr sz="1100"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Netlist</a:t>
            </a:r>
            <a:endParaRPr sz="1100" b="1" kern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6996546" y="5109882"/>
            <a:ext cx="2493818" cy="403412"/>
          </a:xfrm>
          <a:custGeom>
            <a:avLst/>
            <a:gdLst/>
            <a:ahLst/>
            <a:cxnLst/>
            <a:rect l="l" t="t" r="r" b="b"/>
            <a:pathLst>
              <a:path w="2743200" h="457200">
                <a:moveTo>
                  <a:pt x="2666997" y="0"/>
                </a:moveTo>
                <a:lnTo>
                  <a:pt x="69061" y="330"/>
                </a:lnTo>
                <a:lnTo>
                  <a:pt x="30186" y="15456"/>
                </a:lnTo>
                <a:lnTo>
                  <a:pt x="5343" y="48113"/>
                </a:lnTo>
                <a:lnTo>
                  <a:pt x="0" y="76201"/>
                </a:lnTo>
                <a:lnTo>
                  <a:pt x="0" y="380997"/>
                </a:lnTo>
                <a:lnTo>
                  <a:pt x="15456" y="427012"/>
                </a:lnTo>
                <a:lnTo>
                  <a:pt x="48113" y="451856"/>
                </a:lnTo>
                <a:lnTo>
                  <a:pt x="76201" y="457200"/>
                </a:lnTo>
                <a:lnTo>
                  <a:pt x="2666997" y="457200"/>
                </a:lnTo>
                <a:lnTo>
                  <a:pt x="2713012" y="441743"/>
                </a:lnTo>
                <a:lnTo>
                  <a:pt x="2737855" y="409085"/>
                </a:lnTo>
                <a:lnTo>
                  <a:pt x="2743198" y="380997"/>
                </a:lnTo>
                <a:lnTo>
                  <a:pt x="2743198" y="76201"/>
                </a:lnTo>
                <a:lnTo>
                  <a:pt x="2727742" y="30186"/>
                </a:lnTo>
                <a:lnTo>
                  <a:pt x="2695085" y="5343"/>
                </a:lnTo>
                <a:lnTo>
                  <a:pt x="2666997" y="0"/>
                </a:lnTo>
                <a:close/>
              </a:path>
            </a:pathLst>
          </a:custGeom>
          <a:solidFill>
            <a:srgbClr val="DAE0E9"/>
          </a:solidFill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6996545" y="5109881"/>
            <a:ext cx="2493818" cy="403412"/>
          </a:xfrm>
          <a:custGeom>
            <a:avLst/>
            <a:gdLst/>
            <a:ahLst/>
            <a:cxnLst/>
            <a:rect l="l" t="t" r="r" b="b"/>
            <a:pathLst>
              <a:path w="2743200" h="457200">
                <a:moveTo>
                  <a:pt x="0" y="76201"/>
                </a:moveTo>
                <a:lnTo>
                  <a:pt x="1378" y="61697"/>
                </a:lnTo>
                <a:lnTo>
                  <a:pt x="5343" y="48114"/>
                </a:lnTo>
                <a:lnTo>
                  <a:pt x="30186" y="15456"/>
                </a:lnTo>
                <a:lnTo>
                  <a:pt x="69061" y="330"/>
                </a:lnTo>
                <a:lnTo>
                  <a:pt x="2666997" y="0"/>
                </a:lnTo>
                <a:lnTo>
                  <a:pt x="2707491" y="11637"/>
                </a:lnTo>
                <a:lnTo>
                  <a:pt x="2735075" y="41928"/>
                </a:lnTo>
                <a:lnTo>
                  <a:pt x="2743199" y="76201"/>
                </a:lnTo>
                <a:lnTo>
                  <a:pt x="2743199" y="380997"/>
                </a:lnTo>
                <a:lnTo>
                  <a:pt x="2741821" y="395502"/>
                </a:lnTo>
                <a:lnTo>
                  <a:pt x="2737856" y="409085"/>
                </a:lnTo>
                <a:lnTo>
                  <a:pt x="2713013" y="441743"/>
                </a:lnTo>
                <a:lnTo>
                  <a:pt x="2674138" y="456869"/>
                </a:lnTo>
                <a:lnTo>
                  <a:pt x="2666997" y="457199"/>
                </a:lnTo>
                <a:lnTo>
                  <a:pt x="76201" y="457199"/>
                </a:lnTo>
                <a:lnTo>
                  <a:pt x="61697" y="455821"/>
                </a:lnTo>
                <a:lnTo>
                  <a:pt x="48114" y="451856"/>
                </a:lnTo>
                <a:lnTo>
                  <a:pt x="15456" y="427013"/>
                </a:lnTo>
                <a:lnTo>
                  <a:pt x="330" y="388138"/>
                </a:lnTo>
                <a:lnTo>
                  <a:pt x="0" y="380997"/>
                </a:lnTo>
                <a:lnTo>
                  <a:pt x="0" y="76201"/>
                </a:lnTo>
                <a:close/>
              </a:path>
            </a:pathLst>
          </a:custGeom>
          <a:ln w="9524">
            <a:solidFill>
              <a:srgbClr val="004675"/>
            </a:solidFill>
          </a:ln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89" name="object 89"/>
          <p:cNvSpPr txBox="1">
            <a:spLocks noGrp="1"/>
          </p:cNvSpPr>
          <p:nvPr>
            <p:ph type="sldNum" sz="quarter" idx="2"/>
          </p:nvPr>
        </p:nvSpPr>
        <p:spPr>
          <a:xfrm>
            <a:off x="14325600" y="6590556"/>
            <a:ext cx="6096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22794"/>
            <a:fld id="{81D60167-4931-47E6-BA6A-407CBD079E47}" type="slidenum">
              <a:rPr kern="0" spc="-9" dirty="0"/>
              <a:pPr marL="22794"/>
              <a:t>13</a:t>
            </a:fld>
            <a:endParaRPr kern="0" spc="-9" dirty="0"/>
          </a:p>
        </p:txBody>
      </p:sp>
      <p:sp>
        <p:nvSpPr>
          <p:cNvPr id="92" name="object 2"/>
          <p:cNvSpPr txBox="1">
            <a:spLocks noGrp="1"/>
          </p:cNvSpPr>
          <p:nvPr>
            <p:ph type="title"/>
          </p:nvPr>
        </p:nvSpPr>
        <p:spPr>
          <a:xfrm>
            <a:off x="1676400" y="189972"/>
            <a:ext cx="8229600" cy="70968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397">
              <a:lnSpc>
                <a:spcPct val="110000"/>
              </a:lnSpc>
            </a:pPr>
            <a:r>
              <a:rPr sz="2200" b="1" spc="-18" dirty="0">
                <a:solidFill>
                  <a:srgbClr val="002D62"/>
                </a:solidFill>
                <a:latin typeface="Tahoma"/>
                <a:cs typeface="Tahoma"/>
              </a:rPr>
              <a:t>What</a:t>
            </a:r>
            <a:r>
              <a:rPr sz="2200" b="1" spc="-4" dirty="0">
                <a:solidFill>
                  <a:srgbClr val="002D62"/>
                </a:solidFill>
                <a:latin typeface="Tahoma"/>
                <a:cs typeface="Tahoma"/>
              </a:rPr>
              <a:t> </a:t>
            </a:r>
            <a:r>
              <a:rPr sz="2200" b="1" spc="-22" dirty="0">
                <a:solidFill>
                  <a:srgbClr val="002D62"/>
                </a:solidFill>
                <a:latin typeface="Tahoma"/>
                <a:cs typeface="Tahoma"/>
              </a:rPr>
              <a:t>W</a:t>
            </a:r>
            <a:r>
              <a:rPr sz="2200" b="1" dirty="0">
                <a:solidFill>
                  <a:srgbClr val="002D62"/>
                </a:solidFill>
                <a:latin typeface="Tahoma"/>
                <a:cs typeface="Tahoma"/>
              </a:rPr>
              <a:t>e</a:t>
            </a:r>
            <a:r>
              <a:rPr sz="2200" b="1" spc="-4" dirty="0">
                <a:solidFill>
                  <a:srgbClr val="002D62"/>
                </a:solidFill>
                <a:latin typeface="Tahoma"/>
                <a:cs typeface="Tahoma"/>
              </a:rPr>
              <a:t> </a:t>
            </a:r>
            <a:r>
              <a:rPr sz="2200" b="1" dirty="0">
                <a:solidFill>
                  <a:srgbClr val="002D62"/>
                </a:solidFill>
                <a:latin typeface="Tahoma"/>
                <a:cs typeface="Tahoma"/>
              </a:rPr>
              <a:t>H</a:t>
            </a:r>
            <a:r>
              <a:rPr sz="2200" b="1" spc="-13" dirty="0">
                <a:solidFill>
                  <a:srgbClr val="002D62"/>
                </a:solidFill>
                <a:latin typeface="Tahoma"/>
                <a:cs typeface="Tahoma"/>
              </a:rPr>
              <a:t>a</a:t>
            </a:r>
            <a:r>
              <a:rPr sz="2200" b="1" spc="-4" dirty="0">
                <a:solidFill>
                  <a:srgbClr val="002D62"/>
                </a:solidFill>
                <a:latin typeface="Tahoma"/>
                <a:cs typeface="Tahoma"/>
              </a:rPr>
              <a:t>v</a:t>
            </a:r>
            <a:r>
              <a:rPr sz="2200" b="1" dirty="0">
                <a:solidFill>
                  <a:srgbClr val="002D62"/>
                </a:solidFill>
                <a:latin typeface="Tahoma"/>
                <a:cs typeface="Tahoma"/>
              </a:rPr>
              <a:t>e</a:t>
            </a:r>
            <a:r>
              <a:rPr sz="2200" b="1" spc="-4" dirty="0">
                <a:solidFill>
                  <a:srgbClr val="002D62"/>
                </a:solidFill>
                <a:latin typeface="Tahoma"/>
                <a:cs typeface="Tahoma"/>
              </a:rPr>
              <a:t> </a:t>
            </a:r>
            <a:r>
              <a:rPr sz="2200" b="1" dirty="0">
                <a:solidFill>
                  <a:srgbClr val="002D62"/>
                </a:solidFill>
                <a:latin typeface="Tahoma"/>
                <a:cs typeface="Tahoma"/>
              </a:rPr>
              <a:t>Bee</a:t>
            </a:r>
            <a:r>
              <a:rPr sz="2200" b="1" spc="-13" dirty="0">
                <a:solidFill>
                  <a:srgbClr val="002D62"/>
                </a:solidFill>
                <a:latin typeface="Tahoma"/>
                <a:cs typeface="Tahoma"/>
              </a:rPr>
              <a:t>n</a:t>
            </a:r>
            <a:r>
              <a:rPr sz="2200" b="1" spc="-4" dirty="0">
                <a:solidFill>
                  <a:srgbClr val="002D62"/>
                </a:solidFill>
                <a:latin typeface="Tahoma"/>
                <a:cs typeface="Tahoma"/>
              </a:rPr>
              <a:t> </a:t>
            </a:r>
            <a:r>
              <a:rPr sz="2200" b="1" dirty="0">
                <a:solidFill>
                  <a:srgbClr val="002D62"/>
                </a:solidFill>
                <a:latin typeface="Tahoma"/>
                <a:cs typeface="Tahoma"/>
              </a:rPr>
              <a:t>B</a:t>
            </a:r>
            <a:r>
              <a:rPr sz="2200" b="1" spc="-9" dirty="0">
                <a:solidFill>
                  <a:srgbClr val="002D62"/>
                </a:solidFill>
                <a:latin typeface="Tahoma"/>
                <a:cs typeface="Tahoma"/>
              </a:rPr>
              <a:t>uilding:</a:t>
            </a:r>
            <a:r>
              <a:rPr sz="2200" b="1" spc="-4" dirty="0">
                <a:solidFill>
                  <a:srgbClr val="002D62"/>
                </a:solidFill>
                <a:latin typeface="Tahoma"/>
                <a:cs typeface="Tahoma"/>
              </a:rPr>
              <a:t> </a:t>
            </a:r>
            <a:br>
              <a:rPr lang="en-US" sz="2200" b="1" spc="-4" dirty="0">
                <a:solidFill>
                  <a:srgbClr val="002D62"/>
                </a:solidFill>
                <a:latin typeface="Tahoma"/>
                <a:cs typeface="Tahoma"/>
              </a:rPr>
            </a:br>
            <a:r>
              <a:rPr sz="2200" b="1" spc="-18" dirty="0">
                <a:solidFill>
                  <a:srgbClr val="002D62"/>
                </a:solidFill>
                <a:latin typeface="Tahoma"/>
                <a:cs typeface="Tahoma"/>
              </a:rPr>
              <a:t>OpenD</a:t>
            </a:r>
            <a:r>
              <a:rPr sz="2200" b="1" dirty="0">
                <a:solidFill>
                  <a:srgbClr val="002D62"/>
                </a:solidFill>
                <a:latin typeface="Tahoma"/>
                <a:cs typeface="Tahoma"/>
              </a:rPr>
              <a:t>es</a:t>
            </a:r>
            <a:r>
              <a:rPr sz="2200" b="1" spc="-13" dirty="0">
                <a:solidFill>
                  <a:srgbClr val="002D62"/>
                </a:solidFill>
                <a:latin typeface="Tahoma"/>
                <a:cs typeface="Tahoma"/>
              </a:rPr>
              <a:t>ign</a:t>
            </a:r>
            <a:r>
              <a:rPr sz="2200" b="1" spc="-4" dirty="0">
                <a:solidFill>
                  <a:srgbClr val="002D62"/>
                </a:solidFill>
                <a:latin typeface="Tahoma"/>
                <a:cs typeface="Tahoma"/>
              </a:rPr>
              <a:t> </a:t>
            </a:r>
            <a:r>
              <a:rPr sz="2200" b="1" dirty="0">
                <a:solidFill>
                  <a:srgbClr val="002D62"/>
                </a:solidFill>
                <a:latin typeface="Tahoma"/>
                <a:cs typeface="Tahoma"/>
              </a:rPr>
              <a:t>F</a:t>
            </a:r>
            <a:r>
              <a:rPr sz="2200" b="1" spc="-9" dirty="0">
                <a:solidFill>
                  <a:srgbClr val="002D62"/>
                </a:solidFill>
                <a:latin typeface="Tahoma"/>
                <a:cs typeface="Tahoma"/>
              </a:rPr>
              <a:t>l</a:t>
            </a:r>
            <a:r>
              <a:rPr sz="2200" b="1" dirty="0">
                <a:solidFill>
                  <a:srgbClr val="002D62"/>
                </a:solidFill>
                <a:latin typeface="Tahoma"/>
                <a:cs typeface="Tahoma"/>
              </a:rPr>
              <a:t>ow</a:t>
            </a:r>
            <a:r>
              <a:rPr sz="2200" b="1" spc="-4" dirty="0">
                <a:solidFill>
                  <a:srgbClr val="002D62"/>
                </a:solidFill>
                <a:latin typeface="Tahoma"/>
                <a:cs typeface="Tahoma"/>
              </a:rPr>
              <a:t> </a:t>
            </a:r>
            <a:r>
              <a:rPr sz="2200" b="1" dirty="0">
                <a:solidFill>
                  <a:srgbClr val="002D62"/>
                </a:solidFill>
                <a:latin typeface="Tahoma"/>
                <a:cs typeface="Tahoma"/>
              </a:rPr>
              <a:t>DB</a:t>
            </a:r>
            <a:endParaRPr sz="2200" b="1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798112865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400" y="332601"/>
            <a:ext cx="8229600" cy="5539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397"/>
            <a:r>
              <a:rPr spc="-18" dirty="0"/>
              <a:t>Co</a:t>
            </a:r>
            <a:r>
              <a:rPr spc="-31" dirty="0"/>
              <a:t>mm</a:t>
            </a:r>
            <a:r>
              <a:rPr spc="-9" dirty="0"/>
              <a:t>i</a:t>
            </a:r>
            <a:r>
              <a:rPr dirty="0"/>
              <a:t>ttee</a:t>
            </a:r>
            <a:r>
              <a:rPr spc="-4" dirty="0"/>
              <a:t> </a:t>
            </a:r>
            <a:r>
              <a:rPr dirty="0"/>
              <a:t>for</a:t>
            </a:r>
            <a:r>
              <a:rPr spc="-4" dirty="0"/>
              <a:t> </a:t>
            </a:r>
            <a:r>
              <a:rPr spc="-22" dirty="0"/>
              <a:t>OpenD</a:t>
            </a:r>
            <a:r>
              <a:rPr dirty="0"/>
              <a:t>es</a:t>
            </a:r>
            <a:r>
              <a:rPr spc="-13" dirty="0"/>
              <a:t>ign</a:t>
            </a:r>
            <a:r>
              <a:rPr spc="-4" dirty="0"/>
              <a:t> </a:t>
            </a:r>
            <a:r>
              <a:rPr dirty="0"/>
              <a:t>F</a:t>
            </a:r>
            <a:r>
              <a:rPr spc="-9" dirty="0"/>
              <a:t>l</a:t>
            </a:r>
            <a:r>
              <a:rPr dirty="0"/>
              <a:t>ow</a:t>
            </a:r>
            <a:r>
              <a:rPr spc="-4" dirty="0"/>
              <a:t> </a:t>
            </a:r>
            <a:r>
              <a:rPr dirty="0"/>
              <a:t>DB</a:t>
            </a:r>
          </a:p>
        </p:txBody>
      </p:sp>
      <p:sp>
        <p:nvSpPr>
          <p:cNvPr id="3" name="object 3"/>
          <p:cNvSpPr/>
          <p:nvPr/>
        </p:nvSpPr>
        <p:spPr>
          <a:xfrm>
            <a:off x="2253254" y="1646654"/>
            <a:ext cx="7806405" cy="33593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00" b="1" kern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28800" y="5410201"/>
            <a:ext cx="4881418" cy="6047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>
              <a:lnSpc>
                <a:spcPct val="110000"/>
              </a:lnSpc>
            </a:pPr>
            <a:r>
              <a:rPr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•</a:t>
            </a:r>
            <a:r>
              <a:rPr b="1" kern="0" spc="-9" dirty="0">
                <a:solidFill>
                  <a:srgbClr val="003562"/>
                </a:solidFill>
                <a:latin typeface="Helvetica"/>
                <a:cs typeface="Helvetica"/>
                <a:sym typeface="Calibri"/>
              </a:rPr>
              <a:t> </a:t>
            </a:r>
            <a:r>
              <a:rPr b="1" kern="0" spc="-188" dirty="0">
                <a:solidFill>
                  <a:srgbClr val="003562"/>
                </a:solidFill>
                <a:latin typeface="Helvetica"/>
                <a:cs typeface="Helvetica"/>
                <a:sym typeface="Calibri"/>
              </a:rPr>
              <a:t> </a:t>
            </a:r>
            <a:r>
              <a:rPr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S</a:t>
            </a:r>
            <a:r>
              <a:rPr b="1" kern="0" spc="-13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ma</a:t>
            </a:r>
            <a:r>
              <a:rPr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l</a:t>
            </a:r>
            <a:r>
              <a:rPr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l </a:t>
            </a:r>
            <a:r>
              <a:rPr b="1" kern="0" spc="-18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y</a:t>
            </a:r>
            <a:r>
              <a:rPr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et</a:t>
            </a:r>
            <a:r>
              <a:rPr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 </a:t>
            </a:r>
            <a:r>
              <a:rPr b="1" kern="0" spc="-13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a</a:t>
            </a:r>
            <a:r>
              <a:rPr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ct</a:t>
            </a:r>
            <a:r>
              <a:rPr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i</a:t>
            </a:r>
            <a:r>
              <a:rPr b="1" kern="0" spc="-18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v</a:t>
            </a:r>
            <a:r>
              <a:rPr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e</a:t>
            </a:r>
            <a:r>
              <a:rPr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 </a:t>
            </a:r>
            <a:r>
              <a:rPr b="1" kern="0" spc="-13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pa</a:t>
            </a:r>
            <a:r>
              <a:rPr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rt</a:t>
            </a:r>
            <a:r>
              <a:rPr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i</a:t>
            </a:r>
            <a:r>
              <a:rPr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c</a:t>
            </a:r>
            <a:r>
              <a:rPr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ipa</a:t>
            </a:r>
            <a:r>
              <a:rPr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t</a:t>
            </a:r>
            <a:r>
              <a:rPr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ing</a:t>
            </a:r>
            <a:r>
              <a:rPr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 </a:t>
            </a:r>
            <a:r>
              <a:rPr b="1" kern="0" spc="-13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g</a:t>
            </a:r>
            <a:r>
              <a:rPr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r</a:t>
            </a:r>
            <a:r>
              <a:rPr b="1" kern="0" spc="-13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oup</a:t>
            </a:r>
            <a:endParaRPr b="1" kern="0" dirty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  <a:p>
            <a:pPr marL="11397">
              <a:lnSpc>
                <a:spcPct val="110000"/>
              </a:lnSpc>
            </a:pPr>
            <a:r>
              <a:rPr b="1" kern="0" spc="-9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•</a:t>
            </a:r>
            <a:r>
              <a:rPr b="1" kern="0" spc="-9" dirty="0">
                <a:solidFill>
                  <a:srgbClr val="003562"/>
                </a:solidFill>
                <a:latin typeface="Helvetica"/>
                <a:cs typeface="Helvetica"/>
                <a:sym typeface="Calibri"/>
              </a:rPr>
              <a:t> </a:t>
            </a:r>
            <a:r>
              <a:rPr b="1" kern="0" spc="-188" dirty="0">
                <a:solidFill>
                  <a:srgbClr val="003562"/>
                </a:solidFill>
                <a:latin typeface="Helvetica"/>
                <a:cs typeface="Helvetica"/>
                <a:sym typeface="Calibri"/>
              </a:rPr>
              <a:t> </a:t>
            </a:r>
            <a:r>
              <a:rPr b="1" kern="0" spc="-13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A</a:t>
            </a:r>
            <a:r>
              <a:rPr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l</a:t>
            </a:r>
            <a:r>
              <a:rPr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l </a:t>
            </a:r>
            <a:r>
              <a:rPr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c</a:t>
            </a:r>
            <a:r>
              <a:rPr b="1" kern="0" spc="-13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on</a:t>
            </a:r>
            <a:r>
              <a:rPr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f</a:t>
            </a:r>
            <a:r>
              <a:rPr b="1" kern="0" spc="-4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i</a:t>
            </a:r>
            <a:r>
              <a:rPr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r</a:t>
            </a:r>
            <a:r>
              <a:rPr b="1" kern="0" spc="-18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m</a:t>
            </a:r>
            <a:r>
              <a:rPr b="1" kern="0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e</a:t>
            </a:r>
            <a:r>
              <a:rPr b="1" kern="0" spc="-13" dirty="0">
                <a:solidFill>
                  <a:srgbClr val="003562"/>
                </a:solidFill>
                <a:latin typeface="Tahoma"/>
                <a:cs typeface="Tahoma"/>
                <a:sym typeface="Calibri"/>
              </a:rPr>
              <a:t>d</a:t>
            </a:r>
            <a:endParaRPr b="1" kern="0" dirty="0">
              <a:solidFill>
                <a:sysClr val="windowText" lastClr="000000"/>
              </a:solidFill>
              <a:latin typeface="Tahoma"/>
              <a:cs typeface="Tahoma"/>
              <a:sym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828800" y="1524000"/>
          <a:ext cx="8534400" cy="3430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20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44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43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5384">
                <a:tc>
                  <a:txBody>
                    <a:bodyPr/>
                    <a:lstStyle/>
                    <a:p>
                      <a:pPr marL="84455" algn="l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Fi</a:t>
                      </a:r>
                      <a:r>
                        <a:rPr sz="1600" b="1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rs</a:t>
                      </a:r>
                      <a:r>
                        <a:rPr sz="1600" b="1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</a:t>
                      </a:r>
                      <a:endParaRPr sz="16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38099">
                      <a:solidFill>
                        <a:srgbClr val="FFFFFF"/>
                      </a:solidFill>
                      <a:prstDash val="solid"/>
                    </a:lnB>
                    <a:solidFill>
                      <a:srgbClr val="DAE0E9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L</a:t>
                      </a:r>
                      <a:r>
                        <a:rPr sz="1600" b="1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as</a:t>
                      </a:r>
                      <a:r>
                        <a:rPr sz="1600" b="1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</a:t>
                      </a:r>
                      <a:endParaRPr sz="16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38099">
                      <a:solidFill>
                        <a:srgbClr val="FFFFFF"/>
                      </a:solidFill>
                      <a:prstDash val="solid"/>
                    </a:lnB>
                    <a:solidFill>
                      <a:srgbClr val="DAE0E9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Ins</a:t>
                      </a:r>
                      <a:r>
                        <a:rPr sz="1600" b="1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tit</a:t>
                      </a:r>
                      <a:r>
                        <a:rPr sz="1600" b="1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u</a:t>
                      </a:r>
                      <a:r>
                        <a:rPr sz="1600" b="1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ti</a:t>
                      </a:r>
                      <a:r>
                        <a:rPr sz="1600" b="1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on</a:t>
                      </a:r>
                      <a:endParaRPr sz="16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38099">
                      <a:solidFill>
                        <a:srgbClr val="FFFFFF"/>
                      </a:solidFill>
                      <a:prstDash val="solid"/>
                    </a:lnB>
                    <a:solidFill>
                      <a:srgbClr val="DAE0E9"/>
                    </a:solidFill>
                  </a:tcPr>
                </a:tc>
                <a:tc>
                  <a:txBody>
                    <a:bodyPr/>
                    <a:lstStyle/>
                    <a:p>
                      <a:pPr marL="84455" algn="l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Role</a:t>
                      </a:r>
                      <a:endParaRPr sz="16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38099">
                      <a:solidFill>
                        <a:srgbClr val="FFFFFF"/>
                      </a:solidFill>
                      <a:prstDash val="solid"/>
                    </a:lnB>
                    <a:solidFill>
                      <a:srgbClr val="DAE0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383">
                <a:tc>
                  <a:txBody>
                    <a:bodyPr/>
                    <a:lstStyle/>
                    <a:p>
                      <a:pPr marL="84455" algn="l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Gi</a:t>
                      </a:r>
                      <a:r>
                        <a:rPr sz="1600" spc="-8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-</a:t>
                      </a: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Joon</a:t>
                      </a:r>
                      <a:endParaRPr sz="16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380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N</a:t>
                      </a:r>
                      <a:r>
                        <a:rPr sz="16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m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380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IBM</a:t>
                      </a:r>
                      <a:endParaRPr sz="16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380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tc>
                  <a:txBody>
                    <a:bodyPr/>
                    <a:lstStyle/>
                    <a:p>
                      <a:pPr marL="84455" algn="l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Chair</a:t>
                      </a:r>
                      <a:endParaRPr sz="16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380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383">
                <a:tc>
                  <a:txBody>
                    <a:bodyPr/>
                    <a:lstStyle/>
                    <a:p>
                      <a:pPr marL="84455" algn="l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And</a:t>
                      </a:r>
                      <a:r>
                        <a:rPr sz="1600" spc="-1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ew</a:t>
                      </a:r>
                      <a:endParaRPr sz="16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9F9FB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600" spc="-4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K</a:t>
                      </a: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ahng</a:t>
                      </a:r>
                      <a:endParaRPr sz="16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9F9FB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UCSD</a:t>
                      </a:r>
                      <a:endParaRPr sz="16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9F9FB"/>
                    </a:solidFill>
                  </a:tcPr>
                </a:tc>
                <a:tc>
                  <a:txBody>
                    <a:bodyPr/>
                    <a:lstStyle/>
                    <a:p>
                      <a:pPr marL="84455" algn="l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Co-Chair</a:t>
                      </a:r>
                      <a:endParaRPr sz="16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9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578">
                <a:tc>
                  <a:txBody>
                    <a:bodyPr/>
                    <a:lstStyle/>
                    <a:p>
                      <a:pPr marL="84455" algn="l">
                        <a:lnSpc>
                          <a:spcPct val="100000"/>
                        </a:lnSpc>
                      </a:pPr>
                      <a:r>
                        <a:rPr sz="1600" spc="-1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I</a:t>
                      </a:r>
                      <a:r>
                        <a:rPr sz="16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ri</a:t>
                      </a: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s</a:t>
                      </a:r>
                      <a:r>
                        <a:rPr sz="16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H</a:t>
                      </a:r>
                      <a:r>
                        <a:rPr sz="16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ui</a:t>
                      </a: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-</a:t>
                      </a:r>
                      <a:r>
                        <a:rPr sz="1600" spc="-1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u</a:t>
                      </a:r>
                      <a:endParaRPr sz="16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Jiang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NCTU</a:t>
                      </a:r>
                      <a:endParaRPr sz="16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50875" lvl="1" indent="0" algn="l" defTabSz="914400" eaLnBrk="1" fontAlgn="auto" latinLnBrk="0" hangingPunct="1">
                        <a:lnSpc>
                          <a:spcPct val="1018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 </a:t>
                      </a:r>
                      <a:r>
                        <a:rPr lang="en-US" sz="14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P</a:t>
                      </a:r>
                      <a:r>
                        <a:rPr lang="en-US" sz="1400" spc="-2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h</a:t>
                      </a:r>
                      <a:r>
                        <a:rPr lang="en-US" sz="14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ysical</a:t>
                      </a:r>
                      <a:r>
                        <a:rPr lang="en-US" sz="14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400" spc="-3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S</a:t>
                      </a:r>
                      <a:r>
                        <a:rPr lang="en-US" sz="14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ynthesis; ICCAD</a:t>
                      </a:r>
                      <a:r>
                        <a:rPr lang="en-US" sz="1400" spc="-5" baseline="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4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CAD</a:t>
                      </a:r>
                      <a:r>
                        <a:rPr lang="en-US" sz="14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4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Contest</a:t>
                      </a:r>
                      <a:r>
                        <a:rPr lang="en-US" sz="1400" spc="-5" baseline="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 </a:t>
                      </a:r>
                      <a:r>
                        <a:rPr lang="en-US" sz="14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Chair</a:t>
                      </a:r>
                      <a:endParaRPr lang="en-US" sz="1400" dirty="0">
                        <a:latin typeface="Tahoma"/>
                        <a:cs typeface="Tahoma"/>
                      </a:endParaRPr>
                    </a:p>
                    <a:p>
                      <a:pPr marL="0" marR="650875" lvl="1" indent="0" algn="l">
                        <a:lnSpc>
                          <a:spcPct val="101899"/>
                        </a:lnSpc>
                      </a:pPr>
                      <a:endParaRPr dirty="0"/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473">
                <a:tc>
                  <a:txBody>
                    <a:bodyPr/>
                    <a:lstStyle/>
                    <a:p>
                      <a:pPr marL="84455" algn="l">
                        <a:lnSpc>
                          <a:spcPct val="100000"/>
                        </a:lnSpc>
                      </a:pPr>
                      <a:r>
                        <a:rPr sz="1600" spc="-2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I</a:t>
                      </a: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smail</a:t>
                      </a:r>
                      <a:endParaRPr sz="16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9F9FB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600" spc="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B</a:t>
                      </a:r>
                      <a:r>
                        <a:rPr sz="16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ust</a:t>
                      </a: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sz="1600" spc="-2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n</a:t>
                      </a: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y</a:t>
                      </a:r>
                      <a:endParaRPr sz="16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9F9FB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737235" algn="l">
                        <a:lnSpc>
                          <a:spcPct val="101899"/>
                        </a:lnSpc>
                      </a:pP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Mentor</a:t>
                      </a:r>
                      <a:r>
                        <a:rPr lang="en-US"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G</a:t>
                      </a:r>
                      <a:r>
                        <a:rPr lang="en-US" sz="1600" spc="-3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6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aph</a:t>
                      </a: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i</a:t>
                      </a:r>
                      <a:r>
                        <a:rPr sz="16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cs</a:t>
                      </a:r>
                      <a:endParaRPr sz="16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9F9FB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040130" algn="l">
                        <a:lnSpc>
                          <a:spcPct val="101899"/>
                        </a:lnSpc>
                      </a:pP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Placement</a:t>
                      </a:r>
                      <a:r>
                        <a:rPr sz="16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&amp;</a:t>
                      </a:r>
                      <a:r>
                        <a:rPr sz="16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3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outing; ISPD</a:t>
                      </a:r>
                      <a:r>
                        <a:rPr sz="16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Contest</a:t>
                      </a:r>
                      <a:r>
                        <a:rPr lang="en-US" sz="1600" spc="-5" baseline="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Chair</a:t>
                      </a:r>
                      <a:endParaRPr sz="16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9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631">
                <a:tc>
                  <a:txBody>
                    <a:bodyPr/>
                    <a:lstStyle/>
                    <a:p>
                      <a:pPr marL="84455" algn="l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Victor</a:t>
                      </a:r>
                      <a:endParaRPr sz="16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K</a:t>
                      </a:r>
                      <a:r>
                        <a:rPr sz="1600" spc="-3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600" spc="-1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av</a:t>
                      </a: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ets</a:t>
                      </a:r>
                      <a:endParaRPr sz="16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IBM</a:t>
                      </a:r>
                      <a:endParaRPr sz="16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tc>
                  <a:txBody>
                    <a:bodyPr/>
                    <a:lstStyle/>
                    <a:p>
                      <a:pPr marL="84455" algn="l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Logic</a:t>
                      </a:r>
                      <a:r>
                        <a:rPr sz="16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3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S</a:t>
                      </a: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ynthesis</a:t>
                      </a:r>
                      <a:endParaRPr sz="16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6288">
                <a:tc>
                  <a:txBody>
                    <a:bodyPr/>
                    <a:lstStyle/>
                    <a:p>
                      <a:pPr marL="84455" algn="l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Cheng</a:t>
                      </a:r>
                      <a:endParaRPr sz="16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9F9FB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Z</a:t>
                      </a:r>
                      <a:r>
                        <a:rPr sz="16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hu</a:t>
                      </a: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o</a:t>
                      </a:r>
                      <a:endParaRPr sz="16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9F9FB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600" spc="-1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I</a:t>
                      </a:r>
                      <a:r>
                        <a:rPr sz="16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nte</a:t>
                      </a: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l</a:t>
                      </a:r>
                      <a:endParaRPr sz="16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9F9FB"/>
                    </a:solidFill>
                  </a:tcPr>
                </a:tc>
                <a:tc>
                  <a:txBody>
                    <a:bodyPr/>
                    <a:lstStyle/>
                    <a:p>
                      <a:pPr marL="84455" algn="l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Timing;</a:t>
                      </a:r>
                      <a:endParaRPr sz="1600" dirty="0">
                        <a:latin typeface="Tahoma"/>
                        <a:cs typeface="Tahoma"/>
                      </a:endParaRPr>
                    </a:p>
                    <a:p>
                      <a:pPr marL="84455" marR="973455" algn="l">
                        <a:lnSpc>
                          <a:spcPts val="2100"/>
                        </a:lnSpc>
                        <a:spcBef>
                          <a:spcPts val="160"/>
                        </a:spcBef>
                      </a:pP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ISPD’12/13</a:t>
                      </a:r>
                      <a:r>
                        <a:rPr sz="16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G</a:t>
                      </a:r>
                      <a:r>
                        <a:rPr sz="16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teSizi</a:t>
                      </a:r>
                      <a:r>
                        <a:rPr sz="16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n</a:t>
                      </a: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g o</a:t>
                      </a:r>
                      <a:r>
                        <a:rPr sz="1600" spc="-1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gani</a:t>
                      </a:r>
                      <a:r>
                        <a:rPr sz="1600" spc="-1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z</a:t>
                      </a:r>
                      <a:r>
                        <a:rPr sz="16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er</a:t>
                      </a:r>
                      <a:endParaRPr sz="16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9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1836065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981200" y="953184"/>
          <a:ext cx="8458200" cy="58078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4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8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27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37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82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3253"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Design Steps</a:t>
                      </a:r>
                      <a:endParaRPr sz="1200" dirty="0">
                        <a:solidFill>
                          <a:schemeClr val="tx1"/>
                        </a:solidFill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38099">
                      <a:solidFill>
                        <a:srgbClr val="FFFFFF"/>
                      </a:solidFill>
                      <a:prstDash val="solid"/>
                    </a:lnB>
                    <a:solidFill>
                      <a:srgbClr val="DAE0E9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Su</a:t>
                      </a:r>
                      <a:r>
                        <a:rPr sz="1200" b="1" spc="-5" dirty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b</a:t>
                      </a:r>
                      <a:r>
                        <a:rPr sz="1200" b="1" dirty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-p</a:t>
                      </a:r>
                      <a:r>
                        <a:rPr sz="1200" b="1" spc="-5" dirty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200" b="1" dirty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o</a:t>
                      </a:r>
                      <a:r>
                        <a:rPr sz="1200" b="1" spc="-5" dirty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ble</a:t>
                      </a:r>
                      <a:r>
                        <a:rPr sz="1200" b="1" dirty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m</a:t>
                      </a:r>
                      <a:endParaRPr sz="1200" dirty="0">
                        <a:solidFill>
                          <a:schemeClr val="tx1"/>
                        </a:solidFill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38099">
                      <a:solidFill>
                        <a:srgbClr val="FFFFFF"/>
                      </a:solidFill>
                      <a:prstDash val="solid"/>
                    </a:lnB>
                    <a:solidFill>
                      <a:srgbClr val="DAE0E9"/>
                    </a:solidFill>
                  </a:tcPr>
                </a:tc>
                <a:tc>
                  <a:txBody>
                    <a:bodyPr/>
                    <a:lstStyle/>
                    <a:p>
                      <a:pPr marL="84455" algn="l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Cont</a:t>
                      </a:r>
                      <a:r>
                        <a:rPr sz="1200" b="1" spc="-5" dirty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es</a:t>
                      </a:r>
                      <a:r>
                        <a:rPr sz="1200" b="1" dirty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t</a:t>
                      </a:r>
                      <a:endParaRPr sz="1200" dirty="0">
                        <a:solidFill>
                          <a:schemeClr val="tx1"/>
                        </a:solidFill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38099">
                      <a:solidFill>
                        <a:srgbClr val="FFFFFF"/>
                      </a:solidFill>
                      <a:prstDash val="solid"/>
                    </a:lnB>
                    <a:solidFill>
                      <a:srgbClr val="DAE0E9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Re</a:t>
                      </a:r>
                      <a:r>
                        <a:rPr sz="1200" b="1" spc="-5" dirty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mark</a:t>
                      </a:r>
                      <a:r>
                        <a:rPr sz="1200" b="1" dirty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s</a:t>
                      </a:r>
                      <a:endParaRPr sz="1200" dirty="0">
                        <a:solidFill>
                          <a:schemeClr val="tx1"/>
                        </a:solidFill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38099">
                      <a:solidFill>
                        <a:srgbClr val="FFFFFF"/>
                      </a:solidFill>
                      <a:prstDash val="solid"/>
                    </a:lnB>
                    <a:solidFill>
                      <a:srgbClr val="DAE0E9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Cov</a:t>
                      </a:r>
                      <a:r>
                        <a:rPr sz="1200" b="1" spc="-5" dirty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era</a:t>
                      </a:r>
                      <a:r>
                        <a:rPr sz="1200" b="1" dirty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g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e</a:t>
                      </a:r>
                      <a:endParaRPr sz="1200" dirty="0">
                        <a:solidFill>
                          <a:schemeClr val="tx1"/>
                        </a:solidFill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38099">
                      <a:solidFill>
                        <a:srgbClr val="FFFFFF"/>
                      </a:solidFill>
                      <a:prstDash val="solid"/>
                    </a:lnB>
                    <a:solidFill>
                      <a:srgbClr val="DAE0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53">
                <a:tc rowSpan="2"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Logic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2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S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ynthesis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380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S</a:t>
                      </a:r>
                      <a:r>
                        <a:rPr sz="1100" spc="-7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sol</a:t>
                      </a:r>
                      <a:r>
                        <a:rPr sz="1100" spc="-1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v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er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380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tc>
                  <a:txBody>
                    <a:bodyPr/>
                    <a:lstStyle/>
                    <a:p>
                      <a:pPr marL="84455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ICCAD’14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380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Minimi</a:t>
                      </a:r>
                      <a:r>
                        <a:rPr sz="1100" spc="-1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z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1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(</a:t>
                      </a:r>
                      <a:r>
                        <a:rPr sz="1100" spc="-7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TA</a:t>
                      </a:r>
                      <a:r>
                        <a:rPr sz="1100" spc="1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)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0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sz="1800" dirty="0">
                        <a:latin typeface="Marker Felt"/>
                        <a:cs typeface="Marker Fe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380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5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380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100" spc="-12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ech. Mapping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9F9FB"/>
                    </a:solidFill>
                  </a:tcPr>
                </a:tc>
                <a:tc>
                  <a:txBody>
                    <a:bodyPr/>
                    <a:lstStyle/>
                    <a:p>
                      <a:pPr marL="84455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ICCAD’13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9F9FB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Minimi</a:t>
                      </a:r>
                      <a:r>
                        <a:rPr sz="1100" spc="-1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z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(#ga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te)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9F9F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380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53">
                <a:tc rowSpan="4"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P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l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ace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m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n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59E442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Floorplanning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59E442"/>
                    </a:solidFill>
                  </a:tcPr>
                </a:tc>
                <a:tc>
                  <a:txBody>
                    <a:bodyPr/>
                    <a:lstStyle/>
                    <a:p>
                      <a:pPr marL="84455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N/A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59E442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Mi</a:t>
                      </a:r>
                      <a:r>
                        <a:rPr sz="1100" spc="-2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d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-si</a:t>
                      </a:r>
                      <a:r>
                        <a:rPr sz="1100" spc="-1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z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Pla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c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m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n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sz="1100" spc="-2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v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ilable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59E442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sz="1800" dirty="0">
                        <a:latin typeface="Marker Felt"/>
                        <a:cs typeface="Marker Fe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649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59E442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Global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Placement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59E442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92710" algn="l">
                        <a:lnSpc>
                          <a:spcPts val="14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ISPD’05/’06,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ISPD’11/ DAC’12/ICCAD’12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59E442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HPWL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&amp;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2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outabili</a:t>
                      </a:r>
                      <a:r>
                        <a:rPr sz="1100" spc="-1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y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59E44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49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59E442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759460" algn="l">
                        <a:lnSpc>
                          <a:spcPts val="14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Timing-dri</a:t>
                      </a:r>
                      <a:r>
                        <a:rPr sz="1100" spc="-1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v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en P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l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ace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m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n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59E442"/>
                    </a:solidFill>
                  </a:tcPr>
                </a:tc>
                <a:tc>
                  <a:txBody>
                    <a:bodyPr/>
                    <a:lstStyle/>
                    <a:p>
                      <a:pPr marL="84455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ICCAD’14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59E442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Timing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Engine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I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nteg</a:t>
                      </a:r>
                      <a:r>
                        <a:rPr sz="1100" spc="-2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ation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59E44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25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59E442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Detail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d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P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l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aceme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n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59E442"/>
                    </a:solidFill>
                  </a:tcPr>
                </a:tc>
                <a:tc>
                  <a:txBody>
                    <a:bodyPr/>
                    <a:lstStyle/>
                    <a:p>
                      <a:pPr marL="84455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ICCAD’13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59E44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59E44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0832"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Clock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2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S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ynthesis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721995" algn="l">
                        <a:lnSpc>
                          <a:spcPts val="14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Clock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Network </a:t>
                      </a:r>
                      <a:r>
                        <a:rPr sz="1100" spc="-2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S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ynthesis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tc>
                  <a:txBody>
                    <a:bodyPr/>
                    <a:lstStyle/>
                    <a:p>
                      <a:pPr marL="84455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ISPD’09/’10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Minimi</a:t>
                      </a:r>
                      <a:r>
                        <a:rPr sz="1100" spc="-1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z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S</a:t>
                      </a:r>
                      <a:r>
                        <a:rPr sz="1100" spc="-1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k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ew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under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PVT/Slew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limit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sz="1800" dirty="0">
                        <a:latin typeface="Marker Felt"/>
                        <a:cs typeface="Marker Fe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339"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PD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Optimizations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9F9FB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G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te</a:t>
                      </a:r>
                      <a:r>
                        <a:rPr sz="1100" spc="-1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-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Sizi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n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g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9F9FB"/>
                    </a:solidFill>
                  </a:tcPr>
                </a:tc>
                <a:tc>
                  <a:txBody>
                    <a:bodyPr/>
                    <a:lstStyle/>
                    <a:p>
                      <a:pPr marL="84455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ISPD’12/’13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9F9FB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Minimi</a:t>
                      </a:r>
                      <a:r>
                        <a:rPr sz="1100" spc="-1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z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(</a:t>
                      </a:r>
                      <a:r>
                        <a:rPr sz="1100" spc="-3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P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owe</a:t>
                      </a:r>
                      <a:r>
                        <a:rPr sz="1100" spc="-16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,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7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TA</a:t>
                      </a:r>
                      <a:r>
                        <a:rPr sz="1100" spc="1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)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9F9FB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sz="1800" dirty="0">
                        <a:latin typeface="Marker Felt"/>
                        <a:cs typeface="Marker Fe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9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3253">
                <a:tc rowSpan="2"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100" spc="-2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outing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Global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2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outing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59E442"/>
                    </a:solidFill>
                  </a:tcPr>
                </a:tc>
                <a:tc>
                  <a:txBody>
                    <a:bodyPr/>
                    <a:lstStyle/>
                    <a:p>
                      <a:pPr marL="84455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ISPD’07/ISPD’08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59E442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100" spc="-2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outabili</a:t>
                      </a:r>
                      <a:r>
                        <a:rPr sz="1100" spc="-1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y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59E44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sz="1800" dirty="0">
                        <a:latin typeface="Marker Felt"/>
                        <a:cs typeface="Marker Fe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154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Detailed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2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outing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9F9FB"/>
                    </a:solidFill>
                  </a:tcPr>
                </a:tc>
                <a:tc>
                  <a:txBody>
                    <a:bodyPr/>
                    <a:lstStyle/>
                    <a:p>
                      <a:pPr marL="84455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N/A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9F9FB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419734" algn="l">
                        <a:lnSpc>
                          <a:spcPts val="14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ISPD’14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contest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uses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industry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detailed </a:t>
                      </a:r>
                      <a:r>
                        <a:rPr sz="1100" spc="-1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outing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9F9F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339"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Timing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100" spc="-1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S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S</a:t>
                      </a:r>
                      <a:r>
                        <a:rPr sz="1100" spc="-7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A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tc>
                  <a:txBody>
                    <a:bodyPr/>
                    <a:lstStyle/>
                    <a:p>
                      <a:pPr marL="84455" algn="l">
                        <a:lnSpc>
                          <a:spcPct val="100000"/>
                        </a:lnSpc>
                      </a:pPr>
                      <a:r>
                        <a:rPr sz="1100" spc="-7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</a:t>
                      </a:r>
                      <a:r>
                        <a:rPr sz="1100" spc="-1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U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’13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/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’1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4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c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cu</a:t>
                      </a:r>
                      <a:r>
                        <a:rPr sz="1100" spc="-2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ac</a:t>
                      </a:r>
                      <a:r>
                        <a:rPr sz="1100" spc="-11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y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,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7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TA</a:t>
                      </a:r>
                      <a:r>
                        <a:rPr sz="1100" spc="-16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,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Memory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sz="1800" dirty="0">
                        <a:latin typeface="Marker Felt"/>
                        <a:cs typeface="Marker Fe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339"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Functional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ECO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9F9FB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Min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Logic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Di</a:t>
                      </a:r>
                      <a:r>
                        <a:rPr sz="1100" spc="-1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f</a:t>
                      </a:r>
                      <a:r>
                        <a:rPr sz="1100" spc="-1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f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sz="1100" spc="-1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ence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9F9FB"/>
                    </a:solidFill>
                  </a:tcPr>
                </a:tc>
                <a:tc>
                  <a:txBody>
                    <a:bodyPr/>
                    <a:lstStyle/>
                    <a:p>
                      <a:pPr marL="84455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ICCAD’12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9F9FB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Logic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equi</a:t>
                      </a:r>
                      <a:r>
                        <a:rPr sz="1100" spc="-2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v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alence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9F9FB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sz="1800" dirty="0">
                        <a:latin typeface="Marker Felt"/>
                        <a:cs typeface="Marker Fe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9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26492">
                <a:tc rowSpan="3">
                  <a:txBody>
                    <a:bodyPr/>
                    <a:lstStyle/>
                    <a:p>
                      <a:pPr marL="85090" marR="297815" algn="l">
                        <a:lnSpc>
                          <a:spcPts val="14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P</a:t>
                      </a:r>
                      <a:r>
                        <a:rPr sz="1100" spc="-1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h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ysical </a:t>
                      </a:r>
                      <a:r>
                        <a:rPr sz="1100" spc="-5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V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erification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/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DFM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304800" algn="l">
                        <a:lnSpc>
                          <a:spcPts val="1400"/>
                        </a:lnSpc>
                      </a:pPr>
                      <a:r>
                        <a:rPr sz="1100" spc="-3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P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sz="1100" spc="-1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tern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matching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f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or p</a:t>
                      </a:r>
                      <a:r>
                        <a:rPr sz="1100" spc="-1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h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ysical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v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erification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tc>
                  <a:txBody>
                    <a:bodyPr/>
                    <a:lstStyle/>
                    <a:p>
                      <a:pPr marL="84455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ICCAD’12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Maximi</a:t>
                      </a:r>
                      <a:r>
                        <a:rPr sz="1100" spc="-1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z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(ac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c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u</a:t>
                      </a:r>
                      <a:r>
                        <a:rPr sz="1100" spc="-2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c</a:t>
                      </a:r>
                      <a:r>
                        <a:rPr sz="1100" spc="-10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y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,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7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TA</a:t>
                      </a:r>
                      <a:r>
                        <a:rPr sz="1100" spc="1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)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sz="1800" dirty="0">
                        <a:latin typeface="Marker Felt"/>
                        <a:cs typeface="Marker Fe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325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Mask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Optimiztion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9F9FB"/>
                    </a:solidFill>
                  </a:tcPr>
                </a:tc>
                <a:tc>
                  <a:txBody>
                    <a:bodyPr/>
                    <a:lstStyle/>
                    <a:p>
                      <a:pPr marL="84455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ICCAD’13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9F9FB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Minimi</a:t>
                      </a:r>
                      <a:r>
                        <a:rPr sz="1100" spc="-1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z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(</a:t>
                      </a:r>
                      <a:r>
                        <a:rPr sz="1100" spc="-2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v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sz="1100" spc="-16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,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7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TA</a:t>
                      </a:r>
                      <a:r>
                        <a:rPr sz="1100" spc="1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)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9F9F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325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DFM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flow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tc>
                  <a:txBody>
                    <a:bodyPr/>
                    <a:lstStyle/>
                    <a:p>
                      <a:pPr marL="84455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ICCAD’14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Minimi</a:t>
                      </a:r>
                      <a:r>
                        <a:rPr sz="1100" spc="-1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z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(</a:t>
                      </a:r>
                      <a:r>
                        <a:rPr sz="1100" spc="-3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P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erf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d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eg,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3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V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AR,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7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TA</a:t>
                      </a:r>
                      <a:r>
                        <a:rPr sz="1100" spc="-16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T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,</a:t>
                      </a:r>
                      <a:r>
                        <a:rPr sz="1100" spc="-5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Si</a:t>
                      </a:r>
                      <a:r>
                        <a:rPr sz="1100" spc="-1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z</a:t>
                      </a:r>
                      <a:r>
                        <a:rPr sz="1100" dirty="0">
                          <a:solidFill>
                            <a:srgbClr val="003562"/>
                          </a:solidFill>
                          <a:latin typeface="Tahoma"/>
                          <a:cs typeface="Tahoma"/>
                        </a:rPr>
                        <a:t>e)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699">
                      <a:solidFill>
                        <a:srgbClr val="FFFFFF"/>
                      </a:solidFill>
                      <a:prstDash val="solid"/>
                    </a:lnT>
                    <a:lnB w="12699">
                      <a:solidFill>
                        <a:srgbClr val="FFFFFF"/>
                      </a:solidFill>
                      <a:prstDash val="solid"/>
                    </a:lnB>
                    <a:solidFill>
                      <a:srgbClr val="F1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9448800" y="3505201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kern="0" dirty="0">
                <a:solidFill>
                  <a:sysClr val="windowText" lastClr="000000"/>
                </a:solidFill>
                <a:latin typeface="Wingdings 3" pitchFamily="18" charset="2"/>
                <a:ea typeface="Wingdings"/>
                <a:cs typeface="Wingdings"/>
                <a:sym typeface="Calibri"/>
              </a:rPr>
              <a:t></a:t>
            </a:r>
            <a:endParaRPr lang="en-US" sz="2400" b="1" kern="0" dirty="0">
              <a:solidFill>
                <a:sysClr val="windowText" lastClr="000000"/>
              </a:solidFill>
              <a:latin typeface="Wingdings 3" pitchFamily="18" charset="2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448800" y="1752601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kern="0" dirty="0">
                <a:solidFill>
                  <a:sysClr val="windowText" lastClr="000000"/>
                </a:solidFill>
                <a:latin typeface="Wingdings"/>
                <a:ea typeface="Wingdings"/>
                <a:cs typeface="Wingdings"/>
                <a:sym typeface="Calibri"/>
              </a:rPr>
              <a:t></a:t>
            </a:r>
            <a:endParaRPr lang="en-US" sz="2400" b="1" kern="0" dirty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446920" y="1143001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kern="0" dirty="0">
                <a:solidFill>
                  <a:sysClr val="windowText" lastClr="000000"/>
                </a:solidFill>
                <a:latin typeface="Wingdings"/>
                <a:ea typeface="Wingdings"/>
                <a:cs typeface="Wingdings"/>
                <a:sym typeface="Calibri"/>
              </a:rPr>
              <a:t></a:t>
            </a:r>
            <a:endParaRPr lang="en-US" sz="2400" b="1" kern="0" dirty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446920" y="3962401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kern="0" dirty="0">
                <a:solidFill>
                  <a:sysClr val="windowText" lastClr="000000"/>
                </a:solidFill>
                <a:latin typeface="Wingdings"/>
                <a:ea typeface="Wingdings"/>
                <a:cs typeface="Wingdings"/>
                <a:sym typeface="Calibri"/>
              </a:rPr>
              <a:t></a:t>
            </a:r>
            <a:endParaRPr lang="en-US" sz="2400" b="1" kern="0" dirty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448800" y="433893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kern="0" dirty="0">
                <a:solidFill>
                  <a:sysClr val="windowText" lastClr="000000"/>
                </a:solidFill>
                <a:latin typeface="Wingdings"/>
                <a:ea typeface="Wingdings"/>
                <a:cs typeface="Wingdings"/>
                <a:sym typeface="Calibri"/>
              </a:rPr>
              <a:t></a:t>
            </a:r>
            <a:endParaRPr lang="en-US" sz="2400" b="1" kern="0" dirty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448800" y="4953001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kern="0" dirty="0">
                <a:solidFill>
                  <a:sysClr val="windowText" lastClr="000000"/>
                </a:solidFill>
                <a:latin typeface="Wingdings"/>
                <a:ea typeface="Wingdings"/>
                <a:cs typeface="Wingdings"/>
                <a:sym typeface="Calibri"/>
              </a:rPr>
              <a:t></a:t>
            </a:r>
            <a:endParaRPr lang="en-US" sz="2400" b="1" kern="0" dirty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448800" y="525333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kern="0" dirty="0">
                <a:solidFill>
                  <a:sysClr val="windowText" lastClr="000000"/>
                </a:solidFill>
                <a:latin typeface="Wingdings"/>
                <a:ea typeface="Wingdings"/>
                <a:cs typeface="Wingdings"/>
                <a:sym typeface="Calibri"/>
              </a:rPr>
              <a:t></a:t>
            </a:r>
            <a:endParaRPr lang="en-US" sz="2400" b="1" kern="0" dirty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448800" y="555813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kern="0" dirty="0">
                <a:solidFill>
                  <a:sysClr val="windowText" lastClr="000000"/>
                </a:solidFill>
                <a:latin typeface="Wingdings"/>
                <a:ea typeface="Wingdings"/>
                <a:cs typeface="Wingdings"/>
                <a:sym typeface="Calibri"/>
              </a:rPr>
              <a:t></a:t>
            </a:r>
            <a:endParaRPr lang="en-US" sz="2400" b="1" kern="0" dirty="0">
              <a:solidFill>
                <a:sysClr val="windowText" lastClr="000000"/>
              </a:solidFill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6032929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27200" y="332601"/>
            <a:ext cx="10972800" cy="5539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732911"/>
            <a:r>
              <a:rPr spc="-4" dirty="0"/>
              <a:t>E</a:t>
            </a:r>
            <a:r>
              <a:rPr dirty="0"/>
              <a:t>xec</a:t>
            </a:r>
            <a:r>
              <a:rPr spc="-18" dirty="0"/>
              <a:t>u</a:t>
            </a:r>
            <a:r>
              <a:rPr dirty="0"/>
              <a:t>t</a:t>
            </a:r>
            <a:r>
              <a:rPr spc="-13" dirty="0"/>
              <a:t>ion</a:t>
            </a:r>
            <a:r>
              <a:rPr spc="-4" dirty="0"/>
              <a:t> </a:t>
            </a:r>
            <a:r>
              <a:rPr dirty="0"/>
              <a:t>P</a:t>
            </a:r>
            <a:r>
              <a:rPr spc="-13" dirty="0"/>
              <a:t>lan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76400" y="1143000"/>
            <a:ext cx="8763000" cy="52995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7147" indent="-285750">
              <a:lnSpc>
                <a:spcPct val="130000"/>
              </a:lnSpc>
              <a:tabLst>
                <a:tab pos="318546" algn="l"/>
              </a:tabLst>
            </a:pPr>
            <a:r>
              <a:rPr b="1" kern="0" dirty="0">
                <a:solidFill>
                  <a:sysClr val="windowText" lastClr="000000"/>
                </a:solidFill>
                <a:latin typeface="Tahoma"/>
                <a:cs typeface="Tahoma"/>
                <a:sym typeface="Calibri"/>
              </a:rPr>
              <a:t>Phase 1 (2015)</a:t>
            </a:r>
          </a:p>
          <a:p>
            <a:pPr marL="707438" indent="-285750">
              <a:lnSpc>
                <a:spcPct val="130000"/>
              </a:lnSpc>
              <a:spcBef>
                <a:spcPts val="162"/>
              </a:spcBef>
              <a:tabLst>
                <a:tab pos="677550" algn="l"/>
              </a:tabLst>
            </a:pPr>
            <a:r>
              <a:rPr b="1" kern="0" dirty="0">
                <a:solidFill>
                  <a:sysClr val="windowText" lastClr="000000"/>
                </a:solidFill>
                <a:latin typeface="Tahoma"/>
                <a:cs typeface="Tahoma"/>
                <a:sym typeface="Calibri"/>
              </a:rPr>
              <a:t> Build a PD reference flow for physical synthesis</a:t>
            </a:r>
          </a:p>
          <a:p>
            <a:pPr marL="831410">
              <a:lnSpc>
                <a:spcPct val="130000"/>
              </a:lnSpc>
              <a:spcBef>
                <a:spcPts val="183"/>
              </a:spcBef>
            </a:pPr>
            <a:r>
              <a:rPr sz="1600" b="1" kern="0" dirty="0">
                <a:solidFill>
                  <a:sysClr val="windowText" lastClr="000000"/>
                </a:solidFill>
                <a:latin typeface="Tahoma"/>
                <a:cs typeface="Tahoma"/>
                <a:sym typeface="Calibri"/>
              </a:rPr>
              <a:t>•   Reference flow release near ICCAD 2015</a:t>
            </a:r>
          </a:p>
          <a:p>
            <a:pPr marL="831410">
              <a:lnSpc>
                <a:spcPct val="130000"/>
              </a:lnSpc>
              <a:spcBef>
                <a:spcPts val="90"/>
              </a:spcBef>
            </a:pPr>
            <a:r>
              <a:rPr sz="1600" b="1" kern="0" dirty="0">
                <a:solidFill>
                  <a:sysClr val="windowText" lastClr="000000"/>
                </a:solidFill>
                <a:latin typeface="Tahoma"/>
                <a:cs typeface="Tahoma"/>
                <a:sym typeface="Calibri"/>
              </a:rPr>
              <a:t>•   Workshop at DAC 2016</a:t>
            </a:r>
          </a:p>
          <a:p>
            <a:pPr marL="297147" indent="-285750">
              <a:lnSpc>
                <a:spcPct val="130000"/>
              </a:lnSpc>
              <a:spcBef>
                <a:spcPts val="90"/>
              </a:spcBef>
              <a:tabLst>
                <a:tab pos="318546" algn="l"/>
              </a:tabLst>
            </a:pPr>
            <a:r>
              <a:rPr b="1" kern="0" dirty="0">
                <a:solidFill>
                  <a:sysClr val="windowText" lastClr="000000"/>
                </a:solidFill>
                <a:latin typeface="Tahoma"/>
                <a:cs typeface="Tahoma"/>
                <a:sym typeface="Calibri"/>
              </a:rPr>
              <a:t>	Phase 2 (2016)</a:t>
            </a:r>
          </a:p>
          <a:p>
            <a:pPr marL="707438" indent="-285750">
              <a:lnSpc>
                <a:spcPct val="130000"/>
              </a:lnSpc>
              <a:spcBef>
                <a:spcPts val="117"/>
              </a:spcBef>
              <a:tabLst>
                <a:tab pos="677550" algn="l"/>
              </a:tabLst>
            </a:pPr>
            <a:r>
              <a:rPr lang="en-US" b="1" kern="0" dirty="0">
                <a:solidFill>
                  <a:sysClr val="windowText" lastClr="000000"/>
                </a:solidFill>
                <a:latin typeface="Tahoma"/>
                <a:cs typeface="Tahoma"/>
                <a:sym typeface="Calibri"/>
              </a:rPr>
              <a:t>Build/</a:t>
            </a:r>
            <a:r>
              <a:rPr b="1" kern="0" dirty="0">
                <a:solidFill>
                  <a:sysClr val="windowText" lastClr="000000"/>
                </a:solidFill>
                <a:latin typeface="Tahoma"/>
                <a:cs typeface="Tahoma"/>
                <a:sym typeface="Calibri"/>
              </a:rPr>
              <a:t>Support contests in missing areas of PD design flow</a:t>
            </a:r>
          </a:p>
          <a:p>
            <a:pPr marL="831410">
              <a:lnSpc>
                <a:spcPct val="130000"/>
              </a:lnSpc>
              <a:spcBef>
                <a:spcPts val="188"/>
              </a:spcBef>
            </a:pPr>
            <a:r>
              <a:rPr sz="1600" b="1" kern="0" dirty="0">
                <a:solidFill>
                  <a:sysClr val="windowText" lastClr="000000"/>
                </a:solidFill>
                <a:latin typeface="Tahoma"/>
                <a:cs typeface="Tahoma"/>
                <a:sym typeface="Calibri"/>
              </a:rPr>
              <a:t>•   Timing model and analysis (STA, SSTA)</a:t>
            </a:r>
          </a:p>
          <a:p>
            <a:pPr marL="831410">
              <a:lnSpc>
                <a:spcPct val="130000"/>
              </a:lnSpc>
              <a:spcBef>
                <a:spcPts val="90"/>
              </a:spcBef>
            </a:pPr>
            <a:r>
              <a:rPr sz="1600" b="1" kern="0" dirty="0">
                <a:solidFill>
                  <a:sysClr val="windowText" lastClr="000000"/>
                </a:solidFill>
                <a:latin typeface="Tahoma"/>
                <a:cs typeface="Tahoma"/>
                <a:sym typeface="Calibri"/>
              </a:rPr>
              <a:t>•   Timing closure optimizations (buffering, cloning, logic optimization etc)</a:t>
            </a:r>
          </a:p>
          <a:p>
            <a:pPr marL="831410">
              <a:lnSpc>
                <a:spcPct val="130000"/>
              </a:lnSpc>
              <a:spcBef>
                <a:spcPts val="90"/>
              </a:spcBef>
            </a:pPr>
            <a:r>
              <a:rPr sz="1600" b="1" kern="0" dirty="0">
                <a:solidFill>
                  <a:sysClr val="windowText" lastClr="000000"/>
                </a:solidFill>
                <a:latin typeface="Tahoma"/>
                <a:cs typeface="Tahoma"/>
                <a:sym typeface="Calibri"/>
              </a:rPr>
              <a:t>•   Detailed Routing</a:t>
            </a:r>
          </a:p>
          <a:p>
            <a:pPr marL="707438" indent="-285750">
              <a:lnSpc>
                <a:spcPct val="130000"/>
              </a:lnSpc>
              <a:spcBef>
                <a:spcPts val="224"/>
              </a:spcBef>
              <a:tabLst>
                <a:tab pos="677550" algn="l"/>
              </a:tabLst>
            </a:pPr>
            <a:r>
              <a:rPr b="1" kern="0" dirty="0">
                <a:solidFill>
                  <a:sysClr val="windowText" lastClr="000000"/>
                </a:solidFill>
                <a:latin typeface="Tahoma"/>
                <a:cs typeface="Tahoma"/>
                <a:sym typeface="Calibri"/>
              </a:rPr>
              <a:t> Extend the concept to other areas</a:t>
            </a:r>
          </a:p>
          <a:p>
            <a:pPr marL="831410">
              <a:lnSpc>
                <a:spcPct val="130000"/>
              </a:lnSpc>
              <a:spcBef>
                <a:spcPts val="99"/>
              </a:spcBef>
            </a:pPr>
            <a:r>
              <a:rPr sz="1600" b="1" kern="0" dirty="0">
                <a:solidFill>
                  <a:sysClr val="windowText" lastClr="000000"/>
                </a:solidFill>
                <a:latin typeface="Tahoma"/>
                <a:cs typeface="Tahoma"/>
                <a:sym typeface="Calibri"/>
              </a:rPr>
              <a:t>•   Logic synthesis</a:t>
            </a:r>
          </a:p>
          <a:p>
            <a:pPr marL="831410">
              <a:lnSpc>
                <a:spcPct val="130000"/>
              </a:lnSpc>
              <a:spcBef>
                <a:spcPts val="179"/>
              </a:spcBef>
            </a:pPr>
            <a:r>
              <a:rPr sz="1600" b="1" kern="0" dirty="0">
                <a:solidFill>
                  <a:sysClr val="windowText" lastClr="000000"/>
                </a:solidFill>
                <a:latin typeface="Tahoma"/>
                <a:cs typeface="Tahoma"/>
                <a:sym typeface="Calibri"/>
              </a:rPr>
              <a:t>•   Architectural synthesis</a:t>
            </a:r>
          </a:p>
          <a:p>
            <a:pPr marL="831410">
              <a:lnSpc>
                <a:spcPct val="130000"/>
              </a:lnSpc>
              <a:spcBef>
                <a:spcPts val="90"/>
              </a:spcBef>
            </a:pPr>
            <a:r>
              <a:rPr sz="1600" b="1" kern="0" dirty="0">
                <a:solidFill>
                  <a:sysClr val="windowText" lastClr="000000"/>
                </a:solidFill>
                <a:latin typeface="Tahoma"/>
                <a:cs typeface="Tahoma"/>
                <a:sym typeface="Calibri"/>
              </a:rPr>
              <a:t>•   Physical Verification/DFM areas</a:t>
            </a:r>
          </a:p>
          <a:p>
            <a:pPr marL="297147" indent="-285750">
              <a:lnSpc>
                <a:spcPct val="130000"/>
              </a:lnSpc>
              <a:spcBef>
                <a:spcPts val="90"/>
              </a:spcBef>
              <a:tabLst>
                <a:tab pos="318546" algn="l"/>
              </a:tabLst>
            </a:pPr>
            <a:r>
              <a:rPr b="1" kern="0" dirty="0">
                <a:solidFill>
                  <a:sysClr val="windowText" lastClr="000000"/>
                </a:solidFill>
                <a:latin typeface="Tahoma"/>
                <a:cs typeface="Tahoma"/>
                <a:sym typeface="Calibri"/>
              </a:rPr>
              <a:t>	Phase 3 (2017)</a:t>
            </a:r>
          </a:p>
          <a:p>
            <a:pPr marL="707438" indent="-285750">
              <a:lnSpc>
                <a:spcPct val="130000"/>
              </a:lnSpc>
              <a:spcBef>
                <a:spcPts val="117"/>
              </a:spcBef>
              <a:tabLst>
                <a:tab pos="677550" algn="l"/>
              </a:tabLst>
            </a:pPr>
            <a:r>
              <a:rPr b="1" kern="0" dirty="0">
                <a:solidFill>
                  <a:sysClr val="windowText" lastClr="000000"/>
                </a:solidFill>
                <a:latin typeface="Tahoma"/>
                <a:cs typeface="Tahoma"/>
                <a:sym typeface="Calibri"/>
              </a:rPr>
              <a:t>Cloudify the reference flow</a:t>
            </a:r>
          </a:p>
        </p:txBody>
      </p:sp>
    </p:spTree>
    <p:extLst>
      <p:ext uri="{BB962C8B-B14F-4D97-AF65-F5344CB8AC3E}">
        <p14:creationId xmlns:p14="http://schemas.microsoft.com/office/powerpoint/2010/main" val="4071771915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1524000" y="2493964"/>
            <a:ext cx="8324850" cy="3144837"/>
          </a:xfrm>
        </p:spPr>
        <p:txBody>
          <a:bodyPr/>
          <a:lstStyle/>
          <a:p>
            <a:r>
              <a:rPr lang="en-US" dirty="0"/>
              <a:t>DTC</a:t>
            </a:r>
            <a:br>
              <a:rPr lang="en-US" dirty="0"/>
            </a:br>
            <a:r>
              <a:rPr lang="en-US" dirty="0"/>
              <a:t>June 2015</a:t>
            </a:r>
            <a:br>
              <a:rPr lang="en-US" dirty="0"/>
            </a:br>
            <a:r>
              <a:rPr lang="en-US" dirty="0" err="1"/>
              <a:t>BoG</a:t>
            </a:r>
            <a:r>
              <a:rPr lang="en-US" dirty="0"/>
              <a:t> Meeting</a:t>
            </a:r>
            <a:br>
              <a:rPr lang="en-US" dirty="0"/>
            </a:br>
            <a:br>
              <a:rPr lang="en-US" sz="4800" dirty="0"/>
            </a:br>
            <a:r>
              <a:rPr lang="en-US" sz="2400" dirty="0" err="1"/>
              <a:t>Arjun</a:t>
            </a:r>
            <a:r>
              <a:rPr lang="en-US" sz="2400" dirty="0"/>
              <a:t> </a:t>
            </a:r>
            <a:r>
              <a:rPr lang="en-US" sz="2400" dirty="0" err="1"/>
              <a:t>Rajagopal</a:t>
            </a:r>
            <a:br>
              <a:rPr lang="en-US" sz="2400" dirty="0"/>
            </a:br>
            <a:r>
              <a:rPr lang="en-US" sz="2400" dirty="0"/>
              <a:t>Member Technology Organization Representative</a:t>
            </a:r>
          </a:p>
        </p:txBody>
      </p:sp>
    </p:spTree>
    <p:extLst>
      <p:ext uri="{BB962C8B-B14F-4D97-AF65-F5344CB8AC3E}">
        <p14:creationId xmlns:p14="http://schemas.microsoft.com/office/powerpoint/2010/main" val="3026122106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b="1" dirty="0"/>
              <a:t>Outline</a:t>
            </a:r>
          </a:p>
        </p:txBody>
      </p:sp>
      <p:sp>
        <p:nvSpPr>
          <p:cNvPr id="8195" name="Content Placeholder 8"/>
          <p:cNvSpPr>
            <a:spLocks noGrp="1"/>
          </p:cNvSpPr>
          <p:nvPr>
            <p:ph idx="1"/>
          </p:nvPr>
        </p:nvSpPr>
        <p:spPr>
          <a:xfrm>
            <a:off x="1981200" y="1601012"/>
            <a:ext cx="7067128" cy="420425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Distributed Design Flow : EDA 3.0 </a:t>
            </a:r>
          </a:p>
          <a:p>
            <a:r>
              <a:rPr lang="en-US" dirty="0"/>
              <a:t>AMS Simulation and Verification Gaps</a:t>
            </a:r>
          </a:p>
          <a:p>
            <a:r>
              <a:rPr lang="en-US" dirty="0"/>
              <a:t>Long Term Roadmaps for Design Challenges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7"/>
          <p:cNvSpPr>
            <a:spLocks noGrp="1"/>
          </p:cNvSpPr>
          <p:nvPr>
            <p:ph type="title"/>
          </p:nvPr>
        </p:nvSpPr>
        <p:spPr>
          <a:xfrm>
            <a:off x="1631504" y="152400"/>
            <a:ext cx="8579296" cy="1143000"/>
          </a:xfrm>
        </p:spPr>
        <p:txBody>
          <a:bodyPr/>
          <a:lstStyle/>
          <a:p>
            <a:pPr algn="l"/>
            <a:r>
              <a:rPr lang="en-US" sz="2400" b="1" dirty="0"/>
              <a:t>Distributed Design Flow: EDA 3.0 </a:t>
            </a:r>
          </a:p>
        </p:txBody>
      </p:sp>
      <p:sp>
        <p:nvSpPr>
          <p:cNvPr id="8195" name="Content Placeholder 8"/>
          <p:cNvSpPr>
            <a:spLocks noGrp="1"/>
          </p:cNvSpPr>
          <p:nvPr>
            <p:ph idx="1"/>
          </p:nvPr>
        </p:nvSpPr>
        <p:spPr>
          <a:xfrm>
            <a:off x="1676400" y="1124744"/>
            <a:ext cx="8991600" cy="5580856"/>
          </a:xfrm>
        </p:spPr>
        <p:txBody>
          <a:bodyPr>
            <a:normAutofit fontScale="6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en-US" dirty="0"/>
              <a:t>As recently defined by Leon Stok (IBM) </a:t>
            </a:r>
            <a:r>
              <a:rPr lang="en-US" altLang="en-US" sz="1800" dirty="0"/>
              <a:t>( </a:t>
            </a:r>
            <a:r>
              <a:rPr lang="en-US" altLang="en-US" sz="1800" dirty="0" err="1"/>
              <a:t>Keynote:Tau</a:t>
            </a:r>
            <a:r>
              <a:rPr lang="en-US" altLang="en-US" sz="1800" dirty="0"/>
              <a:t>  2015</a:t>
            </a:r>
            <a:r>
              <a:rPr lang="en-US" altLang="en-US" dirty="0"/>
              <a:t>) </a:t>
            </a:r>
          </a:p>
          <a:p>
            <a:pPr lvl="1">
              <a:buFont typeface="Arial" pitchFamily="34" charset="0"/>
              <a:buChar char="•"/>
            </a:pPr>
            <a:r>
              <a:rPr lang="en-US" altLang="en-US" dirty="0"/>
              <a:t>EDA1.0</a:t>
            </a:r>
          </a:p>
          <a:p>
            <a:pPr lvl="2">
              <a:buFont typeface="Arial" pitchFamily="34" charset="0"/>
              <a:buChar char="•"/>
            </a:pPr>
            <a:r>
              <a:rPr lang="en-US" altLang="en-US" dirty="0"/>
              <a:t>Point tools on individual workstations</a:t>
            </a:r>
          </a:p>
          <a:p>
            <a:pPr lvl="1">
              <a:buFont typeface="Arial" pitchFamily="34" charset="0"/>
              <a:buChar char="•"/>
            </a:pPr>
            <a:r>
              <a:rPr lang="en-US" altLang="en-US" dirty="0"/>
              <a:t>EDA 2.0</a:t>
            </a:r>
          </a:p>
          <a:p>
            <a:pPr lvl="2">
              <a:buFont typeface="Arial" pitchFamily="34" charset="0"/>
              <a:buChar char="•"/>
            </a:pPr>
            <a:r>
              <a:rPr lang="en-US" altLang="en-US" dirty="0"/>
              <a:t>Integration of design tools on server farms</a:t>
            </a:r>
          </a:p>
          <a:p>
            <a:pPr lvl="1">
              <a:buFont typeface="Arial" pitchFamily="34" charset="0"/>
              <a:buChar char="•"/>
            </a:pPr>
            <a:r>
              <a:rPr lang="en-US" altLang="en-US" dirty="0"/>
              <a:t>EDA 3.0</a:t>
            </a:r>
          </a:p>
          <a:p>
            <a:pPr lvl="2">
              <a:buFont typeface="Arial" pitchFamily="34" charset="0"/>
              <a:buChar char="•"/>
            </a:pPr>
            <a:r>
              <a:rPr lang="en-US" altLang="en-US" dirty="0"/>
              <a:t>Integration of design flow on Distributed Clouds</a:t>
            </a:r>
          </a:p>
          <a:p>
            <a:pPr lvl="2">
              <a:buFont typeface="Arial" pitchFamily="34" charset="0"/>
              <a:buChar char="•"/>
            </a:pPr>
            <a:r>
              <a:rPr lang="en-US" altLang="en-US" dirty="0"/>
              <a:t>EDA as a service with </a:t>
            </a:r>
            <a:r>
              <a:rPr lang="en-US" dirty="0"/>
              <a:t>improved Data Analytics and Cost </a:t>
            </a:r>
            <a:br>
              <a:rPr lang="en-US" dirty="0"/>
            </a:br>
            <a:r>
              <a:rPr lang="en-US" dirty="0"/>
              <a:t>– Learn from Big Data: other data and graph parallel systems</a:t>
            </a:r>
            <a:br>
              <a:rPr lang="en-US" dirty="0"/>
            </a:br>
            <a:r>
              <a:rPr lang="en-US" dirty="0"/>
              <a:t>– Capitalize on the Changing nature of IT so we will be able to run this effectively.</a:t>
            </a:r>
          </a:p>
          <a:p>
            <a:pPr lvl="2">
              <a:buFont typeface="Arial" pitchFamily="34" charset="0"/>
              <a:buChar char="•"/>
            </a:pPr>
            <a:r>
              <a:rPr lang="en-US" dirty="0"/>
              <a:t>Needs to work out infrastructure, database model , licensing and security</a:t>
            </a:r>
            <a:endParaRPr lang="en-US" altLang="en-US" dirty="0"/>
          </a:p>
          <a:p>
            <a:pPr>
              <a:buFont typeface="Arial" pitchFamily="34" charset="0"/>
              <a:buChar char="•"/>
            </a:pPr>
            <a:r>
              <a:rPr lang="en-US" altLang="en-US" dirty="0"/>
              <a:t>DTC strategy meeting at DAC to:</a:t>
            </a:r>
          </a:p>
          <a:p>
            <a:pPr lvl="1">
              <a:buFont typeface="Arial" pitchFamily="34" charset="0"/>
              <a:buChar char="•"/>
            </a:pPr>
            <a:r>
              <a:rPr lang="en-US" altLang="en-US" dirty="0"/>
              <a:t>Define need and value proposition for companies for proposed EDA 3.0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Can we enroll academia to build a demo/infrastructure and following for this effort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Can we use SRC/Si2/</a:t>
            </a:r>
            <a:r>
              <a:rPr lang="en-US" dirty="0" err="1"/>
              <a:t>Accellara</a:t>
            </a:r>
            <a:r>
              <a:rPr lang="en-US" dirty="0"/>
              <a:t> to define work for this effort.?  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Needs to be an open source model ?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Example of similar efforts are the cadence OA standard for inter-</a:t>
            </a:r>
            <a:r>
              <a:rPr lang="en-US" dirty="0" err="1"/>
              <a:t>operabilty</a:t>
            </a:r>
            <a:r>
              <a:rPr lang="en-US" dirty="0"/>
              <a:t> between tools/flows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Would be a multi-year project </a:t>
            </a:r>
            <a:endParaRPr lang="en-US" altLang="en-US" dirty="0"/>
          </a:p>
          <a:p>
            <a:endParaRPr lang="en-US" altLang="en-US" dirty="0"/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45305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2e0e4e551211ba98fa70-d81ddca05536e7c590811927217ea7a4.r4.cf3.rackcdn.com/catalog/product/cache/1/image/700x700/17f82f742ffe127f42dca9de82fb58b1/c/a/candy_drop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7133" y="2819401"/>
            <a:ext cx="5232067" cy="268330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447801"/>
            <a:ext cx="7772400" cy="1752600"/>
          </a:xfrm>
        </p:spPr>
        <p:txBody>
          <a:bodyPr>
            <a:normAutofit/>
          </a:bodyPr>
          <a:lstStyle/>
          <a:p>
            <a:r>
              <a:rPr lang="en-US" dirty="0"/>
              <a:t>DA Perspective’15 </a:t>
            </a:r>
            <a:br>
              <a:rPr lang="en-US" dirty="0"/>
            </a:br>
            <a:r>
              <a:rPr lang="en-US" dirty="0"/>
              <a:t>(CANDE)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Farinaz Koushanfar, Rice U</a:t>
            </a:r>
          </a:p>
          <a:p>
            <a:r>
              <a:rPr lang="en-US" sz="3200" b="1" dirty="0">
                <a:solidFill>
                  <a:srgbClr val="000000"/>
                </a:solidFill>
              </a:rPr>
              <a:t>Presentation to CEDA </a:t>
            </a:r>
            <a:r>
              <a:rPr lang="en-US" sz="3200" b="1" dirty="0" err="1">
                <a:solidFill>
                  <a:srgbClr val="000000"/>
                </a:solidFill>
              </a:rPr>
              <a:t>BoG</a:t>
            </a:r>
            <a:endParaRPr lang="en-US" sz="32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9646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b="1" dirty="0"/>
              <a:t>AMS Verification and Simulation Gaps</a:t>
            </a:r>
          </a:p>
        </p:txBody>
      </p:sp>
      <p:sp>
        <p:nvSpPr>
          <p:cNvPr id="8195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>DTC member companies sharing gaps on AMS verification:</a:t>
            </a:r>
          </a:p>
          <a:p>
            <a:pPr eaLnBrk="1" hangingPunct="1">
              <a:defRPr/>
            </a:pPr>
            <a:r>
              <a:rPr lang="en-US" dirty="0"/>
              <a:t>Analog behavioral languages (e.g. Verilog-A) make top-level simulation seriously slow and often instable</a:t>
            </a:r>
          </a:p>
          <a:p>
            <a:pPr eaLnBrk="1" hangingPunct="1">
              <a:defRPr/>
            </a:pPr>
            <a:r>
              <a:rPr lang="en-US" dirty="0"/>
              <a:t>(w)real modeling gives a too simplistic model abstraction which ignores continuous-time and conservative properties</a:t>
            </a:r>
          </a:p>
          <a:p>
            <a:pPr eaLnBrk="1" hangingPunct="1">
              <a:defRPr/>
            </a:pPr>
            <a:r>
              <a:rPr lang="en-US" dirty="0"/>
              <a:t>Verilog-AMS offers insufficient features for system-level verification aspects (no interfaces, no user data types, etc.)</a:t>
            </a:r>
          </a:p>
          <a:p>
            <a:pPr lvl="1" eaLnBrk="1" hangingPunct="1">
              <a:defRPr/>
            </a:pPr>
            <a:r>
              <a:rPr lang="en-US" dirty="0"/>
              <a:t>LRM is loosely defined  and vendors implement constructs differently causing compatibility  issues with IP’s across vendor tools </a:t>
            </a:r>
          </a:p>
          <a:p>
            <a:pPr eaLnBrk="1" hangingPunct="1">
              <a:defRPr/>
            </a:pPr>
            <a:r>
              <a:rPr lang="en-US" dirty="0"/>
              <a:t>At the A/D-boundary we face multi-language issues due to language limitations and incompatibilities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280734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7"/>
          <p:cNvSpPr>
            <a:spLocks noGrp="1"/>
          </p:cNvSpPr>
          <p:nvPr>
            <p:ph type="title"/>
          </p:nvPr>
        </p:nvSpPr>
        <p:spPr>
          <a:xfrm>
            <a:off x="1631504" y="274638"/>
            <a:ext cx="8579296" cy="1143000"/>
          </a:xfrm>
        </p:spPr>
        <p:txBody>
          <a:bodyPr/>
          <a:lstStyle/>
          <a:p>
            <a:pPr algn="l"/>
            <a:r>
              <a:rPr lang="en-US" sz="2400" b="1" dirty="0"/>
              <a:t>Identifying Long Term Roadmaps for Design Challenges </a:t>
            </a:r>
          </a:p>
        </p:txBody>
      </p:sp>
      <p:sp>
        <p:nvSpPr>
          <p:cNvPr id="8195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ITRS-2.0 : Defines new direction for semiconductor roadmap with updated design drivers. </a:t>
            </a:r>
          </a:p>
          <a:p>
            <a:pPr lvl="1"/>
            <a:r>
              <a:rPr lang="en-US" dirty="0"/>
              <a:t>Lacks definition and ways to solve design productivity gaps( Tools/Flows)</a:t>
            </a:r>
          </a:p>
          <a:p>
            <a:r>
              <a:rPr lang="en-US" dirty="0"/>
              <a:t>How can DTC contribute ?</a:t>
            </a:r>
          </a:p>
          <a:p>
            <a:pPr lvl="1" eaLnBrk="1" hangingPunct="1">
              <a:defRPr/>
            </a:pPr>
            <a:r>
              <a:rPr lang="en-US" dirty="0"/>
              <a:t>Drive ITRS  activity using working groups drawn from within DTC member companies to: </a:t>
            </a:r>
          </a:p>
          <a:p>
            <a:pPr lvl="2" eaLnBrk="1" hangingPunct="1">
              <a:defRPr/>
            </a:pPr>
            <a:r>
              <a:rPr lang="en-US" dirty="0"/>
              <a:t>Define different design drivers and unique challenges</a:t>
            </a:r>
          </a:p>
          <a:p>
            <a:pPr lvl="2" eaLnBrk="1" hangingPunct="1">
              <a:defRPr/>
            </a:pPr>
            <a:r>
              <a:rPr lang="en-US" dirty="0"/>
              <a:t>Define workflows for reference designs</a:t>
            </a:r>
          </a:p>
          <a:p>
            <a:pPr eaLnBrk="1" hangingPunct="1">
              <a:defRPr/>
            </a:pPr>
            <a:r>
              <a:rPr lang="en-US" dirty="0"/>
              <a:t>Engage with EDA Vendors with forward looking Roadmap from ITRS work</a:t>
            </a:r>
          </a:p>
          <a:p>
            <a:pPr lvl="1" eaLnBrk="1" hangingPunct="1">
              <a:defRPr/>
            </a:pPr>
            <a:r>
              <a:rPr lang="en-US" dirty="0"/>
              <a:t>DTC members provide a prioritized list of focus area/challenges</a:t>
            </a:r>
          </a:p>
          <a:p>
            <a:pPr lvl="1" eaLnBrk="1" hangingPunct="1">
              <a:defRPr/>
            </a:pPr>
            <a:r>
              <a:rPr lang="en-US" dirty="0"/>
              <a:t>Define design technology improvements and workflow requirements to drive designer productivity</a:t>
            </a:r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509090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1524000" y="2493964"/>
            <a:ext cx="8324850" cy="3144837"/>
          </a:xfrm>
        </p:spPr>
        <p:txBody>
          <a:bodyPr/>
          <a:lstStyle/>
          <a:p>
            <a:r>
              <a:rPr lang="en-US" dirty="0"/>
              <a:t>Solid-State Circuits Society</a:t>
            </a:r>
            <a:br>
              <a:rPr lang="en-US" dirty="0"/>
            </a:br>
            <a:r>
              <a:rPr lang="en-US" dirty="0"/>
              <a:t>June 2015</a:t>
            </a:r>
            <a:br>
              <a:rPr lang="en-US" dirty="0"/>
            </a:br>
            <a:r>
              <a:rPr lang="en-US" dirty="0" err="1"/>
              <a:t>BoG</a:t>
            </a:r>
            <a:r>
              <a:rPr lang="en-US" dirty="0"/>
              <a:t> Meeting</a:t>
            </a:r>
            <a:br>
              <a:rPr lang="en-US" dirty="0"/>
            </a:br>
            <a:br>
              <a:rPr lang="en-US" sz="4800" dirty="0"/>
            </a:br>
            <a:r>
              <a:rPr lang="en-US" sz="2400" dirty="0"/>
              <a:t>Bryan </a:t>
            </a:r>
            <a:r>
              <a:rPr lang="en-US" sz="2400" dirty="0" err="1"/>
              <a:t>Ackland</a:t>
            </a:r>
            <a:br>
              <a:rPr lang="en-US" sz="2400" dirty="0"/>
            </a:br>
            <a:r>
              <a:rPr lang="en-US" sz="2400" dirty="0"/>
              <a:t>Member Society Representative</a:t>
            </a:r>
          </a:p>
        </p:txBody>
      </p:sp>
    </p:spTree>
    <p:extLst>
      <p:ext uri="{BB962C8B-B14F-4D97-AF65-F5344CB8AC3E}">
        <p14:creationId xmlns:p14="http://schemas.microsoft.com/office/powerpoint/2010/main" val="2268778436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>
                <a:solidFill>
                  <a:srgbClr val="0000FF"/>
                </a:solidFill>
                <a:latin typeface="Arial" charset="0"/>
              </a:rPr>
              <a:t>SSCS Highlights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066800"/>
            <a:ext cx="8534400" cy="5486400"/>
          </a:xfrm>
        </p:spPr>
        <p:txBody>
          <a:bodyPr>
            <a:normAutofit fontScale="47500" lnSpcReduction="20000"/>
          </a:bodyPr>
          <a:lstStyle/>
          <a:p>
            <a:pPr marL="457200" indent="-457200">
              <a:lnSpc>
                <a:spcPct val="110000"/>
              </a:lnSpc>
              <a:buClr>
                <a:srgbClr val="0000FF"/>
              </a:buClr>
              <a:buFont typeface="Wingdings" charset="0"/>
              <a:buChar char="v"/>
            </a:pPr>
            <a:r>
              <a:rPr lang="en-US" sz="3500" b="1" dirty="0">
                <a:latin typeface="Tahoma"/>
                <a:cs typeface="Tahoma"/>
              </a:rPr>
              <a:t>Publications</a:t>
            </a:r>
            <a:endParaRPr lang="en-US" sz="3500" dirty="0">
              <a:latin typeface="Tahoma"/>
              <a:cs typeface="Tahoma"/>
            </a:endParaRPr>
          </a:p>
          <a:p>
            <a:pPr marL="857250" lvl="1">
              <a:lnSpc>
                <a:spcPct val="110000"/>
              </a:lnSpc>
              <a:spcBef>
                <a:spcPts val="1200"/>
              </a:spcBef>
              <a:buClr>
                <a:srgbClr val="0000FF"/>
              </a:buClr>
            </a:pPr>
            <a:r>
              <a:rPr lang="en-US" sz="3500" dirty="0">
                <a:latin typeface="Tahoma"/>
                <a:cs typeface="Tahoma"/>
              </a:rPr>
              <a:t>Journal of Solid State Circuits:</a:t>
            </a:r>
          </a:p>
          <a:p>
            <a:pPr marL="1257300" lvl="2">
              <a:lnSpc>
                <a:spcPct val="110000"/>
              </a:lnSpc>
              <a:buClr>
                <a:srgbClr val="0000FF"/>
              </a:buClr>
            </a:pPr>
            <a:r>
              <a:rPr lang="en-US" dirty="0">
                <a:latin typeface="Tahoma"/>
                <a:cs typeface="Tahoma"/>
              </a:rPr>
              <a:t>Mean time to electronic publication: 148 days</a:t>
            </a:r>
          </a:p>
          <a:p>
            <a:pPr marL="1257300" lvl="2">
              <a:lnSpc>
                <a:spcPct val="110000"/>
              </a:lnSpc>
              <a:buClr>
                <a:srgbClr val="0000FF"/>
              </a:buClr>
            </a:pPr>
            <a:r>
              <a:rPr lang="en-US" dirty="0">
                <a:latin typeface="Tahoma"/>
                <a:cs typeface="Tahoma"/>
              </a:rPr>
              <a:t>Compare to conference ISSCC = 168 days</a:t>
            </a:r>
          </a:p>
          <a:p>
            <a:pPr marL="857250" lvl="1">
              <a:lnSpc>
                <a:spcPct val="110000"/>
              </a:lnSpc>
              <a:buClr>
                <a:srgbClr val="0000FF"/>
              </a:buClr>
            </a:pPr>
            <a:r>
              <a:rPr lang="en-US" sz="3500" dirty="0">
                <a:latin typeface="Tahoma"/>
                <a:cs typeface="Tahoma"/>
              </a:rPr>
              <a:t>New </a:t>
            </a:r>
            <a:r>
              <a:rPr lang="en-US" sz="3500" dirty="0" err="1">
                <a:latin typeface="Tahoma"/>
                <a:cs typeface="Tahoma"/>
              </a:rPr>
              <a:t>Jnl</a:t>
            </a:r>
            <a:r>
              <a:rPr lang="en-US" sz="3500" dirty="0">
                <a:latin typeface="Tahoma"/>
                <a:cs typeface="Tahoma"/>
              </a:rPr>
              <a:t>. of Exploratory Solid State Computational Devices &amp; Circuits</a:t>
            </a:r>
          </a:p>
          <a:p>
            <a:pPr marL="1257300" lvl="2">
              <a:lnSpc>
                <a:spcPct val="110000"/>
              </a:lnSpc>
              <a:spcBef>
                <a:spcPts val="300"/>
              </a:spcBef>
              <a:buClr>
                <a:srgbClr val="0000FF"/>
              </a:buClr>
            </a:pPr>
            <a:r>
              <a:rPr lang="en-US" dirty="0">
                <a:latin typeface="Tahoma"/>
                <a:cs typeface="Tahoma"/>
              </a:rPr>
              <a:t>Open access fee $1350</a:t>
            </a:r>
          </a:p>
          <a:p>
            <a:pPr marL="1257300" lvl="2">
              <a:lnSpc>
                <a:spcPct val="110000"/>
              </a:lnSpc>
              <a:spcBef>
                <a:spcPts val="300"/>
              </a:spcBef>
              <a:buClr>
                <a:srgbClr val="0000FF"/>
              </a:buClr>
            </a:pPr>
            <a:r>
              <a:rPr lang="en-US" dirty="0">
                <a:latin typeface="Tahoma"/>
                <a:cs typeface="Tahoma"/>
              </a:rPr>
              <a:t>Early Access papers of 1</a:t>
            </a:r>
            <a:r>
              <a:rPr lang="en-US" baseline="30000" dirty="0">
                <a:latin typeface="Tahoma"/>
                <a:cs typeface="Tahoma"/>
              </a:rPr>
              <a:t>st</a:t>
            </a:r>
            <a:r>
              <a:rPr lang="en-US" dirty="0">
                <a:latin typeface="Tahoma"/>
                <a:cs typeface="Tahoma"/>
              </a:rPr>
              <a:t> issue available now on </a:t>
            </a:r>
            <a:r>
              <a:rPr lang="en-US" dirty="0" err="1">
                <a:latin typeface="Tahoma"/>
                <a:cs typeface="Tahoma"/>
              </a:rPr>
              <a:t>Xplore</a:t>
            </a:r>
            <a:endParaRPr lang="en-US" dirty="0">
              <a:latin typeface="Tahoma"/>
              <a:cs typeface="Tahoma"/>
            </a:endParaRPr>
          </a:p>
          <a:p>
            <a:pPr marL="457200" indent="-457200">
              <a:lnSpc>
                <a:spcPct val="110000"/>
              </a:lnSpc>
              <a:buClr>
                <a:srgbClr val="0000FF"/>
              </a:buClr>
              <a:buFont typeface="Wingdings" charset="0"/>
              <a:buChar char="v"/>
            </a:pPr>
            <a:r>
              <a:rPr lang="en-US" sz="3500" b="1" dirty="0">
                <a:latin typeface="Tahoma"/>
                <a:cs typeface="Tahoma"/>
              </a:rPr>
              <a:t>ISSCC</a:t>
            </a:r>
            <a:endParaRPr lang="en-US" sz="3500" dirty="0">
              <a:latin typeface="Tahoma"/>
              <a:cs typeface="Tahoma"/>
            </a:endParaRPr>
          </a:p>
          <a:p>
            <a:pPr marL="857250" lvl="1">
              <a:lnSpc>
                <a:spcPct val="110000"/>
              </a:lnSpc>
              <a:buClr>
                <a:srgbClr val="0000FF"/>
              </a:buClr>
            </a:pPr>
            <a:r>
              <a:rPr lang="en-US" dirty="0">
                <a:latin typeface="Tahoma"/>
                <a:cs typeface="Tahoma"/>
              </a:rPr>
              <a:t>3179 attendees in Feb. 2015, $290K surplus</a:t>
            </a:r>
          </a:p>
          <a:p>
            <a:pPr marL="857250" lvl="1">
              <a:lnSpc>
                <a:spcPct val="110000"/>
              </a:lnSpc>
              <a:buClr>
                <a:srgbClr val="0000FF"/>
              </a:buClr>
            </a:pPr>
            <a:r>
              <a:rPr lang="en-US" dirty="0">
                <a:latin typeface="Tahoma"/>
                <a:cs typeface="Tahoma"/>
              </a:rPr>
              <a:t>Prior to conference – ISSCC online course:</a:t>
            </a:r>
          </a:p>
          <a:p>
            <a:pPr marL="1257300" lvl="2">
              <a:lnSpc>
                <a:spcPct val="110000"/>
              </a:lnSpc>
              <a:buClr>
                <a:srgbClr val="0000FF"/>
              </a:buClr>
            </a:pPr>
            <a:r>
              <a:rPr lang="en-US" dirty="0">
                <a:latin typeface="Tahoma"/>
                <a:cs typeface="Tahoma"/>
              </a:rPr>
              <a:t>11 10-18 min lectures by leaders in field</a:t>
            </a:r>
          </a:p>
          <a:p>
            <a:pPr marL="1257300" lvl="2">
              <a:lnSpc>
                <a:spcPct val="110000"/>
              </a:lnSpc>
              <a:buClr>
                <a:srgbClr val="0000FF"/>
              </a:buClr>
            </a:pPr>
            <a:r>
              <a:rPr lang="en-US" dirty="0">
                <a:latin typeface="Tahoma"/>
                <a:cs typeface="Tahoma"/>
              </a:rPr>
              <a:t>Over 7050 “students” registered</a:t>
            </a:r>
          </a:p>
          <a:p>
            <a:pPr marL="1257300" lvl="2">
              <a:lnSpc>
                <a:spcPct val="110000"/>
              </a:lnSpc>
              <a:buClr>
                <a:srgbClr val="0000FF"/>
              </a:buClr>
            </a:pPr>
            <a:r>
              <a:rPr lang="en-US" dirty="0">
                <a:latin typeface="Tahoma"/>
                <a:cs typeface="Tahoma"/>
              </a:rPr>
              <a:t>Students who complete get continuing education credits  from IEEE</a:t>
            </a:r>
          </a:p>
          <a:p>
            <a:pPr marL="457200" indent="-457200">
              <a:lnSpc>
                <a:spcPct val="110000"/>
              </a:lnSpc>
              <a:buClr>
                <a:srgbClr val="0000FF"/>
              </a:buClr>
              <a:buFont typeface="Wingdings" charset="0"/>
              <a:buChar char="v"/>
            </a:pPr>
            <a:r>
              <a:rPr lang="en-US" sz="3500" b="1" dirty="0">
                <a:latin typeface="Tahoma"/>
                <a:cs typeface="Tahoma"/>
              </a:rPr>
              <a:t>Strategy Discussion at Feb, 2014 </a:t>
            </a:r>
            <a:r>
              <a:rPr lang="en-US" sz="3500" b="1" dirty="0" err="1">
                <a:latin typeface="Tahoma"/>
                <a:cs typeface="Tahoma"/>
              </a:rPr>
              <a:t>AdCom</a:t>
            </a:r>
            <a:endParaRPr lang="en-US" sz="2000" dirty="0">
              <a:latin typeface="Tahoma"/>
              <a:cs typeface="Tahoma"/>
            </a:endParaRPr>
          </a:p>
          <a:p>
            <a:pPr marL="857250" lvl="1">
              <a:lnSpc>
                <a:spcPct val="110000"/>
              </a:lnSpc>
              <a:buClr>
                <a:srgbClr val="0000FF"/>
              </a:buClr>
            </a:pPr>
            <a:r>
              <a:rPr lang="en-US" dirty="0">
                <a:latin typeface="Tahoma"/>
                <a:cs typeface="Tahoma"/>
              </a:rPr>
              <a:t>Where will our new members come in 10 years time?</a:t>
            </a:r>
          </a:p>
          <a:p>
            <a:pPr marL="857250" lvl="1">
              <a:lnSpc>
                <a:spcPct val="110000"/>
              </a:lnSpc>
              <a:buClr>
                <a:srgbClr val="0000FF"/>
              </a:buClr>
            </a:pPr>
            <a:r>
              <a:rPr lang="en-US" dirty="0">
                <a:latin typeface="Tahoma"/>
                <a:cs typeface="Tahoma"/>
              </a:rPr>
              <a:t>CMOS circuit design mature technology</a:t>
            </a:r>
          </a:p>
          <a:p>
            <a:pPr marL="857250" lvl="1">
              <a:lnSpc>
                <a:spcPct val="110000"/>
              </a:lnSpc>
              <a:buClr>
                <a:srgbClr val="0000FF"/>
              </a:buClr>
            </a:pPr>
            <a:r>
              <a:rPr lang="en-US" dirty="0">
                <a:latin typeface="Tahoma"/>
                <a:cs typeface="Tahoma"/>
              </a:rPr>
              <a:t>Most digital innovation at systems level (now accept digital systems papers)</a:t>
            </a:r>
          </a:p>
          <a:p>
            <a:pPr marL="857250" lvl="1">
              <a:lnSpc>
                <a:spcPct val="110000"/>
              </a:lnSpc>
              <a:buClr>
                <a:srgbClr val="0000FF"/>
              </a:buClr>
            </a:pPr>
            <a:r>
              <a:rPr lang="en-US" dirty="0">
                <a:latin typeface="Tahoma"/>
                <a:cs typeface="Tahoma"/>
              </a:rPr>
              <a:t>Analog topics are increasingly specialized  - require deep expert knowledge</a:t>
            </a:r>
          </a:p>
          <a:p>
            <a:pPr marL="857250" lvl="1">
              <a:lnSpc>
                <a:spcPct val="110000"/>
              </a:lnSpc>
              <a:buClr>
                <a:srgbClr val="0000FF"/>
              </a:buClr>
            </a:pPr>
            <a:r>
              <a:rPr lang="en-US" dirty="0">
                <a:latin typeface="Tahoma"/>
                <a:cs typeface="Tahoma"/>
              </a:rPr>
              <a:t>Students today excited by higher level apps based on systems level black boxes </a:t>
            </a:r>
          </a:p>
          <a:p>
            <a:pPr marL="1257300" lvl="2">
              <a:lnSpc>
                <a:spcPct val="110000"/>
              </a:lnSpc>
              <a:buClr>
                <a:srgbClr val="0000FF"/>
              </a:buClr>
            </a:pPr>
            <a:r>
              <a:rPr lang="en-US" dirty="0">
                <a:latin typeface="Tahoma"/>
                <a:cs typeface="Tahoma"/>
              </a:rPr>
              <a:t>e.g. Raspberry Pi, </a:t>
            </a:r>
            <a:r>
              <a:rPr lang="en-US" dirty="0" err="1">
                <a:latin typeface="Tahoma"/>
                <a:cs typeface="Tahoma"/>
              </a:rPr>
              <a:t>Arduino</a:t>
            </a:r>
            <a:endParaRPr lang="en-US" dirty="0">
              <a:latin typeface="Tahoma"/>
              <a:cs typeface="Tahoma"/>
            </a:endParaRPr>
          </a:p>
          <a:p>
            <a:pPr marL="857250" lvl="1">
              <a:lnSpc>
                <a:spcPct val="80000"/>
              </a:lnSpc>
              <a:buClr>
                <a:srgbClr val="0000FF"/>
              </a:buClr>
            </a:pPr>
            <a:endParaRPr lang="en-US" sz="1600" dirty="0">
              <a:latin typeface="Arial" charset="0"/>
            </a:endParaRPr>
          </a:p>
          <a:p>
            <a:pPr marL="857250" lvl="1">
              <a:lnSpc>
                <a:spcPct val="80000"/>
              </a:lnSpc>
              <a:buClr>
                <a:srgbClr val="0000FF"/>
              </a:buClr>
            </a:pPr>
            <a:endParaRPr lang="en-US" sz="1600" dirty="0">
              <a:latin typeface="Arial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209800" y="152400"/>
            <a:ext cx="7772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sz="2800" b="1" kern="0">
              <a:solidFill>
                <a:srgbClr val="A7A7A7"/>
              </a:solidFill>
              <a:latin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Background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team is committed to establish a new/</a:t>
            </a:r>
          </a:p>
          <a:p>
            <a:pPr marL="0" indent="0">
              <a:buNone/>
            </a:pPr>
            <a:r>
              <a:rPr lang="en-US" dirty="0"/>
              <a:t>clear/impactful focus for CANDE</a:t>
            </a:r>
          </a:p>
          <a:p>
            <a:r>
              <a:rPr lang="en-US" dirty="0"/>
              <a:t>Possible new strategies</a:t>
            </a:r>
          </a:p>
          <a:p>
            <a:pPr lvl="1"/>
            <a:r>
              <a:rPr lang="en-US" dirty="0"/>
              <a:t>Developed over a series of meetings and discussions from 2013-present</a:t>
            </a:r>
          </a:p>
          <a:p>
            <a:pPr lvl="1"/>
            <a:r>
              <a:rPr lang="en-US" dirty="0"/>
              <a:t>Looked into the visionary activities from other communities</a:t>
            </a:r>
          </a:p>
          <a:p>
            <a:pPr lvl="1"/>
            <a:r>
              <a:rPr lang="en-US" dirty="0"/>
              <a:t>As we move from EDA to DA, the objective is to unite the directions and visions of our community members</a:t>
            </a:r>
          </a:p>
        </p:txBody>
      </p:sp>
    </p:spTree>
    <p:extLst>
      <p:ext uri="{BB962C8B-B14F-4D97-AF65-F5344CB8AC3E}">
        <p14:creationId xmlns:p14="http://schemas.microsoft.com/office/powerpoint/2010/main" val="204116416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Our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Chairs: </a:t>
            </a:r>
            <a:r>
              <a:rPr lang="en-US" dirty="0"/>
              <a:t>Andrew Kahng(UCSD) and Farinaz Koushanfar (Rice U)</a:t>
            </a:r>
          </a:p>
          <a:p>
            <a:r>
              <a:rPr lang="en-US" b="1" dirty="0"/>
              <a:t>Members: </a:t>
            </a:r>
            <a:r>
              <a:rPr lang="en-US" dirty="0"/>
              <a:t>Deming Chen (UIUC), Priyank</a:t>
            </a:r>
          </a:p>
          <a:p>
            <a:pPr marL="0" indent="0">
              <a:buNone/>
            </a:pPr>
            <a:r>
              <a:rPr lang="en-US" dirty="0"/>
              <a:t>Kalla (Utah), Steve Levitan (U Pitt), </a:t>
            </a:r>
            <a:r>
              <a:rPr lang="en-US" dirty="0" err="1"/>
              <a:t>Subhasih</a:t>
            </a:r>
            <a:r>
              <a:rPr lang="en-US" dirty="0"/>
              <a:t> Mitra (Stanford), </a:t>
            </a:r>
            <a:r>
              <a:rPr lang="en-US" dirty="0" err="1"/>
              <a:t>Gi-Joon</a:t>
            </a:r>
            <a:r>
              <a:rPr lang="en-US" dirty="0"/>
              <a:t> Nam (IBM), Gang Qu (UMD), David Pan (UT Austin), Miodrag </a:t>
            </a:r>
            <a:r>
              <a:rPr lang="en-US" dirty="0" err="1"/>
              <a:t>Potkonjak</a:t>
            </a:r>
            <a:r>
              <a:rPr lang="en-US" dirty="0"/>
              <a:t> (UCLA), </a:t>
            </a:r>
            <a:r>
              <a:rPr lang="en-US" dirty="0" err="1"/>
              <a:t>Zhiru</a:t>
            </a:r>
            <a:r>
              <a:rPr lang="en-US" dirty="0"/>
              <a:t> Zhang (Cornell)</a:t>
            </a:r>
          </a:p>
        </p:txBody>
      </p:sp>
    </p:spTree>
    <p:extLst>
      <p:ext uri="{BB962C8B-B14F-4D97-AF65-F5344CB8AC3E}">
        <p14:creationId xmlns:p14="http://schemas.microsoft.com/office/powerpoint/2010/main" val="161933343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 of Recent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subgroups</a:t>
            </a:r>
          </a:p>
          <a:p>
            <a:r>
              <a:rPr lang="en-US" dirty="0"/>
              <a:t>Relationship with CASS</a:t>
            </a:r>
          </a:p>
          <a:p>
            <a:r>
              <a:rPr lang="en-US" dirty="0"/>
              <a:t>DA Perspective Challenge’15</a:t>
            </a:r>
          </a:p>
        </p:txBody>
      </p:sp>
    </p:spTree>
    <p:extLst>
      <p:ext uri="{BB962C8B-B14F-4D97-AF65-F5344CB8AC3E}">
        <p14:creationId xmlns:p14="http://schemas.microsoft.com/office/powerpoint/2010/main" val="400386698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Internal Study Subgroups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have formed three study groups, each addressing one of the following questions: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has been projected for design, so far? (Gang, </a:t>
            </a:r>
            <a:r>
              <a:rPr lang="en-US" dirty="0" err="1"/>
              <a:t>Zhiru</a:t>
            </a:r>
            <a:r>
              <a:rPr lang="en-US" dirty="0"/>
              <a:t>, Farinaz)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well have these projections been made? (Andrew, David, </a:t>
            </a:r>
            <a:r>
              <a:rPr lang="en-US" dirty="0" err="1"/>
              <a:t>Gi-Joon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would the future look like? (Deming, Priyank, Subhasish, Steve, Miodrag)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Suggestions on where/how to present?</a:t>
            </a:r>
          </a:p>
        </p:txBody>
      </p:sp>
    </p:spTree>
    <p:extLst>
      <p:ext uri="{BB962C8B-B14F-4D97-AF65-F5344CB8AC3E}">
        <p14:creationId xmlns:p14="http://schemas.microsoft.com/office/powerpoint/2010/main" val="384546539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CASS Relationship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Historically we have been asked to help with ISCAS</a:t>
            </a:r>
          </a:p>
          <a:p>
            <a:pPr lvl="1"/>
            <a:r>
              <a:rPr lang="en-US" dirty="0" err="1"/>
              <a:t>Gi-Joon</a:t>
            </a:r>
            <a:r>
              <a:rPr lang="en-US" dirty="0"/>
              <a:t> has helped for ISCAS’15 </a:t>
            </a:r>
          </a:p>
          <a:p>
            <a:r>
              <a:rPr lang="en-US" dirty="0"/>
              <a:t>Informed D. </a:t>
            </a:r>
            <a:r>
              <a:rPr lang="en-US" dirty="0" err="1"/>
              <a:t>Skellern</a:t>
            </a:r>
            <a:r>
              <a:rPr lang="en-US" dirty="0"/>
              <a:t> in Feb about closing CANDE TC</a:t>
            </a:r>
          </a:p>
          <a:p>
            <a:pPr lvl="1"/>
            <a:r>
              <a:rPr lang="en-US" dirty="0"/>
              <a:t>Need a summary of the internal review process which has resulted in the TC deciding on closure</a:t>
            </a:r>
          </a:p>
          <a:p>
            <a:pPr lvl="1"/>
            <a:r>
              <a:rPr lang="en-US" dirty="0"/>
              <a:t>The reasons for the closure  </a:t>
            </a:r>
          </a:p>
          <a:p>
            <a:pPr lvl="1"/>
            <a:r>
              <a:rPr lang="en-US" dirty="0"/>
              <a:t>Details of the closure resolution and voting conducted in a manner allowed for in the CANDE TC Bylaws</a:t>
            </a:r>
          </a:p>
          <a:p>
            <a:pPr lvl="1"/>
            <a:r>
              <a:rPr lang="en-US" dirty="0"/>
              <a:t>The formal date of closure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612854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 Perspective Challenge 2015 @DAC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Solicited visionary proposals describing key long-term research problems in DA of emerging domains</a:t>
            </a:r>
          </a:p>
          <a:p>
            <a:pPr lvl="1"/>
            <a:r>
              <a:rPr lang="en-US" dirty="0"/>
              <a:t>Those that can benefit/evolve the EDA practices and methodologies developed over a half century</a:t>
            </a:r>
          </a:p>
          <a:p>
            <a:r>
              <a:rPr lang="en-US" dirty="0"/>
              <a:t>Received 30 proposals, selected about 1/3 for presentation at the competition</a:t>
            </a:r>
          </a:p>
          <a:p>
            <a:r>
              <a:rPr lang="en-US" dirty="0"/>
              <a:t>The competition will be held in #300 </a:t>
            </a:r>
            <a:r>
              <a:rPr lang="en-US" dirty="0" err="1"/>
              <a:t>Moscone</a:t>
            </a:r>
            <a:r>
              <a:rPr lang="en-US" dirty="0"/>
              <a:t> Center, on Mon June 8th, 2015</a:t>
            </a:r>
          </a:p>
        </p:txBody>
      </p:sp>
    </p:spTree>
    <p:extLst>
      <p:ext uri="{BB962C8B-B14F-4D97-AF65-F5344CB8AC3E}">
        <p14:creationId xmlns:p14="http://schemas.microsoft.com/office/powerpoint/2010/main" val="3818401537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Selected Proposals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Bourbaki</a:t>
            </a:r>
            <a:r>
              <a:rPr lang="en-US" dirty="0"/>
              <a:t> design automation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Thinking outside the silicon box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Finding structure in chaos: automation of clinical genomic pipeline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Design automation without borders: from EDA tools to DA toolboxes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Design automation for networks of autonomous vehicles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Design automation of things – future of EDA: electronic vehicle power and energy optimization</a:t>
            </a:r>
          </a:p>
        </p:txBody>
      </p:sp>
    </p:spTree>
    <p:extLst>
      <p:ext uri="{BB962C8B-B14F-4D97-AF65-F5344CB8AC3E}">
        <p14:creationId xmlns:p14="http://schemas.microsoft.com/office/powerpoint/2010/main" val="264300850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1606</Words>
  <Application>Microsoft Office PowerPoint</Application>
  <PresentationFormat>Widescreen</PresentationFormat>
  <Paragraphs>316</Paragraphs>
  <Slides>23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Arial</vt:lpstr>
      <vt:lpstr>Calibri</vt:lpstr>
      <vt:lpstr>Helvetica</vt:lpstr>
      <vt:lpstr>Marker Felt</vt:lpstr>
      <vt:lpstr>Tahoma</vt:lpstr>
      <vt:lpstr>Times New Roman</vt:lpstr>
      <vt:lpstr>Wingdings</vt:lpstr>
      <vt:lpstr>Wingdings 3</vt:lpstr>
      <vt:lpstr>Default</vt:lpstr>
      <vt:lpstr>1_Default</vt:lpstr>
      <vt:lpstr>CANDE June 2015 BoG Meeting  Farinaz Koushanfar Member Technology Organization Representative</vt:lpstr>
      <vt:lpstr>DA Perspective’15  (CANDE) </vt:lpstr>
      <vt:lpstr>Background</vt:lpstr>
      <vt:lpstr>Our Team</vt:lpstr>
      <vt:lpstr>Summary of Recent Activities</vt:lpstr>
      <vt:lpstr>Internal Study Subgroups</vt:lpstr>
      <vt:lpstr>CASS Relationship</vt:lpstr>
      <vt:lpstr>DA Perspective Challenge 2015 @DAC</vt:lpstr>
      <vt:lpstr>Selected Proposals</vt:lpstr>
      <vt:lpstr>Selected Proposals (Cont’d)</vt:lpstr>
      <vt:lpstr>More About the Event…</vt:lpstr>
      <vt:lpstr>DATC Status: OpenDesign Flow Database   June 2015 BoG Meeting  Gi-Joon Nam Member Technology Organization Representative</vt:lpstr>
      <vt:lpstr>What We Have Been Building:  OpenDesign Flow DB</vt:lpstr>
      <vt:lpstr>Committee for OpenDesign Flow DB</vt:lpstr>
      <vt:lpstr>PowerPoint Presentation</vt:lpstr>
      <vt:lpstr>Execution Plan</vt:lpstr>
      <vt:lpstr>DTC June 2015 BoG Meeting  Arjun Rajagopal Member Technology Organization Representative</vt:lpstr>
      <vt:lpstr>Outline</vt:lpstr>
      <vt:lpstr>Distributed Design Flow: EDA 3.0 </vt:lpstr>
      <vt:lpstr>AMS Verification and Simulation Gaps</vt:lpstr>
      <vt:lpstr>Identifying Long Term Roadmaps for Design Challenges </vt:lpstr>
      <vt:lpstr>Solid-State Circuits Society June 2015 BoG Meeting  Bryan Ackland Member Society Representative</vt:lpstr>
      <vt:lpstr>SSCS Highlights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Awards June 2015 BoG Meeting  Hidetoshi Onodera VP-Awards</dc:title>
  <dc:creator>Madie Nelson</dc:creator>
  <cp:lastModifiedBy>Madie Nelson</cp:lastModifiedBy>
  <cp:revision>7</cp:revision>
  <dcterms:created xsi:type="dcterms:W3CDTF">2022-06-09T18:53:12Z</dcterms:created>
  <dcterms:modified xsi:type="dcterms:W3CDTF">2022-06-09T19:05:02Z</dcterms:modified>
</cp:coreProperties>
</file>