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379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29" r:id="rId14"/>
    <p:sldId id="430" r:id="rId15"/>
    <p:sldId id="431" r:id="rId16"/>
    <p:sldId id="432" r:id="rId17"/>
    <p:sldId id="433" r:id="rId18"/>
    <p:sldId id="381" r:id="rId19"/>
    <p:sldId id="465" r:id="rId20"/>
    <p:sldId id="466" r:id="rId21"/>
    <p:sldId id="467" r:id="rId22"/>
    <p:sldId id="468" r:id="rId23"/>
    <p:sldId id="382" r:id="rId24"/>
    <p:sldId id="40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9715F-3FC2-4D64-A87E-0A856406EEEB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4D037-D3A9-4CD9-963C-E4F73C444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3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354" y="8684557"/>
            <a:ext cx="2972108" cy="457896"/>
          </a:xfrm>
          <a:prstGeom prst="rect">
            <a:avLst/>
          </a:prstGeo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889" tIns="44444" rIns="88889" bIns="44444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2222" indent="-27777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1110" indent="-222222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55554" indent="-222222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99999" indent="-222222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44443" indent="-222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88887" indent="-222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33331" indent="-222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77775" indent="-222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9D2D6E-AB9D-B447-99B8-C18FEFFD7494}" type="slidenum"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Calibri"/>
              <a:sym typeface="Calibri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8889" tIns="44444" rIns="88889" bIns="44444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03200" y="1"/>
            <a:ext cx="10972800" cy="10207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xfrm>
            <a:off x="11277600" y="6544390"/>
            <a:ext cx="6096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42400" y="533400"/>
            <a:ext cx="2117579" cy="351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582400" y="457200"/>
            <a:ext cx="609600" cy="46177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1229279" y="381001"/>
            <a:ext cx="523218" cy="609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</a:t>
            </a:r>
            <a:b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78393348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203200" y="304800"/>
            <a:ext cx="10972800" cy="609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486400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spcBef>
                <a:spcPts val="600"/>
              </a:spcBef>
              <a:buSzPct val="100000"/>
              <a:buFont typeface="Arial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71248" indent="-331523" defTabSz="457200">
              <a:spcBef>
                <a:spcPts val="600"/>
              </a:spcBef>
              <a:buFont typeface="Arial"/>
              <a:buChar char="–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36613" indent="-322263" defTabSz="457200">
              <a:spcBef>
                <a:spcPts val="600"/>
              </a:spcBef>
              <a:buSzPct val="100000"/>
              <a:buFont typeface="Arial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16176" indent="-271638" defTabSz="457200">
              <a:spcBef>
                <a:spcPts val="600"/>
              </a:spcBef>
              <a:buSzPct val="100000"/>
              <a:buFont typeface="Arial"/>
              <a:buChar char="–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212145" indent="-358070" defTabSz="457200">
              <a:spcBef>
                <a:spcPts val="600"/>
              </a:spcBef>
              <a:buSzPct val="100000"/>
              <a:buFont typeface="Arial"/>
              <a:buChar char="»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800" dirty="0"/>
              <a:t>Body Level One</a:t>
            </a:r>
          </a:p>
          <a:p>
            <a:pPr lvl="1">
              <a:defRPr sz="1800"/>
            </a:pPr>
            <a:r>
              <a:rPr sz="2800" dirty="0"/>
              <a:t>Body Level Two</a:t>
            </a:r>
          </a:p>
          <a:p>
            <a:pPr lvl="2">
              <a:defRPr sz="1800"/>
            </a:pPr>
            <a:r>
              <a:rPr sz="2800" dirty="0"/>
              <a:t>Body Level Three</a:t>
            </a:r>
          </a:p>
          <a:p>
            <a:pPr lvl="3">
              <a:defRPr sz="1800"/>
            </a:pPr>
            <a:r>
              <a:rPr sz="2800" dirty="0"/>
              <a:t>Body Level Four</a:t>
            </a:r>
          </a:p>
          <a:p>
            <a:pPr lvl="4">
              <a:defRPr sz="1800"/>
            </a:pPr>
            <a:r>
              <a:rPr sz="2800" dirty="0"/>
              <a:t>Body Level Five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xfrm>
            <a:off x="11277600" y="6544390"/>
            <a:ext cx="6096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9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76200"/>
            <a:ext cx="2117579" cy="351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9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582400" y="-4572"/>
            <a:ext cx="609600" cy="46177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1127679" y="-76200"/>
            <a:ext cx="523218" cy="609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</a:t>
            </a:r>
            <a:b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89425929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03200" y="1"/>
            <a:ext cx="10972800" cy="10207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xfrm>
            <a:off x="11277600" y="6544390"/>
            <a:ext cx="6096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42400" y="533400"/>
            <a:ext cx="2117579" cy="351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582400" y="457200"/>
            <a:ext cx="609600" cy="46177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1229279" y="381001"/>
            <a:ext cx="523218" cy="609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</a:t>
            </a:r>
            <a:b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25477652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11074400" y="6544390"/>
            <a:ext cx="8128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4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08800" y="152400"/>
            <a:ext cx="3556000" cy="762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84277" y="0"/>
            <a:ext cx="1307723" cy="9906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0501870" y="-95308"/>
            <a:ext cx="369330" cy="12383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39741152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486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600"/>
            </a:lvl1pPr>
            <a:lvl2pPr marL="794904" indent="-337704">
              <a:spcBef>
                <a:spcPts val="600"/>
              </a:spcBef>
              <a:defRPr sz="2600"/>
            </a:lvl2pPr>
            <a:lvl3pPr marL="1211580" indent="-297180">
              <a:spcBef>
                <a:spcPts val="600"/>
              </a:spcBef>
              <a:defRPr sz="2600"/>
            </a:lvl3pPr>
            <a:lvl4pPr marL="1701800" indent="-330200">
              <a:spcBef>
                <a:spcPts val="600"/>
              </a:spcBef>
              <a:defRPr sz="2600"/>
            </a:lvl4pPr>
            <a:lvl5pPr marL="2159000" indent="-330200">
              <a:spcBef>
                <a:spcPts val="600"/>
              </a:spcBef>
              <a:defRPr sz="2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Five</a:t>
            </a:r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11277600" y="6475730"/>
            <a:ext cx="770467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58068433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5689600" cy="5562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299143701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7865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609600" y="3451590"/>
            <a:ext cx="5386917" cy="73941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176910000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60575163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766733" y="1035050"/>
            <a:ext cx="6815667" cy="52133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21612440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2389718" y="35052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2389718" y="4191001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3724159531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4" y="1484314"/>
            <a:ext cx="5611284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917" y="1484314"/>
            <a:ext cx="561128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678518" y="6561138"/>
            <a:ext cx="1824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561138"/>
            <a:ext cx="5761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ICCAD-2011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CCA67E2-7A50-4EAB-A017-0CDBCC772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2" descr="http://iccad.com/sites/2013.iccad.com/files/ICCAD_34th_edition_logo_we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34" y="81558"/>
            <a:ext cx="2425700" cy="1619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19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486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600"/>
            </a:lvl1pPr>
            <a:lvl2pPr marL="794904" indent="-337704">
              <a:spcBef>
                <a:spcPts val="600"/>
              </a:spcBef>
              <a:defRPr sz="2600"/>
            </a:lvl2pPr>
            <a:lvl3pPr marL="1211580" indent="-297180">
              <a:spcBef>
                <a:spcPts val="600"/>
              </a:spcBef>
              <a:defRPr sz="2600"/>
            </a:lvl3pPr>
            <a:lvl4pPr marL="1701800" indent="-330200">
              <a:spcBef>
                <a:spcPts val="600"/>
              </a:spcBef>
              <a:defRPr sz="2600"/>
            </a:lvl4pPr>
            <a:lvl5pPr marL="2159000" indent="-330200">
              <a:spcBef>
                <a:spcPts val="600"/>
              </a:spcBef>
              <a:defRPr sz="2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Five</a:t>
            </a:r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11277600" y="6475730"/>
            <a:ext cx="770467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103970090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5689600" cy="5562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67491707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7865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609600" y="3451590"/>
            <a:ext cx="5386917" cy="73941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75291573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94827897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766733" y="1035050"/>
            <a:ext cx="6815667" cy="52133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300296132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2389718" y="35052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2389718" y="4191001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411632496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4" y="1484314"/>
            <a:ext cx="5611284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917" y="1484314"/>
            <a:ext cx="561128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678518" y="6561138"/>
            <a:ext cx="1824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561138"/>
            <a:ext cx="5761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ICCAD-2011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CCA67E2-7A50-4EAB-A017-0CDBCC772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2" descr="http://iccad.com/sites/2013.iccad.com/files/ICCAD_34th_edition_logo_we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34" y="81558"/>
            <a:ext cx="2425700" cy="1619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2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914400" y="1447801"/>
            <a:ext cx="10363200" cy="25368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828800" y="4114800"/>
            <a:ext cx="8534400" cy="2209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11176000" y="6544390"/>
            <a:ext cx="7112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13" name="Shape 13"/>
          <p:cNvSpPr/>
          <p:nvPr/>
        </p:nvSpPr>
        <p:spPr>
          <a:xfrm>
            <a:off x="0" y="1447800"/>
            <a:ext cx="12192000" cy="0"/>
          </a:xfrm>
          <a:prstGeom prst="line">
            <a:avLst/>
          </a:prstGeom>
          <a:ln w="57150">
            <a:solidFill>
              <a:srgbClr val="30206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pic>
        <p:nvPicPr>
          <p:cNvPr id="14" name="Picture 13" descr="edited.png"/>
          <p:cNvPicPr>
            <a:picLocks noChangeAspect="1"/>
          </p:cNvPicPr>
          <p:nvPr userDrawn="1"/>
        </p:nvPicPr>
        <p:blipFill>
          <a:blip r:embed="rId2" cstate="print">
            <a:lum bright="3000" contrast="-2000"/>
          </a:blip>
          <a:stretch>
            <a:fillRect/>
          </a:stretch>
        </p:blipFill>
        <p:spPr>
          <a:xfrm>
            <a:off x="2598493" y="1477"/>
            <a:ext cx="6850308" cy="1342004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5" name="Picture 14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63201" y="0"/>
            <a:ext cx="1809687" cy="1370838"/>
          </a:xfrm>
          <a:prstGeom prst="rect">
            <a:avLst/>
          </a:prstGeom>
        </p:spPr>
      </p:pic>
      <p:pic>
        <p:nvPicPr>
          <p:cNvPr id="1026" name="Picture 2" descr="C:\Users\conferencecatalysts\AppData\Local\Microsoft\Windows\INetCache\IE\MC0ZKWAC\trademark[1]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76200"/>
            <a:ext cx="203200" cy="1524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 userDrawn="1"/>
        </p:nvSpPr>
        <p:spPr>
          <a:xfrm>
            <a:off x="101600" y="986138"/>
            <a:ext cx="71429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98353130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2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01600" y="0"/>
            <a:ext cx="9245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0871200" y="6475730"/>
            <a:ext cx="1176867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400" b="0">
                <a:solidFill>
                  <a:srgbClr val="002D62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115824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87748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transition spd="med"/>
  <p:txStyles>
    <p:titleStyle>
      <a:lvl1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titleStyle>
    <p:bodyStyle>
      <a:lvl1pPr marL="284163" indent="-284163">
        <a:spcBef>
          <a:spcPts val="500"/>
        </a:spcBef>
        <a:buSzPct val="11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marL="615950" indent="-276225">
        <a:spcBef>
          <a:spcPts val="500"/>
        </a:spcBef>
        <a:buSzPct val="10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marL="930804" indent="-306917">
        <a:spcBef>
          <a:spcPts val="500"/>
        </a:spcBef>
        <a:buSzPct val="104999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marL="1105429" indent="-306917">
        <a:spcBef>
          <a:spcPts val="500"/>
        </a:spcBef>
        <a:buSzPct val="95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marL="1300162" indent="-38100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marL="25603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marL="30175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marL="34747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marL="39319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indent="22860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indent="2743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indent="3200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indent="3657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2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01600" y="0"/>
            <a:ext cx="9245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0871200" y="6475730"/>
            <a:ext cx="1176867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400" b="0">
                <a:solidFill>
                  <a:srgbClr val="002D62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115824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346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titleStyle>
    <p:bodyStyle>
      <a:lvl1pPr marL="284163" indent="-284163">
        <a:spcBef>
          <a:spcPts val="500"/>
        </a:spcBef>
        <a:buSzPct val="11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marL="615950" indent="-276225">
        <a:spcBef>
          <a:spcPts val="500"/>
        </a:spcBef>
        <a:buSzPct val="10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marL="930804" indent="-306917">
        <a:spcBef>
          <a:spcPts val="500"/>
        </a:spcBef>
        <a:buSzPct val="104999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marL="1105429" indent="-306917">
        <a:spcBef>
          <a:spcPts val="500"/>
        </a:spcBef>
        <a:buSzPct val="95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marL="1300162" indent="-38100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marL="25603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marL="30175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marL="34747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marL="39319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indent="22860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indent="2743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indent="3200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indent="3657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4"/>
            <a:ext cx="8324850" cy="3144837"/>
          </a:xfrm>
        </p:spPr>
        <p:txBody>
          <a:bodyPr/>
          <a:lstStyle/>
          <a:p>
            <a:r>
              <a:rPr lang="en-US" dirty="0"/>
              <a:t>CANDE</a:t>
            </a:r>
            <a:br>
              <a:rPr lang="en-US" dirty="0"/>
            </a:br>
            <a:r>
              <a:rPr lang="en-US" dirty="0"/>
              <a:t>June 2015</a:t>
            </a:r>
            <a:br>
              <a:rPr lang="en-US" dirty="0"/>
            </a:br>
            <a:r>
              <a:rPr lang="en-US" dirty="0" err="1"/>
              <a:t>BoG</a:t>
            </a:r>
            <a:r>
              <a:rPr lang="en-US" dirty="0"/>
              <a:t> Meeting</a:t>
            </a:r>
            <a:br>
              <a:rPr lang="en-US" dirty="0"/>
            </a:br>
            <a:br>
              <a:rPr lang="en-US" sz="4800" dirty="0"/>
            </a:br>
            <a:r>
              <a:rPr lang="en-US" sz="2400" dirty="0" err="1"/>
              <a:t>Farinaz</a:t>
            </a:r>
            <a:r>
              <a:rPr lang="en-US" sz="2400" dirty="0"/>
              <a:t> </a:t>
            </a:r>
            <a:r>
              <a:rPr lang="en-US" sz="2400" dirty="0" err="1"/>
              <a:t>Koushanfar</a:t>
            </a:r>
            <a:br>
              <a:rPr lang="en-US" sz="2400" dirty="0"/>
            </a:br>
            <a:r>
              <a:rPr lang="en-US" sz="2400" dirty="0"/>
              <a:t>Member Technology Organization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198613344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Selected Proposals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Embrace the brain century: EDA challenges in neuromorphic computing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Design automation in energy systems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A call for trustworthy trusted hardware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Design automation and test challenges for flexible electronics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Simulation and design challenges for integrated silicon photonics for high speed optical data communication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Integrated system-package-chip co-design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9052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About the Event…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</a:t>
            </a:r>
            <a:r>
              <a:rPr lang="en-US" dirty="0" err="1"/>
              <a:t>mins</a:t>
            </a:r>
            <a:r>
              <a:rPr lang="en-US" dirty="0"/>
              <a:t> presentation + 1 min Q/A</a:t>
            </a:r>
          </a:p>
          <a:p>
            <a:r>
              <a:rPr lang="en-US" dirty="0"/>
              <a:t>3 Awards + 1 best student proposal award</a:t>
            </a:r>
          </a:p>
          <a:p>
            <a:r>
              <a:rPr lang="en-US" dirty="0"/>
              <a:t>Judges: Ray Juan, CK Cheng, Sani, Shishpal</a:t>
            </a:r>
          </a:p>
          <a:p>
            <a:r>
              <a:rPr lang="en-US" dirty="0"/>
              <a:t>Will get the input from the audience as well</a:t>
            </a:r>
          </a:p>
          <a:p>
            <a:r>
              <a:rPr lang="en-US" dirty="0"/>
              <a:t>Need your ideas to get as many people attend the event as possible!</a:t>
            </a:r>
          </a:p>
        </p:txBody>
      </p:sp>
    </p:spTree>
    <p:extLst>
      <p:ext uri="{BB962C8B-B14F-4D97-AF65-F5344CB8AC3E}">
        <p14:creationId xmlns:p14="http://schemas.microsoft.com/office/powerpoint/2010/main" val="222190056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057400"/>
            <a:ext cx="8324850" cy="4267200"/>
          </a:xfrm>
        </p:spPr>
        <p:txBody>
          <a:bodyPr/>
          <a:lstStyle/>
          <a:p>
            <a:r>
              <a:rPr lang="en-US" dirty="0"/>
              <a:t>DATC Status:</a:t>
            </a:r>
            <a:br>
              <a:rPr lang="en-US" dirty="0"/>
            </a:br>
            <a:r>
              <a:rPr lang="en-US" dirty="0" err="1"/>
              <a:t>OpenDesign</a:t>
            </a:r>
            <a:r>
              <a:rPr lang="en-US" dirty="0"/>
              <a:t> Flow Database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June 2015</a:t>
            </a:r>
            <a:br>
              <a:rPr lang="en-US" dirty="0"/>
            </a:br>
            <a:r>
              <a:rPr lang="en-US" dirty="0" err="1"/>
              <a:t>BoG</a:t>
            </a:r>
            <a:r>
              <a:rPr lang="en-US" dirty="0"/>
              <a:t> Meeting</a:t>
            </a:r>
            <a:br>
              <a:rPr lang="en-US" dirty="0"/>
            </a:br>
            <a:br>
              <a:rPr lang="en-US" dirty="0"/>
            </a:br>
            <a:r>
              <a:rPr lang="en-US" sz="2400" dirty="0" err="1"/>
              <a:t>Gi-Joon</a:t>
            </a:r>
            <a:r>
              <a:rPr lang="en-US" sz="2400" dirty="0"/>
              <a:t> Nam</a:t>
            </a:r>
            <a:br>
              <a:rPr lang="en-US" sz="2400" dirty="0"/>
            </a:br>
            <a:r>
              <a:rPr lang="en-US" sz="2400" dirty="0"/>
              <a:t>Member Technology Organization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188902913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86001" y="1479176"/>
            <a:ext cx="4334513" cy="40341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19455" y="2463893"/>
            <a:ext cx="3117273" cy="1681"/>
          </a:xfrm>
          <a:custGeom>
            <a:avLst/>
            <a:gdLst/>
            <a:ahLst/>
            <a:cxnLst/>
            <a:rect l="l" t="t" r="r" b="b"/>
            <a:pathLst>
              <a:path w="3429000" h="1905">
                <a:moveTo>
                  <a:pt x="0" y="0"/>
                </a:moveTo>
                <a:lnTo>
                  <a:pt x="3428999" y="1587"/>
                </a:lnTo>
              </a:path>
            </a:pathLst>
          </a:custGeom>
          <a:ln w="38099">
            <a:solidFill>
              <a:srgbClr val="008F00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19455" y="2979364"/>
            <a:ext cx="3117273" cy="1681"/>
          </a:xfrm>
          <a:custGeom>
            <a:avLst/>
            <a:gdLst/>
            <a:ahLst/>
            <a:cxnLst/>
            <a:rect l="l" t="t" r="r" b="b"/>
            <a:pathLst>
              <a:path w="3429000" h="1904">
                <a:moveTo>
                  <a:pt x="0" y="0"/>
                </a:moveTo>
                <a:lnTo>
                  <a:pt x="3428999" y="1587"/>
                </a:lnTo>
              </a:path>
            </a:pathLst>
          </a:custGeom>
          <a:ln w="38099">
            <a:solidFill>
              <a:srgbClr val="008F00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19455" y="3494835"/>
            <a:ext cx="3117273" cy="1681"/>
          </a:xfrm>
          <a:custGeom>
            <a:avLst/>
            <a:gdLst/>
            <a:ahLst/>
            <a:cxnLst/>
            <a:rect l="l" t="t" r="r" b="b"/>
            <a:pathLst>
              <a:path w="3429000" h="1904">
                <a:moveTo>
                  <a:pt x="0" y="0"/>
                </a:moveTo>
                <a:lnTo>
                  <a:pt x="3428999" y="1587"/>
                </a:lnTo>
              </a:path>
            </a:pathLst>
          </a:custGeom>
          <a:ln w="38099">
            <a:solidFill>
              <a:srgbClr val="008F00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19455" y="4010305"/>
            <a:ext cx="3117273" cy="1681"/>
          </a:xfrm>
          <a:custGeom>
            <a:avLst/>
            <a:gdLst/>
            <a:ahLst/>
            <a:cxnLst/>
            <a:rect l="l" t="t" r="r" b="b"/>
            <a:pathLst>
              <a:path w="3429000" h="1904">
                <a:moveTo>
                  <a:pt x="0" y="0"/>
                </a:moveTo>
                <a:lnTo>
                  <a:pt x="3428999" y="1587"/>
                </a:lnTo>
              </a:path>
            </a:pathLst>
          </a:custGeom>
          <a:ln w="38099">
            <a:solidFill>
              <a:srgbClr val="008F00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19455" y="4525776"/>
            <a:ext cx="3117273" cy="1681"/>
          </a:xfrm>
          <a:custGeom>
            <a:avLst/>
            <a:gdLst/>
            <a:ahLst/>
            <a:cxnLst/>
            <a:rect l="l" t="t" r="r" b="b"/>
            <a:pathLst>
              <a:path w="3429000" h="1904">
                <a:moveTo>
                  <a:pt x="0" y="0"/>
                </a:moveTo>
                <a:lnTo>
                  <a:pt x="3428999" y="1587"/>
                </a:lnTo>
              </a:path>
            </a:pathLst>
          </a:custGeom>
          <a:ln w="38099">
            <a:solidFill>
              <a:srgbClr val="008F00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19455" y="5041246"/>
            <a:ext cx="3117273" cy="1681"/>
          </a:xfrm>
          <a:custGeom>
            <a:avLst/>
            <a:gdLst/>
            <a:ahLst/>
            <a:cxnLst/>
            <a:rect l="l" t="t" r="r" b="b"/>
            <a:pathLst>
              <a:path w="3429000" h="1904">
                <a:moveTo>
                  <a:pt x="0" y="0"/>
                </a:moveTo>
                <a:lnTo>
                  <a:pt x="3428999" y="1587"/>
                </a:lnTo>
              </a:path>
            </a:pathLst>
          </a:custGeom>
          <a:ln w="38099">
            <a:solidFill>
              <a:srgbClr val="008F00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19455" y="1948423"/>
            <a:ext cx="3117273" cy="1681"/>
          </a:xfrm>
          <a:custGeom>
            <a:avLst/>
            <a:gdLst/>
            <a:ahLst/>
            <a:cxnLst/>
            <a:rect l="l" t="t" r="r" b="b"/>
            <a:pathLst>
              <a:path w="3429000" h="1905">
                <a:moveTo>
                  <a:pt x="0" y="0"/>
                </a:moveTo>
                <a:lnTo>
                  <a:pt x="3428999" y="1587"/>
                </a:lnTo>
              </a:path>
            </a:pathLst>
          </a:custGeom>
          <a:ln w="38099">
            <a:solidFill>
              <a:srgbClr val="008F00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947009" y="1997901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8" y="0"/>
                </a:moveTo>
                <a:lnTo>
                  <a:pt x="69062" y="330"/>
                </a:lnTo>
                <a:lnTo>
                  <a:pt x="30187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7" y="427013"/>
                </a:lnTo>
                <a:lnTo>
                  <a:pt x="48115" y="451856"/>
                </a:lnTo>
                <a:lnTo>
                  <a:pt x="76202" y="457200"/>
                </a:lnTo>
                <a:lnTo>
                  <a:pt x="457198" y="457200"/>
                </a:lnTo>
                <a:lnTo>
                  <a:pt x="503213" y="441743"/>
                </a:lnTo>
                <a:lnTo>
                  <a:pt x="528056" y="409085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8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947009" y="1997900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616646" y="1997901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2" y="330"/>
                </a:lnTo>
                <a:lnTo>
                  <a:pt x="30187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7" y="427013"/>
                </a:lnTo>
                <a:lnTo>
                  <a:pt x="48115" y="451856"/>
                </a:lnTo>
                <a:lnTo>
                  <a:pt x="76202" y="457200"/>
                </a:lnTo>
                <a:lnTo>
                  <a:pt x="457197" y="457200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59E442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616646" y="1997900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7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8" y="455821"/>
                </a:lnTo>
                <a:lnTo>
                  <a:pt x="48114" y="451856"/>
                </a:lnTo>
                <a:lnTo>
                  <a:pt x="15457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286282" y="1997901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1" y="330"/>
                </a:lnTo>
                <a:lnTo>
                  <a:pt x="30187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4" y="451856"/>
                </a:lnTo>
                <a:lnTo>
                  <a:pt x="76201" y="457200"/>
                </a:lnTo>
                <a:lnTo>
                  <a:pt x="457197" y="457200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286282" y="1997900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7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8" y="455821"/>
                </a:lnTo>
                <a:lnTo>
                  <a:pt x="48114" y="451856"/>
                </a:lnTo>
                <a:lnTo>
                  <a:pt x="15457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55918" y="1997901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1" y="330"/>
                </a:lnTo>
                <a:lnTo>
                  <a:pt x="30187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4" y="451856"/>
                </a:lnTo>
                <a:lnTo>
                  <a:pt x="76201" y="457200"/>
                </a:lnTo>
                <a:lnTo>
                  <a:pt x="457197" y="457200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955918" y="1997900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956877" y="2516441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8" y="0"/>
                </a:moveTo>
                <a:lnTo>
                  <a:pt x="69062" y="330"/>
                </a:lnTo>
                <a:lnTo>
                  <a:pt x="30187" y="15456"/>
                </a:lnTo>
                <a:lnTo>
                  <a:pt x="5343" y="48114"/>
                </a:lnTo>
                <a:lnTo>
                  <a:pt x="0" y="76201"/>
                </a:lnTo>
                <a:lnTo>
                  <a:pt x="0" y="380997"/>
                </a:lnTo>
                <a:lnTo>
                  <a:pt x="15457" y="427013"/>
                </a:lnTo>
                <a:lnTo>
                  <a:pt x="48115" y="451856"/>
                </a:lnTo>
                <a:lnTo>
                  <a:pt x="76202" y="457200"/>
                </a:lnTo>
                <a:lnTo>
                  <a:pt x="457198" y="457200"/>
                </a:lnTo>
                <a:lnTo>
                  <a:pt x="503213" y="441743"/>
                </a:lnTo>
                <a:lnTo>
                  <a:pt x="528056" y="409085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7"/>
                </a:lnTo>
                <a:lnTo>
                  <a:pt x="485285" y="5343"/>
                </a:lnTo>
                <a:lnTo>
                  <a:pt x="457198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956877" y="2516441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616902" y="2516441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2" y="330"/>
                </a:lnTo>
                <a:lnTo>
                  <a:pt x="30187" y="15456"/>
                </a:lnTo>
                <a:lnTo>
                  <a:pt x="5343" y="48114"/>
                </a:lnTo>
                <a:lnTo>
                  <a:pt x="0" y="76201"/>
                </a:lnTo>
                <a:lnTo>
                  <a:pt x="0" y="380997"/>
                </a:lnTo>
                <a:lnTo>
                  <a:pt x="15457" y="427013"/>
                </a:lnTo>
                <a:lnTo>
                  <a:pt x="48115" y="451856"/>
                </a:lnTo>
                <a:lnTo>
                  <a:pt x="76202" y="457200"/>
                </a:lnTo>
                <a:lnTo>
                  <a:pt x="457197" y="457200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616902" y="2516441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286795" y="2516441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8" y="0"/>
                </a:moveTo>
                <a:lnTo>
                  <a:pt x="69062" y="330"/>
                </a:lnTo>
                <a:lnTo>
                  <a:pt x="30187" y="15456"/>
                </a:lnTo>
                <a:lnTo>
                  <a:pt x="5343" y="48114"/>
                </a:lnTo>
                <a:lnTo>
                  <a:pt x="0" y="76201"/>
                </a:lnTo>
                <a:lnTo>
                  <a:pt x="0" y="380997"/>
                </a:lnTo>
                <a:lnTo>
                  <a:pt x="15457" y="427013"/>
                </a:lnTo>
                <a:lnTo>
                  <a:pt x="48115" y="451856"/>
                </a:lnTo>
                <a:lnTo>
                  <a:pt x="76202" y="457200"/>
                </a:lnTo>
                <a:lnTo>
                  <a:pt x="457198" y="457200"/>
                </a:lnTo>
                <a:lnTo>
                  <a:pt x="503213" y="441743"/>
                </a:lnTo>
                <a:lnTo>
                  <a:pt x="528056" y="409085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7"/>
                </a:lnTo>
                <a:lnTo>
                  <a:pt x="485285" y="5343"/>
                </a:lnTo>
                <a:lnTo>
                  <a:pt x="457198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286795" y="2516441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956687" y="2516441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8" y="0"/>
                </a:moveTo>
                <a:lnTo>
                  <a:pt x="69062" y="330"/>
                </a:lnTo>
                <a:lnTo>
                  <a:pt x="30187" y="15456"/>
                </a:lnTo>
                <a:lnTo>
                  <a:pt x="5343" y="48114"/>
                </a:lnTo>
                <a:lnTo>
                  <a:pt x="0" y="76201"/>
                </a:lnTo>
                <a:lnTo>
                  <a:pt x="0" y="380997"/>
                </a:lnTo>
                <a:lnTo>
                  <a:pt x="15457" y="427013"/>
                </a:lnTo>
                <a:lnTo>
                  <a:pt x="48115" y="451856"/>
                </a:lnTo>
                <a:lnTo>
                  <a:pt x="76202" y="457200"/>
                </a:lnTo>
                <a:lnTo>
                  <a:pt x="457198" y="457200"/>
                </a:lnTo>
                <a:lnTo>
                  <a:pt x="503213" y="441743"/>
                </a:lnTo>
                <a:lnTo>
                  <a:pt x="528056" y="409085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7"/>
                </a:lnTo>
                <a:lnTo>
                  <a:pt x="485286" y="5343"/>
                </a:lnTo>
                <a:lnTo>
                  <a:pt x="457198" y="0"/>
                </a:lnTo>
                <a:close/>
              </a:path>
            </a:pathLst>
          </a:custGeom>
          <a:solidFill>
            <a:srgbClr val="59E442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956687" y="2516441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956306" y="3044929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8" y="0"/>
                </a:moveTo>
                <a:lnTo>
                  <a:pt x="69062" y="330"/>
                </a:lnTo>
                <a:lnTo>
                  <a:pt x="30187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7" y="427013"/>
                </a:lnTo>
                <a:lnTo>
                  <a:pt x="48115" y="451856"/>
                </a:lnTo>
                <a:lnTo>
                  <a:pt x="76202" y="457200"/>
                </a:lnTo>
                <a:lnTo>
                  <a:pt x="457198" y="457200"/>
                </a:lnTo>
                <a:lnTo>
                  <a:pt x="503213" y="441743"/>
                </a:lnTo>
                <a:lnTo>
                  <a:pt x="528056" y="409085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8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956306" y="3044928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626197" y="3044929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8" y="0"/>
                </a:moveTo>
                <a:lnTo>
                  <a:pt x="69062" y="330"/>
                </a:lnTo>
                <a:lnTo>
                  <a:pt x="30187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7" y="427013"/>
                </a:lnTo>
                <a:lnTo>
                  <a:pt x="48115" y="451856"/>
                </a:lnTo>
                <a:lnTo>
                  <a:pt x="76202" y="457200"/>
                </a:lnTo>
                <a:lnTo>
                  <a:pt x="457198" y="457200"/>
                </a:lnTo>
                <a:lnTo>
                  <a:pt x="503213" y="441743"/>
                </a:lnTo>
                <a:lnTo>
                  <a:pt x="528056" y="409085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8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626197" y="3044928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7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0" y="457199"/>
                </a:lnTo>
                <a:lnTo>
                  <a:pt x="61697" y="455821"/>
                </a:lnTo>
                <a:lnTo>
                  <a:pt x="48113" y="451856"/>
                </a:lnTo>
                <a:lnTo>
                  <a:pt x="15456" y="427012"/>
                </a:lnTo>
                <a:lnTo>
                  <a:pt x="330" y="388137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296088" y="3044929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8" y="0"/>
                </a:moveTo>
                <a:lnTo>
                  <a:pt x="69062" y="330"/>
                </a:lnTo>
                <a:lnTo>
                  <a:pt x="30187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7" y="427013"/>
                </a:lnTo>
                <a:lnTo>
                  <a:pt x="48115" y="451856"/>
                </a:lnTo>
                <a:lnTo>
                  <a:pt x="76202" y="457200"/>
                </a:lnTo>
                <a:lnTo>
                  <a:pt x="457198" y="457200"/>
                </a:lnTo>
                <a:lnTo>
                  <a:pt x="503213" y="441743"/>
                </a:lnTo>
                <a:lnTo>
                  <a:pt x="528056" y="409085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6" y="5343"/>
                </a:lnTo>
                <a:lnTo>
                  <a:pt x="457198" y="0"/>
                </a:lnTo>
                <a:close/>
              </a:path>
            </a:pathLst>
          </a:custGeom>
          <a:solidFill>
            <a:srgbClr val="59E442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296089" y="3044928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975850" y="3044929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1" y="330"/>
                </a:lnTo>
                <a:lnTo>
                  <a:pt x="30186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3" y="451856"/>
                </a:lnTo>
                <a:lnTo>
                  <a:pt x="76201" y="457200"/>
                </a:lnTo>
                <a:lnTo>
                  <a:pt x="457197" y="457200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975850" y="3044928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7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0" y="457199"/>
                </a:lnTo>
                <a:lnTo>
                  <a:pt x="61697" y="455821"/>
                </a:lnTo>
                <a:lnTo>
                  <a:pt x="48113" y="451856"/>
                </a:lnTo>
                <a:lnTo>
                  <a:pt x="15456" y="427012"/>
                </a:lnTo>
                <a:lnTo>
                  <a:pt x="330" y="388137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966941" y="3563470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1" y="330"/>
                </a:lnTo>
                <a:lnTo>
                  <a:pt x="30187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4" y="451856"/>
                </a:lnTo>
                <a:lnTo>
                  <a:pt x="76201" y="457200"/>
                </a:lnTo>
                <a:lnTo>
                  <a:pt x="457197" y="457200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59E442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966941" y="3563470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636577" y="3563470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2" y="330"/>
                </a:lnTo>
                <a:lnTo>
                  <a:pt x="30187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7" y="427013"/>
                </a:lnTo>
                <a:lnTo>
                  <a:pt x="48115" y="451856"/>
                </a:lnTo>
                <a:lnTo>
                  <a:pt x="76202" y="457200"/>
                </a:lnTo>
                <a:lnTo>
                  <a:pt x="457197" y="457200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636577" y="3563470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7"/>
                </a:lnTo>
                <a:lnTo>
                  <a:pt x="69061" y="330"/>
                </a:lnTo>
                <a:lnTo>
                  <a:pt x="457196" y="0"/>
                </a:lnTo>
                <a:lnTo>
                  <a:pt x="497690" y="11637"/>
                </a:lnTo>
                <a:lnTo>
                  <a:pt x="525275" y="41927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2"/>
                </a:lnTo>
                <a:lnTo>
                  <a:pt x="464338" y="456869"/>
                </a:lnTo>
                <a:lnTo>
                  <a:pt x="457196" y="457199"/>
                </a:lnTo>
                <a:lnTo>
                  <a:pt x="76202" y="457199"/>
                </a:lnTo>
                <a:lnTo>
                  <a:pt x="61698" y="455821"/>
                </a:lnTo>
                <a:lnTo>
                  <a:pt x="48115" y="451856"/>
                </a:lnTo>
                <a:lnTo>
                  <a:pt x="15457" y="427013"/>
                </a:lnTo>
                <a:lnTo>
                  <a:pt x="330" y="388139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306214" y="3563470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1" y="330"/>
                </a:lnTo>
                <a:lnTo>
                  <a:pt x="30186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3" y="451856"/>
                </a:lnTo>
                <a:lnTo>
                  <a:pt x="76201" y="457200"/>
                </a:lnTo>
                <a:lnTo>
                  <a:pt x="457197" y="457200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306214" y="3563470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7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0" y="457199"/>
                </a:lnTo>
                <a:lnTo>
                  <a:pt x="61697" y="455821"/>
                </a:lnTo>
                <a:lnTo>
                  <a:pt x="48113" y="451856"/>
                </a:lnTo>
                <a:lnTo>
                  <a:pt x="15456" y="427012"/>
                </a:lnTo>
                <a:lnTo>
                  <a:pt x="330" y="388137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975850" y="3563470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1" y="330"/>
                </a:lnTo>
                <a:lnTo>
                  <a:pt x="30186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3" y="451856"/>
                </a:lnTo>
                <a:lnTo>
                  <a:pt x="76201" y="457200"/>
                </a:lnTo>
                <a:lnTo>
                  <a:pt x="457197" y="457200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975850" y="3563470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7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0" y="457199"/>
                </a:lnTo>
                <a:lnTo>
                  <a:pt x="61697" y="455821"/>
                </a:lnTo>
                <a:lnTo>
                  <a:pt x="48113" y="451856"/>
                </a:lnTo>
                <a:lnTo>
                  <a:pt x="15456" y="427012"/>
                </a:lnTo>
                <a:lnTo>
                  <a:pt x="330" y="388137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976809" y="4072616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2" y="330"/>
                </a:lnTo>
                <a:lnTo>
                  <a:pt x="30187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7" y="427013"/>
                </a:lnTo>
                <a:lnTo>
                  <a:pt x="48115" y="451856"/>
                </a:lnTo>
                <a:lnTo>
                  <a:pt x="76202" y="457199"/>
                </a:lnTo>
                <a:lnTo>
                  <a:pt x="457197" y="457199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399" y="380997"/>
                </a:lnTo>
                <a:lnTo>
                  <a:pt x="533399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976809" y="4072615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46446" y="4072616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1" y="330"/>
                </a:lnTo>
                <a:lnTo>
                  <a:pt x="30187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4" y="451856"/>
                </a:lnTo>
                <a:lnTo>
                  <a:pt x="76201" y="457199"/>
                </a:lnTo>
                <a:lnTo>
                  <a:pt x="457197" y="457199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59E442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646446" y="4072615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306214" y="4072616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1" y="330"/>
                </a:lnTo>
                <a:lnTo>
                  <a:pt x="30186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3" y="451856"/>
                </a:lnTo>
                <a:lnTo>
                  <a:pt x="76201" y="457199"/>
                </a:lnTo>
                <a:lnTo>
                  <a:pt x="457197" y="457199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306214" y="4072615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3"/>
                </a:lnTo>
                <a:lnTo>
                  <a:pt x="30187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0" y="457199"/>
                </a:lnTo>
                <a:lnTo>
                  <a:pt x="61697" y="455821"/>
                </a:lnTo>
                <a:lnTo>
                  <a:pt x="48113" y="451856"/>
                </a:lnTo>
                <a:lnTo>
                  <a:pt x="15456" y="427012"/>
                </a:lnTo>
                <a:lnTo>
                  <a:pt x="330" y="388137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985718" y="4072616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1" y="330"/>
                </a:lnTo>
                <a:lnTo>
                  <a:pt x="30187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4" y="451856"/>
                </a:lnTo>
                <a:lnTo>
                  <a:pt x="76201" y="457199"/>
                </a:lnTo>
                <a:lnTo>
                  <a:pt x="457197" y="457199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985718" y="4072615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966941" y="4581578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1" y="330"/>
                </a:lnTo>
                <a:lnTo>
                  <a:pt x="30187" y="15456"/>
                </a:lnTo>
                <a:lnTo>
                  <a:pt x="5343" y="48114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4" y="451856"/>
                </a:lnTo>
                <a:lnTo>
                  <a:pt x="76201" y="457200"/>
                </a:lnTo>
                <a:lnTo>
                  <a:pt x="457197" y="457200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966941" y="4581578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646446" y="4581578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1" y="330"/>
                </a:lnTo>
                <a:lnTo>
                  <a:pt x="30187" y="15456"/>
                </a:lnTo>
                <a:lnTo>
                  <a:pt x="5343" y="48114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4" y="451856"/>
                </a:lnTo>
                <a:lnTo>
                  <a:pt x="76201" y="457200"/>
                </a:lnTo>
                <a:lnTo>
                  <a:pt x="457197" y="457200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646446" y="4581578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316082" y="4581578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1" y="330"/>
                </a:lnTo>
                <a:lnTo>
                  <a:pt x="30187" y="15456"/>
                </a:lnTo>
                <a:lnTo>
                  <a:pt x="5343" y="48114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4" y="451856"/>
                </a:lnTo>
                <a:lnTo>
                  <a:pt x="76201" y="457200"/>
                </a:lnTo>
                <a:lnTo>
                  <a:pt x="457197" y="457200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316082" y="4581578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8985718" y="4581578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457197" y="0"/>
                </a:moveTo>
                <a:lnTo>
                  <a:pt x="69061" y="330"/>
                </a:lnTo>
                <a:lnTo>
                  <a:pt x="30187" y="15456"/>
                </a:lnTo>
                <a:lnTo>
                  <a:pt x="5343" y="48114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4" y="451856"/>
                </a:lnTo>
                <a:lnTo>
                  <a:pt x="76201" y="457200"/>
                </a:lnTo>
                <a:lnTo>
                  <a:pt x="457197" y="457200"/>
                </a:lnTo>
                <a:lnTo>
                  <a:pt x="503213" y="441742"/>
                </a:lnTo>
                <a:lnTo>
                  <a:pt x="528056" y="409084"/>
                </a:lnTo>
                <a:lnTo>
                  <a:pt x="533400" y="380997"/>
                </a:lnTo>
                <a:lnTo>
                  <a:pt x="533400" y="76201"/>
                </a:lnTo>
                <a:lnTo>
                  <a:pt x="517943" y="30186"/>
                </a:lnTo>
                <a:lnTo>
                  <a:pt x="485285" y="5343"/>
                </a:lnTo>
                <a:lnTo>
                  <a:pt x="457197" y="0"/>
                </a:lnTo>
                <a:close/>
              </a:path>
            </a:pathLst>
          </a:custGeom>
          <a:solidFill>
            <a:srgbClr val="59E442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8985718" y="4581578"/>
            <a:ext cx="484909" cy="403412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457197" y="0"/>
                </a:lnTo>
                <a:lnTo>
                  <a:pt x="497691" y="11637"/>
                </a:lnTo>
                <a:lnTo>
                  <a:pt x="525275" y="41928"/>
                </a:lnTo>
                <a:lnTo>
                  <a:pt x="533399" y="76201"/>
                </a:lnTo>
                <a:lnTo>
                  <a:pt x="533399" y="380997"/>
                </a:lnTo>
                <a:lnTo>
                  <a:pt x="532021" y="395502"/>
                </a:lnTo>
                <a:lnTo>
                  <a:pt x="528056" y="409085"/>
                </a:lnTo>
                <a:lnTo>
                  <a:pt x="503213" y="441743"/>
                </a:lnTo>
                <a:lnTo>
                  <a:pt x="464338" y="456869"/>
                </a:lnTo>
                <a:lnTo>
                  <a:pt x="4571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927273" y="1479176"/>
            <a:ext cx="2493818" cy="403412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2666997" y="0"/>
                </a:moveTo>
                <a:lnTo>
                  <a:pt x="69060" y="330"/>
                </a:lnTo>
                <a:lnTo>
                  <a:pt x="30186" y="15456"/>
                </a:lnTo>
                <a:lnTo>
                  <a:pt x="5343" y="48114"/>
                </a:lnTo>
                <a:lnTo>
                  <a:pt x="0" y="76202"/>
                </a:lnTo>
                <a:lnTo>
                  <a:pt x="0" y="380997"/>
                </a:lnTo>
                <a:lnTo>
                  <a:pt x="15456" y="427012"/>
                </a:lnTo>
                <a:lnTo>
                  <a:pt x="48113" y="451856"/>
                </a:lnTo>
                <a:lnTo>
                  <a:pt x="76201" y="457200"/>
                </a:lnTo>
                <a:lnTo>
                  <a:pt x="2666997" y="457200"/>
                </a:lnTo>
                <a:lnTo>
                  <a:pt x="2713012" y="441743"/>
                </a:lnTo>
                <a:lnTo>
                  <a:pt x="2737855" y="409085"/>
                </a:lnTo>
                <a:lnTo>
                  <a:pt x="2743198" y="380997"/>
                </a:lnTo>
                <a:lnTo>
                  <a:pt x="2743198" y="76202"/>
                </a:lnTo>
                <a:lnTo>
                  <a:pt x="2727742" y="30186"/>
                </a:lnTo>
                <a:lnTo>
                  <a:pt x="2695084" y="5343"/>
                </a:lnTo>
                <a:lnTo>
                  <a:pt x="26669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927272" y="1479176"/>
            <a:ext cx="2493818" cy="403412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2666997" y="0"/>
                </a:lnTo>
                <a:lnTo>
                  <a:pt x="2707491" y="11637"/>
                </a:lnTo>
                <a:lnTo>
                  <a:pt x="2735075" y="41928"/>
                </a:lnTo>
                <a:lnTo>
                  <a:pt x="2743199" y="76201"/>
                </a:lnTo>
                <a:lnTo>
                  <a:pt x="2743199" y="380997"/>
                </a:lnTo>
                <a:lnTo>
                  <a:pt x="2741821" y="395502"/>
                </a:lnTo>
                <a:lnTo>
                  <a:pt x="2737856" y="409085"/>
                </a:lnTo>
                <a:lnTo>
                  <a:pt x="2713013" y="441743"/>
                </a:lnTo>
                <a:lnTo>
                  <a:pt x="2674138" y="456869"/>
                </a:lnTo>
                <a:lnTo>
                  <a:pt x="26669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219036" y="5181722"/>
            <a:ext cx="6900718" cy="744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 indent="4806676"/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Pla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ce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&amp;Rout</a:t>
            </a:r>
            <a:r>
              <a:rPr sz="1100"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d Ou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t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pu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t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Netlist</a:t>
            </a:r>
            <a:endParaRPr sz="11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>
              <a:spcBef>
                <a:spcPts val="46"/>
              </a:spcBef>
            </a:pPr>
            <a:endParaRPr sz="1600" b="1" kern="0">
              <a:solidFill>
                <a:sysClr val="windowText" lastClr="000000"/>
              </a:solidFill>
              <a:latin typeface="Times New Roman"/>
              <a:cs typeface="Times New Roman"/>
              <a:sym typeface="Calibri"/>
            </a:endParaRPr>
          </a:p>
          <a:p>
            <a:pPr marL="11397" marR="2231529">
              <a:lnSpc>
                <a:spcPts val="1256"/>
              </a:lnSpc>
            </a:pP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Sou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rce: A. K</a:t>
            </a:r>
            <a:r>
              <a:rPr sz="1100"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hng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,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J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.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L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</a:t>
            </a:r>
            <a:r>
              <a:rPr sz="1100"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ni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g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,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I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.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M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ark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v,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J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. 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Hu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,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V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LSI Ph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ysi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al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D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esi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gn: F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r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</a:t>
            </a:r>
            <a:r>
              <a:rPr sz="1100"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m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G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ra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ph P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artiti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on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ng To T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imi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ng C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l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s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u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re,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Sp</a:t>
            </a:r>
            <a:r>
              <a:rPr sz="11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ri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ng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er,</a:t>
            </a:r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2011</a:t>
            </a:r>
            <a:endParaRPr sz="11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038880" y="2062069"/>
            <a:ext cx="284018" cy="329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 marR="4559">
              <a:lnSpc>
                <a:spcPts val="808"/>
              </a:lnSpc>
              <a:spcBef>
                <a:spcPts val="108"/>
              </a:spcBef>
            </a:pPr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Part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it ioner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708516" y="2062069"/>
            <a:ext cx="284018" cy="329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B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 marR="4559">
              <a:lnSpc>
                <a:spcPts val="808"/>
              </a:lnSpc>
              <a:spcBef>
                <a:spcPts val="108"/>
              </a:spcBef>
            </a:pPr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Part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it ioner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378153" y="2062069"/>
            <a:ext cx="284018" cy="329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 marR="4559">
              <a:lnSpc>
                <a:spcPts val="808"/>
              </a:lnSpc>
              <a:spcBef>
                <a:spcPts val="108"/>
              </a:spcBef>
            </a:pPr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Part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it ioner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047789" y="2062069"/>
            <a:ext cx="284018" cy="329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D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 marR="4559">
              <a:lnSpc>
                <a:spcPts val="808"/>
              </a:lnSpc>
              <a:spcBef>
                <a:spcPts val="108"/>
              </a:spcBef>
            </a:pPr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Part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it ioner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048750" y="2580610"/>
            <a:ext cx="259195" cy="329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 marR="4559">
              <a:lnSpc>
                <a:spcPts val="808"/>
              </a:lnSpc>
              <a:spcBef>
                <a:spcPts val="108"/>
              </a:spcBef>
            </a:pP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Floor pl</a:t>
            </a:r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</a:t>
            </a: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n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708774" y="2580610"/>
            <a:ext cx="259195" cy="329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B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 marR="4559">
              <a:lnSpc>
                <a:spcPts val="808"/>
              </a:lnSpc>
              <a:spcBef>
                <a:spcPts val="108"/>
              </a:spcBef>
            </a:pP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Floor pl</a:t>
            </a:r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</a:t>
            </a: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n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378667" y="2580610"/>
            <a:ext cx="259195" cy="329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 marR="4559">
              <a:lnSpc>
                <a:spcPts val="808"/>
              </a:lnSpc>
              <a:spcBef>
                <a:spcPts val="108"/>
              </a:spcBef>
            </a:pP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Floor pl</a:t>
            </a:r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</a:t>
            </a: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n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048560" y="2580610"/>
            <a:ext cx="259195" cy="329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D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 marR="4559">
              <a:lnSpc>
                <a:spcPts val="808"/>
              </a:lnSpc>
              <a:spcBef>
                <a:spcPts val="108"/>
              </a:spcBef>
            </a:pP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Floor pl</a:t>
            </a:r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</a:t>
            </a: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n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048178" y="3109097"/>
            <a:ext cx="2707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>
              <a:spcBef>
                <a:spcPts val="36"/>
              </a:spcBef>
            </a:pP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Place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718069" y="3109097"/>
            <a:ext cx="2707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B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>
              <a:spcBef>
                <a:spcPts val="36"/>
              </a:spcBef>
            </a:pP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Place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387961" y="3109097"/>
            <a:ext cx="2707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>
              <a:spcBef>
                <a:spcPts val="36"/>
              </a:spcBef>
            </a:pP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Place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067722" y="3109097"/>
            <a:ext cx="2707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D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>
              <a:spcBef>
                <a:spcPts val="36"/>
              </a:spcBef>
            </a:pP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Place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058813" y="3627639"/>
            <a:ext cx="27420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>
              <a:spcBef>
                <a:spcPts val="36"/>
              </a:spcBef>
            </a:pP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l</a:t>
            </a: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ock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728449" y="3627639"/>
            <a:ext cx="27420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B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>
              <a:spcBef>
                <a:spcPts val="36"/>
              </a:spcBef>
            </a:pP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l</a:t>
            </a: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ock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398086" y="3627639"/>
            <a:ext cx="27420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>
              <a:spcBef>
                <a:spcPts val="36"/>
              </a:spcBef>
            </a:pP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l</a:t>
            </a: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ock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067722" y="3627639"/>
            <a:ext cx="27420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D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>
              <a:spcBef>
                <a:spcPts val="36"/>
              </a:spcBef>
            </a:pP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l</a:t>
            </a: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ock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068681" y="4136785"/>
            <a:ext cx="29960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>
              <a:spcBef>
                <a:spcPts val="36"/>
              </a:spcBef>
            </a:pPr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Rout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738318" y="4136785"/>
            <a:ext cx="29960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B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>
              <a:spcBef>
                <a:spcPts val="36"/>
              </a:spcBef>
            </a:pPr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Rout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398086" y="4136785"/>
            <a:ext cx="29960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>
              <a:spcBef>
                <a:spcPts val="36"/>
              </a:spcBef>
            </a:pPr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Rout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9077590" y="4136785"/>
            <a:ext cx="29960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D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>
              <a:spcBef>
                <a:spcPts val="36"/>
              </a:spcBef>
            </a:pPr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Rout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058812" y="4645747"/>
            <a:ext cx="250536" cy="329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 marR="4559">
              <a:lnSpc>
                <a:spcPts val="808"/>
              </a:lnSpc>
              <a:spcBef>
                <a:spcPts val="108"/>
              </a:spcBef>
            </a:pP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T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</a:t>
            </a:r>
            <a:r>
              <a:rPr sz="700"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m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 </a:t>
            </a: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Op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t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738317" y="4645747"/>
            <a:ext cx="250536" cy="329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B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 marR="4559">
              <a:lnSpc>
                <a:spcPts val="808"/>
              </a:lnSpc>
              <a:spcBef>
                <a:spcPts val="108"/>
              </a:spcBef>
            </a:pP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T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</a:t>
            </a:r>
            <a:r>
              <a:rPr sz="700"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m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 </a:t>
            </a: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Op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t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407953" y="4645747"/>
            <a:ext cx="250536" cy="329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 marR="4559">
              <a:lnSpc>
                <a:spcPts val="808"/>
              </a:lnSpc>
              <a:spcBef>
                <a:spcPts val="108"/>
              </a:spcBef>
            </a:pP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T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</a:t>
            </a:r>
            <a:r>
              <a:rPr sz="700"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m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 </a:t>
            </a: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Op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t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9077589" y="4645747"/>
            <a:ext cx="250536" cy="329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D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 marR="4559">
              <a:lnSpc>
                <a:spcPts val="808"/>
              </a:lnSpc>
              <a:spcBef>
                <a:spcPts val="108"/>
              </a:spcBef>
            </a:pP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T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</a:t>
            </a:r>
            <a:r>
              <a:rPr sz="700"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m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 </a:t>
            </a:r>
            <a:r>
              <a:rPr sz="7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Op</a:t>
            </a:r>
            <a:r>
              <a:rPr sz="700"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t</a:t>
            </a:r>
            <a:endParaRPr sz="7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019145" y="1551016"/>
            <a:ext cx="91209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1100"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Input </a:t>
            </a:r>
            <a:r>
              <a:rPr sz="1100"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Netlist</a:t>
            </a:r>
            <a:endParaRPr sz="1100" b="1" kern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6996546" y="5109882"/>
            <a:ext cx="2493818" cy="403412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2666997" y="0"/>
                </a:moveTo>
                <a:lnTo>
                  <a:pt x="69061" y="330"/>
                </a:lnTo>
                <a:lnTo>
                  <a:pt x="30186" y="15456"/>
                </a:lnTo>
                <a:lnTo>
                  <a:pt x="5343" y="48113"/>
                </a:lnTo>
                <a:lnTo>
                  <a:pt x="0" y="76201"/>
                </a:lnTo>
                <a:lnTo>
                  <a:pt x="0" y="380997"/>
                </a:lnTo>
                <a:lnTo>
                  <a:pt x="15456" y="427012"/>
                </a:lnTo>
                <a:lnTo>
                  <a:pt x="48113" y="451856"/>
                </a:lnTo>
                <a:lnTo>
                  <a:pt x="76201" y="457200"/>
                </a:lnTo>
                <a:lnTo>
                  <a:pt x="2666997" y="457200"/>
                </a:lnTo>
                <a:lnTo>
                  <a:pt x="2713012" y="441743"/>
                </a:lnTo>
                <a:lnTo>
                  <a:pt x="2737855" y="409085"/>
                </a:lnTo>
                <a:lnTo>
                  <a:pt x="2743198" y="380997"/>
                </a:lnTo>
                <a:lnTo>
                  <a:pt x="2743198" y="76201"/>
                </a:lnTo>
                <a:lnTo>
                  <a:pt x="2727742" y="30186"/>
                </a:lnTo>
                <a:lnTo>
                  <a:pt x="2695085" y="5343"/>
                </a:lnTo>
                <a:lnTo>
                  <a:pt x="2666997" y="0"/>
                </a:lnTo>
                <a:close/>
              </a:path>
            </a:pathLst>
          </a:custGeom>
          <a:solidFill>
            <a:srgbClr val="DAE0E9"/>
          </a:solid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996545" y="5109881"/>
            <a:ext cx="2493818" cy="403412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0" y="76201"/>
                </a:moveTo>
                <a:lnTo>
                  <a:pt x="1378" y="61697"/>
                </a:lnTo>
                <a:lnTo>
                  <a:pt x="5343" y="48114"/>
                </a:lnTo>
                <a:lnTo>
                  <a:pt x="30186" y="15456"/>
                </a:lnTo>
                <a:lnTo>
                  <a:pt x="69061" y="330"/>
                </a:lnTo>
                <a:lnTo>
                  <a:pt x="2666997" y="0"/>
                </a:lnTo>
                <a:lnTo>
                  <a:pt x="2707491" y="11637"/>
                </a:lnTo>
                <a:lnTo>
                  <a:pt x="2735075" y="41928"/>
                </a:lnTo>
                <a:lnTo>
                  <a:pt x="2743199" y="76201"/>
                </a:lnTo>
                <a:lnTo>
                  <a:pt x="2743199" y="380997"/>
                </a:lnTo>
                <a:lnTo>
                  <a:pt x="2741821" y="395502"/>
                </a:lnTo>
                <a:lnTo>
                  <a:pt x="2737856" y="409085"/>
                </a:lnTo>
                <a:lnTo>
                  <a:pt x="2713013" y="441743"/>
                </a:lnTo>
                <a:lnTo>
                  <a:pt x="2674138" y="456869"/>
                </a:lnTo>
                <a:lnTo>
                  <a:pt x="2666997" y="457199"/>
                </a:lnTo>
                <a:lnTo>
                  <a:pt x="76201" y="457199"/>
                </a:lnTo>
                <a:lnTo>
                  <a:pt x="61697" y="455821"/>
                </a:lnTo>
                <a:lnTo>
                  <a:pt x="48114" y="451856"/>
                </a:lnTo>
                <a:lnTo>
                  <a:pt x="15456" y="427013"/>
                </a:lnTo>
                <a:lnTo>
                  <a:pt x="330" y="388138"/>
                </a:lnTo>
                <a:lnTo>
                  <a:pt x="0" y="380997"/>
                </a:lnTo>
                <a:lnTo>
                  <a:pt x="0" y="76201"/>
                </a:lnTo>
                <a:close/>
              </a:path>
            </a:pathLst>
          </a:custGeom>
          <a:ln w="9524">
            <a:solidFill>
              <a:srgbClr val="004675"/>
            </a:solidFill>
          </a:ln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89" name="object 89"/>
          <p:cNvSpPr txBox="1">
            <a:spLocks noGrp="1"/>
          </p:cNvSpPr>
          <p:nvPr>
            <p:ph type="sldNum" sz="quarter" idx="2"/>
          </p:nvPr>
        </p:nvSpPr>
        <p:spPr>
          <a:xfrm>
            <a:off x="14325600" y="6590556"/>
            <a:ext cx="6096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2794"/>
            <a:fld id="{81D60167-4931-47E6-BA6A-407CBD079E47}" type="slidenum">
              <a:rPr kern="0" spc="-9" dirty="0"/>
              <a:pPr marL="22794"/>
              <a:t>13</a:t>
            </a:fld>
            <a:endParaRPr kern="0" spc="-9" dirty="0"/>
          </a:p>
        </p:txBody>
      </p:sp>
      <p:sp>
        <p:nvSpPr>
          <p:cNvPr id="92" name="object 2"/>
          <p:cNvSpPr txBox="1">
            <a:spLocks noGrp="1"/>
          </p:cNvSpPr>
          <p:nvPr>
            <p:ph type="title"/>
          </p:nvPr>
        </p:nvSpPr>
        <p:spPr>
          <a:xfrm>
            <a:off x="1676400" y="189972"/>
            <a:ext cx="8229600" cy="70968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397">
              <a:lnSpc>
                <a:spcPct val="110000"/>
              </a:lnSpc>
            </a:pPr>
            <a:r>
              <a:rPr sz="2200" b="1" spc="-18" dirty="0">
                <a:solidFill>
                  <a:srgbClr val="002D62"/>
                </a:solidFill>
                <a:latin typeface="Tahoma"/>
                <a:cs typeface="Tahoma"/>
              </a:rPr>
              <a:t>What</a:t>
            </a:r>
            <a:r>
              <a:rPr sz="2200" b="1" spc="-4" dirty="0">
                <a:solidFill>
                  <a:srgbClr val="002D62"/>
                </a:solidFill>
                <a:latin typeface="Tahoma"/>
                <a:cs typeface="Tahoma"/>
              </a:rPr>
              <a:t> </a:t>
            </a:r>
            <a:r>
              <a:rPr sz="2200" b="1" spc="-22" dirty="0">
                <a:solidFill>
                  <a:srgbClr val="002D62"/>
                </a:solidFill>
                <a:latin typeface="Tahoma"/>
                <a:cs typeface="Tahoma"/>
              </a:rPr>
              <a:t>W</a:t>
            </a:r>
            <a:r>
              <a:rPr sz="2200" b="1" dirty="0">
                <a:solidFill>
                  <a:srgbClr val="002D62"/>
                </a:solidFill>
                <a:latin typeface="Tahoma"/>
                <a:cs typeface="Tahoma"/>
              </a:rPr>
              <a:t>e</a:t>
            </a:r>
            <a:r>
              <a:rPr sz="2200" b="1" spc="-4" dirty="0">
                <a:solidFill>
                  <a:srgbClr val="002D62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002D62"/>
                </a:solidFill>
                <a:latin typeface="Tahoma"/>
                <a:cs typeface="Tahoma"/>
              </a:rPr>
              <a:t>H</a:t>
            </a:r>
            <a:r>
              <a:rPr sz="2200" b="1" spc="-13" dirty="0">
                <a:solidFill>
                  <a:srgbClr val="002D62"/>
                </a:solidFill>
                <a:latin typeface="Tahoma"/>
                <a:cs typeface="Tahoma"/>
              </a:rPr>
              <a:t>a</a:t>
            </a:r>
            <a:r>
              <a:rPr sz="2200" b="1" spc="-4" dirty="0">
                <a:solidFill>
                  <a:srgbClr val="002D62"/>
                </a:solidFill>
                <a:latin typeface="Tahoma"/>
                <a:cs typeface="Tahoma"/>
              </a:rPr>
              <a:t>v</a:t>
            </a:r>
            <a:r>
              <a:rPr sz="2200" b="1" dirty="0">
                <a:solidFill>
                  <a:srgbClr val="002D62"/>
                </a:solidFill>
                <a:latin typeface="Tahoma"/>
                <a:cs typeface="Tahoma"/>
              </a:rPr>
              <a:t>e</a:t>
            </a:r>
            <a:r>
              <a:rPr sz="2200" b="1" spc="-4" dirty="0">
                <a:solidFill>
                  <a:srgbClr val="002D62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002D62"/>
                </a:solidFill>
                <a:latin typeface="Tahoma"/>
                <a:cs typeface="Tahoma"/>
              </a:rPr>
              <a:t>Bee</a:t>
            </a:r>
            <a:r>
              <a:rPr sz="2200" b="1" spc="-13" dirty="0">
                <a:solidFill>
                  <a:srgbClr val="002D62"/>
                </a:solidFill>
                <a:latin typeface="Tahoma"/>
                <a:cs typeface="Tahoma"/>
              </a:rPr>
              <a:t>n</a:t>
            </a:r>
            <a:r>
              <a:rPr sz="2200" b="1" spc="-4" dirty="0">
                <a:solidFill>
                  <a:srgbClr val="002D62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002D62"/>
                </a:solidFill>
                <a:latin typeface="Tahoma"/>
                <a:cs typeface="Tahoma"/>
              </a:rPr>
              <a:t>B</a:t>
            </a:r>
            <a:r>
              <a:rPr sz="2200" b="1" spc="-9" dirty="0">
                <a:solidFill>
                  <a:srgbClr val="002D62"/>
                </a:solidFill>
                <a:latin typeface="Tahoma"/>
                <a:cs typeface="Tahoma"/>
              </a:rPr>
              <a:t>uilding:</a:t>
            </a:r>
            <a:r>
              <a:rPr sz="2200" b="1" spc="-4" dirty="0">
                <a:solidFill>
                  <a:srgbClr val="002D62"/>
                </a:solidFill>
                <a:latin typeface="Tahoma"/>
                <a:cs typeface="Tahoma"/>
              </a:rPr>
              <a:t> </a:t>
            </a:r>
            <a:br>
              <a:rPr lang="en-US" sz="2200" b="1" spc="-4" dirty="0">
                <a:solidFill>
                  <a:srgbClr val="002D62"/>
                </a:solidFill>
                <a:latin typeface="Tahoma"/>
                <a:cs typeface="Tahoma"/>
              </a:rPr>
            </a:br>
            <a:r>
              <a:rPr sz="2200" b="1" spc="-18" dirty="0">
                <a:solidFill>
                  <a:srgbClr val="002D62"/>
                </a:solidFill>
                <a:latin typeface="Tahoma"/>
                <a:cs typeface="Tahoma"/>
              </a:rPr>
              <a:t>OpenD</a:t>
            </a:r>
            <a:r>
              <a:rPr sz="2200" b="1" dirty="0">
                <a:solidFill>
                  <a:srgbClr val="002D62"/>
                </a:solidFill>
                <a:latin typeface="Tahoma"/>
                <a:cs typeface="Tahoma"/>
              </a:rPr>
              <a:t>es</a:t>
            </a:r>
            <a:r>
              <a:rPr sz="2200" b="1" spc="-13" dirty="0">
                <a:solidFill>
                  <a:srgbClr val="002D62"/>
                </a:solidFill>
                <a:latin typeface="Tahoma"/>
                <a:cs typeface="Tahoma"/>
              </a:rPr>
              <a:t>ign</a:t>
            </a:r>
            <a:r>
              <a:rPr sz="2200" b="1" spc="-4" dirty="0">
                <a:solidFill>
                  <a:srgbClr val="002D62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002D62"/>
                </a:solidFill>
                <a:latin typeface="Tahoma"/>
                <a:cs typeface="Tahoma"/>
              </a:rPr>
              <a:t>F</a:t>
            </a:r>
            <a:r>
              <a:rPr sz="2200" b="1" spc="-9" dirty="0">
                <a:solidFill>
                  <a:srgbClr val="002D62"/>
                </a:solidFill>
                <a:latin typeface="Tahoma"/>
                <a:cs typeface="Tahoma"/>
              </a:rPr>
              <a:t>l</a:t>
            </a:r>
            <a:r>
              <a:rPr sz="2200" b="1" dirty="0">
                <a:solidFill>
                  <a:srgbClr val="002D62"/>
                </a:solidFill>
                <a:latin typeface="Tahoma"/>
                <a:cs typeface="Tahoma"/>
              </a:rPr>
              <a:t>ow</a:t>
            </a:r>
            <a:r>
              <a:rPr sz="2200" b="1" spc="-4" dirty="0">
                <a:solidFill>
                  <a:srgbClr val="002D62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002D62"/>
                </a:solidFill>
                <a:latin typeface="Tahoma"/>
                <a:cs typeface="Tahoma"/>
              </a:rPr>
              <a:t>DB</a:t>
            </a:r>
            <a:endParaRPr sz="2200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9811286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332601"/>
            <a:ext cx="8229600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397"/>
            <a:r>
              <a:rPr spc="-18" dirty="0"/>
              <a:t>Co</a:t>
            </a:r>
            <a:r>
              <a:rPr spc="-31" dirty="0"/>
              <a:t>mm</a:t>
            </a:r>
            <a:r>
              <a:rPr spc="-9" dirty="0"/>
              <a:t>i</a:t>
            </a:r>
            <a:r>
              <a:rPr dirty="0"/>
              <a:t>ttee</a:t>
            </a:r>
            <a:r>
              <a:rPr spc="-4" dirty="0"/>
              <a:t> </a:t>
            </a:r>
            <a:r>
              <a:rPr dirty="0"/>
              <a:t>for</a:t>
            </a:r>
            <a:r>
              <a:rPr spc="-4" dirty="0"/>
              <a:t> </a:t>
            </a:r>
            <a:r>
              <a:rPr spc="-22" dirty="0"/>
              <a:t>OpenD</a:t>
            </a:r>
            <a:r>
              <a:rPr dirty="0"/>
              <a:t>es</a:t>
            </a:r>
            <a:r>
              <a:rPr spc="-13" dirty="0"/>
              <a:t>ign</a:t>
            </a:r>
            <a:r>
              <a:rPr spc="-4" dirty="0"/>
              <a:t> </a:t>
            </a:r>
            <a:r>
              <a:rPr dirty="0"/>
              <a:t>F</a:t>
            </a:r>
            <a:r>
              <a:rPr spc="-9" dirty="0"/>
              <a:t>l</a:t>
            </a:r>
            <a:r>
              <a:rPr dirty="0"/>
              <a:t>ow</a:t>
            </a:r>
            <a:r>
              <a:rPr spc="-4" dirty="0"/>
              <a:t> </a:t>
            </a:r>
            <a:r>
              <a:rPr dirty="0"/>
              <a:t>DB</a:t>
            </a:r>
          </a:p>
        </p:txBody>
      </p:sp>
      <p:sp>
        <p:nvSpPr>
          <p:cNvPr id="3" name="object 3"/>
          <p:cNvSpPr/>
          <p:nvPr/>
        </p:nvSpPr>
        <p:spPr>
          <a:xfrm>
            <a:off x="2253254" y="1646654"/>
            <a:ext cx="7806405" cy="33593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8800" y="5410201"/>
            <a:ext cx="4881418" cy="6047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ct val="110000"/>
              </a:lnSpc>
            </a:pPr>
            <a:r>
              <a:rPr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•</a:t>
            </a:r>
            <a:r>
              <a:rPr b="1" kern="0" spc="-9" dirty="0">
                <a:solidFill>
                  <a:srgbClr val="003562"/>
                </a:solidFill>
                <a:latin typeface="Helvetica"/>
                <a:cs typeface="Helvetica"/>
                <a:sym typeface="Calibri"/>
              </a:rPr>
              <a:t> </a:t>
            </a:r>
            <a:r>
              <a:rPr b="1" kern="0" spc="-188" dirty="0">
                <a:solidFill>
                  <a:srgbClr val="003562"/>
                </a:solidFill>
                <a:latin typeface="Helvetica"/>
                <a:cs typeface="Helvetica"/>
                <a:sym typeface="Calibri"/>
              </a:rPr>
              <a:t> </a:t>
            </a:r>
            <a:r>
              <a:rPr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S</a:t>
            </a:r>
            <a:r>
              <a:rPr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ma</a:t>
            </a:r>
            <a:r>
              <a:rPr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l</a:t>
            </a:r>
            <a:r>
              <a:rPr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l </a:t>
            </a:r>
            <a:r>
              <a:rPr b="1" kern="0" spc="-18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y</a:t>
            </a:r>
            <a:r>
              <a:rPr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et</a:t>
            </a:r>
            <a:r>
              <a:rPr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</a:t>
            </a:r>
            <a:r>
              <a:rPr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</a:t>
            </a:r>
            <a:r>
              <a:rPr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ct</a:t>
            </a:r>
            <a:r>
              <a:rPr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</a:t>
            </a:r>
            <a:r>
              <a:rPr b="1" kern="0" spc="-18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v</a:t>
            </a:r>
            <a:r>
              <a:rPr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</a:t>
            </a:r>
            <a:r>
              <a:rPr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</a:t>
            </a:r>
            <a:r>
              <a:rPr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pa</a:t>
            </a:r>
            <a:r>
              <a:rPr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rt</a:t>
            </a:r>
            <a:r>
              <a:rPr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</a:t>
            </a:r>
            <a:r>
              <a:rPr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</a:t>
            </a:r>
            <a:r>
              <a:rPr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ipa</a:t>
            </a:r>
            <a:r>
              <a:rPr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t</a:t>
            </a:r>
            <a:r>
              <a:rPr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ing</a:t>
            </a:r>
            <a:r>
              <a:rPr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 </a:t>
            </a:r>
            <a:r>
              <a:rPr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g</a:t>
            </a:r>
            <a:r>
              <a:rPr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r</a:t>
            </a:r>
            <a:r>
              <a:rPr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oup</a:t>
            </a:r>
            <a:endParaRPr b="1" kern="0" dirty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  <a:p>
            <a:pPr marL="11397">
              <a:lnSpc>
                <a:spcPct val="110000"/>
              </a:lnSpc>
            </a:pPr>
            <a:r>
              <a:rPr b="1" kern="0" spc="-9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•</a:t>
            </a:r>
            <a:r>
              <a:rPr b="1" kern="0" spc="-9" dirty="0">
                <a:solidFill>
                  <a:srgbClr val="003562"/>
                </a:solidFill>
                <a:latin typeface="Helvetica"/>
                <a:cs typeface="Helvetica"/>
                <a:sym typeface="Calibri"/>
              </a:rPr>
              <a:t> </a:t>
            </a:r>
            <a:r>
              <a:rPr b="1" kern="0" spc="-188" dirty="0">
                <a:solidFill>
                  <a:srgbClr val="003562"/>
                </a:solidFill>
                <a:latin typeface="Helvetica"/>
                <a:cs typeface="Helvetica"/>
                <a:sym typeface="Calibri"/>
              </a:rPr>
              <a:t> </a:t>
            </a:r>
            <a:r>
              <a:rPr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A</a:t>
            </a:r>
            <a:r>
              <a:rPr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l</a:t>
            </a:r>
            <a:r>
              <a:rPr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l </a:t>
            </a:r>
            <a:r>
              <a:rPr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c</a:t>
            </a:r>
            <a:r>
              <a:rPr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on</a:t>
            </a:r>
            <a:r>
              <a:rPr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f</a:t>
            </a:r>
            <a:r>
              <a:rPr b="1" kern="0" spc="-4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i</a:t>
            </a:r>
            <a:r>
              <a:rPr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r</a:t>
            </a:r>
            <a:r>
              <a:rPr b="1" kern="0" spc="-18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m</a:t>
            </a:r>
            <a:r>
              <a:rPr b="1" kern="0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e</a:t>
            </a:r>
            <a:r>
              <a:rPr b="1" kern="0" spc="-13" dirty="0">
                <a:solidFill>
                  <a:srgbClr val="003562"/>
                </a:solidFill>
                <a:latin typeface="Tahoma"/>
                <a:cs typeface="Tahoma"/>
                <a:sym typeface="Calibri"/>
              </a:rPr>
              <a:t>d</a:t>
            </a:r>
            <a:endParaRPr b="1" kern="0" dirty="0">
              <a:solidFill>
                <a:sysClr val="windowText" lastClr="000000"/>
              </a:solidFill>
              <a:latin typeface="Tahoma"/>
              <a:cs typeface="Tahoma"/>
              <a:sym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28800" y="1524000"/>
          <a:ext cx="8534400" cy="343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0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3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384"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Fi</a:t>
                      </a:r>
                      <a:r>
                        <a:rPr sz="1600" b="1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rs</a:t>
                      </a:r>
                      <a:r>
                        <a:rPr sz="1600" b="1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DAE0E9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600" b="1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as</a:t>
                      </a:r>
                      <a:r>
                        <a:rPr sz="1600" b="1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DAE0E9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Ins</a:t>
                      </a:r>
                      <a:r>
                        <a:rPr sz="1600" b="1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tit</a:t>
                      </a:r>
                      <a:r>
                        <a:rPr sz="1600" b="1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1600" b="1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ti</a:t>
                      </a:r>
                      <a:r>
                        <a:rPr sz="1600" b="1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on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DAE0E9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Role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DAE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Gi</a:t>
                      </a:r>
                      <a:r>
                        <a:rPr sz="1600" spc="-8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Joon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IBM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Chair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And</a:t>
                      </a:r>
                      <a:r>
                        <a:rPr sz="16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ew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600" spc="-4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K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ahng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UCSD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Co-Chair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578"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ri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ui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600" spc="-1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u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Jiang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NCTU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50875" lvl="1" indent="0" algn="l" defTabSz="914400" eaLnBrk="1" fontAlgn="auto" latinLnBrk="0" hangingPunct="1">
                        <a:lnSpc>
                          <a:spcPct val="1018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</a:t>
                      </a:r>
                      <a:r>
                        <a:rPr lang="en-US" sz="14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lang="en-US" sz="1400" spc="-2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lang="en-US" sz="14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ysical</a:t>
                      </a:r>
                      <a:r>
                        <a:rPr lang="en-US" sz="14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spc="-3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lang="en-US" sz="14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ynthesis; ICCAD</a:t>
                      </a:r>
                      <a:r>
                        <a:rPr lang="en-US" sz="1400" spc="-5" baseline="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CAD</a:t>
                      </a:r>
                      <a:r>
                        <a:rPr lang="en-US" sz="14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Contest</a:t>
                      </a:r>
                      <a:r>
                        <a:rPr lang="en-US" sz="1400" spc="-5" baseline="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 </a:t>
                      </a:r>
                      <a:r>
                        <a:rPr lang="en-US" sz="14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Chair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  <a:p>
                      <a:pPr marL="0" marR="650875" lvl="1" indent="0" algn="l">
                        <a:lnSpc>
                          <a:spcPct val="101899"/>
                        </a:lnSpc>
                      </a:pPr>
                      <a:endParaRPr dirty="0"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473"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600" spc="-2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smail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600" spc="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B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ust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600" spc="-2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y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37235" algn="l">
                        <a:lnSpc>
                          <a:spcPct val="101899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Mentor</a:t>
                      </a:r>
                      <a:r>
                        <a:rPr lang="en-US"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G</a:t>
                      </a:r>
                      <a:r>
                        <a:rPr lang="en-US" sz="1600" spc="-3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aph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cs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040130" algn="l">
                        <a:lnSpc>
                          <a:spcPct val="101899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Placement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&amp;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3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outing; ISPD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Contest</a:t>
                      </a:r>
                      <a:r>
                        <a:rPr lang="en-US" sz="1600" spc="-5" baseline="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Chair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31"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Victor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K</a:t>
                      </a:r>
                      <a:r>
                        <a:rPr sz="1600" spc="-3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600" spc="-1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av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ets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IBM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Logic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3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ynthesis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6288"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Cheng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Z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hu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o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nte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l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Timing;</a:t>
                      </a:r>
                      <a:endParaRPr sz="1600" dirty="0">
                        <a:latin typeface="Tahoma"/>
                        <a:cs typeface="Tahoma"/>
                      </a:endParaRPr>
                    </a:p>
                    <a:p>
                      <a:pPr marL="84455" marR="973455" algn="l">
                        <a:lnSpc>
                          <a:spcPts val="21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ISPD’12/13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G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teSizi</a:t>
                      </a:r>
                      <a:r>
                        <a:rPr sz="16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g o</a:t>
                      </a:r>
                      <a:r>
                        <a:rPr sz="16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gani</a:t>
                      </a:r>
                      <a:r>
                        <a:rPr sz="16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z</a:t>
                      </a:r>
                      <a:r>
                        <a:rPr sz="16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er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83606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81200" y="953184"/>
          <a:ext cx="8458200" cy="58078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8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3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253"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Design Steps</a:t>
                      </a:r>
                      <a:endParaRPr sz="120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DAE0E9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Su</a:t>
                      </a:r>
                      <a:r>
                        <a:rPr sz="1200" b="1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b</a:t>
                      </a:r>
                      <a:r>
                        <a:rPr sz="1200" b="1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-p</a:t>
                      </a:r>
                      <a:r>
                        <a:rPr sz="1200" b="1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ble</a:t>
                      </a:r>
                      <a:r>
                        <a:rPr sz="1200" b="1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</a:t>
                      </a:r>
                      <a:endParaRPr sz="120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DAE0E9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Cont</a:t>
                      </a:r>
                      <a:r>
                        <a:rPr sz="1200" b="1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es</a:t>
                      </a:r>
                      <a:r>
                        <a:rPr sz="1200" b="1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120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DAE0E9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Re</a:t>
                      </a:r>
                      <a:r>
                        <a:rPr sz="1200" b="1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mark</a:t>
                      </a:r>
                      <a:r>
                        <a:rPr sz="1200" b="1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120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DAE0E9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Cov</a:t>
                      </a:r>
                      <a:r>
                        <a:rPr sz="1200" b="1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era</a:t>
                      </a:r>
                      <a:r>
                        <a:rPr sz="1200" b="1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g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</a:t>
                      </a:r>
                      <a:endParaRPr sz="120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DAE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53">
                <a:tc rowSpan="2"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Logic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2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ynthesis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7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sol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er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ICCAD’14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Minimi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z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(</a:t>
                      </a:r>
                      <a:r>
                        <a:rPr sz="1100" spc="-7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TA</a:t>
                      </a:r>
                      <a:r>
                        <a:rPr sz="1100" spc="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sz="1800" dirty="0">
                        <a:latin typeface="Marker Felt"/>
                        <a:cs typeface="Marker Fe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spc="-12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ech. Mapping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ICCAD’13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Minimi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z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(#ga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te)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53">
                <a:tc rowSpan="4"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ace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Floorplanning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N/A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Mi</a:t>
                      </a:r>
                      <a:r>
                        <a:rPr sz="1100" spc="-2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-si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z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Pla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-2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ilable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sz="1800" dirty="0">
                        <a:latin typeface="Marker Felt"/>
                        <a:cs typeface="Marker Fe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4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Global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Placement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92710" algn="l">
                        <a:lnSpc>
                          <a:spcPts val="14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ISPD’05/’06,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ISPD’11/ DAC’12/ICCAD’12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HPWL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&amp;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2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outabili</a:t>
                      </a:r>
                      <a:r>
                        <a:rPr sz="1100" spc="-1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y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4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59460" algn="l">
                        <a:lnSpc>
                          <a:spcPts val="14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Timing-dri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en P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ace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ICCAD’14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Timing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Engine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nteg</a:t>
                      </a:r>
                      <a:r>
                        <a:rPr sz="1100" spc="-2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ation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Detail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aceme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ICCAD’13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832"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Clock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2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ynthesis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21995" algn="l">
                        <a:lnSpc>
                          <a:spcPts val="14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Clock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Network </a:t>
                      </a:r>
                      <a:r>
                        <a:rPr sz="1100" spc="-2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ynthesis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ISPD’09/’10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Minimi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z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1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k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ew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under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PVT/Slew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limit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sz="1800" dirty="0">
                        <a:latin typeface="Marker Felt"/>
                        <a:cs typeface="Marker Fe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339"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PD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Optimizations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G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te</a:t>
                      </a:r>
                      <a:r>
                        <a:rPr sz="1100" spc="-1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Sizi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g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ISPD’12/’13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Minimi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z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(</a:t>
                      </a:r>
                      <a:r>
                        <a:rPr sz="1100" spc="-3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owe</a:t>
                      </a:r>
                      <a:r>
                        <a:rPr sz="1100" spc="-16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7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TA</a:t>
                      </a:r>
                      <a:r>
                        <a:rPr sz="1100" spc="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sz="1800" dirty="0">
                        <a:latin typeface="Marker Felt"/>
                        <a:cs typeface="Marker Fe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53">
                <a:tc rowSpan="2"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spc="-2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outing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Global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2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outing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ISPD’07/ISPD’08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spc="-2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outabili</a:t>
                      </a:r>
                      <a:r>
                        <a:rPr sz="1100" spc="-1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y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59E44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sz="1800" dirty="0">
                        <a:latin typeface="Marker Felt"/>
                        <a:cs typeface="Marker Fe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5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Detailed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2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outing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N/A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419734" algn="l">
                        <a:lnSpc>
                          <a:spcPts val="14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ISPD’14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contest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uses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industry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detailed 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outing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339"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Timing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spc="-1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7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spc="-7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’13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’1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cu</a:t>
                      </a:r>
                      <a:r>
                        <a:rPr sz="1100" spc="-2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ac</a:t>
                      </a:r>
                      <a:r>
                        <a:rPr sz="1100" spc="-1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7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TA</a:t>
                      </a:r>
                      <a:r>
                        <a:rPr sz="1100" spc="-16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Memory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sz="1800" dirty="0">
                        <a:latin typeface="Marker Felt"/>
                        <a:cs typeface="Marker Fe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339"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Functional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ECO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Min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Logic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Di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1100" spc="-1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ence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ICCAD’12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Logic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equi</a:t>
                      </a:r>
                      <a:r>
                        <a:rPr sz="1100" spc="-2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alence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sz="1800" dirty="0">
                        <a:latin typeface="Marker Felt"/>
                        <a:cs typeface="Marker Fe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6492">
                <a:tc rowSpan="3">
                  <a:txBody>
                    <a:bodyPr/>
                    <a:lstStyle/>
                    <a:p>
                      <a:pPr marL="85090" marR="297815" algn="l">
                        <a:lnSpc>
                          <a:spcPts val="14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100" spc="-1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ysical </a:t>
                      </a:r>
                      <a:r>
                        <a:rPr sz="1100" spc="-5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erification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DFM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04800" algn="l">
                        <a:lnSpc>
                          <a:spcPts val="1400"/>
                        </a:lnSpc>
                      </a:pPr>
                      <a:r>
                        <a:rPr sz="1100" spc="-3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tern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matching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or p</a:t>
                      </a:r>
                      <a:r>
                        <a:rPr sz="1100" spc="-1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ysical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erification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ICCAD’12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Maximi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z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(ac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1100" spc="-2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100" spc="-10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7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TA</a:t>
                      </a:r>
                      <a:r>
                        <a:rPr sz="1100" spc="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sz="1800" dirty="0">
                        <a:latin typeface="Marker Felt"/>
                        <a:cs typeface="Marker Fe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Mask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Optimiztion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ICCAD’13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Minimi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z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(</a:t>
                      </a:r>
                      <a:r>
                        <a:rPr sz="1100" spc="-2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-16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7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TA</a:t>
                      </a:r>
                      <a:r>
                        <a:rPr sz="1100" spc="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9F9F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DFM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flow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ICCAD’14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Minimi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z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(</a:t>
                      </a:r>
                      <a:r>
                        <a:rPr sz="1100" spc="-3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erf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d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eg,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3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AR,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7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TA</a:t>
                      </a:r>
                      <a:r>
                        <a:rPr sz="1100" spc="-16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100" spc="-5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Si</a:t>
                      </a:r>
                      <a:r>
                        <a:rPr sz="1100" spc="-1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z</a:t>
                      </a:r>
                      <a:r>
                        <a:rPr sz="1100" dirty="0">
                          <a:solidFill>
                            <a:srgbClr val="003562"/>
                          </a:solidFill>
                          <a:latin typeface="Tahoma"/>
                          <a:cs typeface="Tahoma"/>
                        </a:rPr>
                        <a:t>e)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1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448800" y="350520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>
                <a:solidFill>
                  <a:sysClr val="windowText" lastClr="000000"/>
                </a:solidFill>
                <a:latin typeface="Wingdings 3" pitchFamily="18" charset="2"/>
                <a:ea typeface="Wingdings"/>
                <a:cs typeface="Wingdings"/>
                <a:sym typeface="Calibri"/>
              </a:rPr>
              <a:t></a:t>
            </a:r>
            <a:endParaRPr lang="en-US" sz="2400" b="1" kern="0" dirty="0">
              <a:solidFill>
                <a:sysClr val="windowText" lastClr="000000"/>
              </a:solidFill>
              <a:latin typeface="Wingdings 3" pitchFamily="18" charset="2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48800" y="175260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>
                <a:solidFill>
                  <a:sysClr val="windowText" lastClr="000000"/>
                </a:solidFill>
                <a:latin typeface="Wingdings"/>
                <a:ea typeface="Wingdings"/>
                <a:cs typeface="Wingdings"/>
                <a:sym typeface="Calibri"/>
              </a:rPr>
              <a:t></a:t>
            </a:r>
            <a:endParaRPr lang="en-US" sz="2400" b="1" kern="0" dirty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46920" y="114300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>
                <a:solidFill>
                  <a:sysClr val="windowText" lastClr="000000"/>
                </a:solidFill>
                <a:latin typeface="Wingdings"/>
                <a:ea typeface="Wingdings"/>
                <a:cs typeface="Wingdings"/>
                <a:sym typeface="Calibri"/>
              </a:rPr>
              <a:t></a:t>
            </a:r>
            <a:endParaRPr lang="en-US" sz="2400" b="1" kern="0" dirty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46920" y="396240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>
                <a:solidFill>
                  <a:sysClr val="windowText" lastClr="000000"/>
                </a:solidFill>
                <a:latin typeface="Wingdings"/>
                <a:ea typeface="Wingdings"/>
                <a:cs typeface="Wingdings"/>
                <a:sym typeface="Calibri"/>
              </a:rPr>
              <a:t></a:t>
            </a:r>
            <a:endParaRPr lang="en-US" sz="2400" b="1" kern="0" dirty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48800" y="433893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>
                <a:solidFill>
                  <a:sysClr val="windowText" lastClr="000000"/>
                </a:solidFill>
                <a:latin typeface="Wingdings"/>
                <a:ea typeface="Wingdings"/>
                <a:cs typeface="Wingdings"/>
                <a:sym typeface="Calibri"/>
              </a:rPr>
              <a:t></a:t>
            </a:r>
            <a:endParaRPr lang="en-US" sz="2400" b="1" kern="0" dirty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48800" y="495300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>
                <a:solidFill>
                  <a:sysClr val="windowText" lastClr="000000"/>
                </a:solidFill>
                <a:latin typeface="Wingdings"/>
                <a:ea typeface="Wingdings"/>
                <a:cs typeface="Wingdings"/>
                <a:sym typeface="Calibri"/>
              </a:rPr>
              <a:t></a:t>
            </a:r>
            <a:endParaRPr lang="en-US" sz="2400" b="1" kern="0" dirty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48800" y="525333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>
                <a:solidFill>
                  <a:sysClr val="windowText" lastClr="000000"/>
                </a:solidFill>
                <a:latin typeface="Wingdings"/>
                <a:ea typeface="Wingdings"/>
                <a:cs typeface="Wingdings"/>
                <a:sym typeface="Calibri"/>
              </a:rPr>
              <a:t></a:t>
            </a:r>
            <a:endParaRPr lang="en-US" sz="2400" b="1" kern="0" dirty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48800" y="555813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>
                <a:solidFill>
                  <a:sysClr val="windowText" lastClr="000000"/>
                </a:solidFill>
                <a:latin typeface="Wingdings"/>
                <a:ea typeface="Wingdings"/>
                <a:cs typeface="Wingdings"/>
                <a:sym typeface="Calibri"/>
              </a:rPr>
              <a:t></a:t>
            </a:r>
            <a:endParaRPr lang="en-US" sz="2400" b="1" kern="0" dirty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603292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7200" y="332601"/>
            <a:ext cx="10972800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732911"/>
            <a:r>
              <a:rPr spc="-4" dirty="0"/>
              <a:t>E</a:t>
            </a:r>
            <a:r>
              <a:rPr dirty="0"/>
              <a:t>xec</a:t>
            </a:r>
            <a:r>
              <a:rPr spc="-18" dirty="0"/>
              <a:t>u</a:t>
            </a:r>
            <a:r>
              <a:rPr dirty="0"/>
              <a:t>t</a:t>
            </a:r>
            <a:r>
              <a:rPr spc="-13" dirty="0"/>
              <a:t>ion</a:t>
            </a:r>
            <a:r>
              <a:rPr spc="-4" dirty="0"/>
              <a:t> </a:t>
            </a:r>
            <a:r>
              <a:rPr dirty="0"/>
              <a:t>P</a:t>
            </a:r>
            <a:r>
              <a:rPr spc="-13" dirty="0"/>
              <a:t>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6400" y="1143000"/>
            <a:ext cx="8763000" cy="52995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47" indent="-285750">
              <a:lnSpc>
                <a:spcPct val="130000"/>
              </a:lnSpc>
              <a:tabLst>
                <a:tab pos="318546" algn="l"/>
              </a:tabLst>
            </a:pPr>
            <a:r>
              <a:rPr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Phase 1 (2015)</a:t>
            </a:r>
          </a:p>
          <a:p>
            <a:pPr marL="707438" indent="-285750">
              <a:lnSpc>
                <a:spcPct val="130000"/>
              </a:lnSpc>
              <a:spcBef>
                <a:spcPts val="162"/>
              </a:spcBef>
              <a:tabLst>
                <a:tab pos="677550" algn="l"/>
              </a:tabLst>
            </a:pPr>
            <a:r>
              <a:rPr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 Build a PD reference flow for physical synthesis</a:t>
            </a:r>
          </a:p>
          <a:p>
            <a:pPr marL="831410">
              <a:lnSpc>
                <a:spcPct val="130000"/>
              </a:lnSpc>
              <a:spcBef>
                <a:spcPts val="183"/>
              </a:spcBef>
            </a:pPr>
            <a:r>
              <a:rPr sz="1600"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•   Reference flow release near ICCAD 2015</a:t>
            </a:r>
          </a:p>
          <a:p>
            <a:pPr marL="831410">
              <a:lnSpc>
                <a:spcPct val="130000"/>
              </a:lnSpc>
              <a:spcBef>
                <a:spcPts val="90"/>
              </a:spcBef>
            </a:pPr>
            <a:r>
              <a:rPr sz="1600"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•   Workshop at DAC 2016</a:t>
            </a:r>
          </a:p>
          <a:p>
            <a:pPr marL="297147" indent="-285750">
              <a:lnSpc>
                <a:spcPct val="130000"/>
              </a:lnSpc>
              <a:spcBef>
                <a:spcPts val="90"/>
              </a:spcBef>
              <a:tabLst>
                <a:tab pos="318546" algn="l"/>
              </a:tabLst>
            </a:pPr>
            <a:r>
              <a:rPr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	Phase 2 (2016)</a:t>
            </a:r>
          </a:p>
          <a:p>
            <a:pPr marL="707438" indent="-285750">
              <a:lnSpc>
                <a:spcPct val="130000"/>
              </a:lnSpc>
              <a:spcBef>
                <a:spcPts val="117"/>
              </a:spcBef>
              <a:tabLst>
                <a:tab pos="677550" algn="l"/>
              </a:tabLst>
            </a:pPr>
            <a:r>
              <a:rPr lang="en-US"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Build/</a:t>
            </a:r>
            <a:r>
              <a:rPr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Support contests in missing areas of PD design flow</a:t>
            </a:r>
          </a:p>
          <a:p>
            <a:pPr marL="831410">
              <a:lnSpc>
                <a:spcPct val="130000"/>
              </a:lnSpc>
              <a:spcBef>
                <a:spcPts val="188"/>
              </a:spcBef>
            </a:pPr>
            <a:r>
              <a:rPr sz="1600"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•   Timing model and analysis (STA, SSTA)</a:t>
            </a:r>
          </a:p>
          <a:p>
            <a:pPr marL="831410">
              <a:lnSpc>
                <a:spcPct val="130000"/>
              </a:lnSpc>
              <a:spcBef>
                <a:spcPts val="90"/>
              </a:spcBef>
            </a:pPr>
            <a:r>
              <a:rPr sz="1600"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•   Timing closure optimizations (buffering, cloning, logic optimization etc)</a:t>
            </a:r>
          </a:p>
          <a:p>
            <a:pPr marL="831410">
              <a:lnSpc>
                <a:spcPct val="130000"/>
              </a:lnSpc>
              <a:spcBef>
                <a:spcPts val="90"/>
              </a:spcBef>
            </a:pPr>
            <a:r>
              <a:rPr sz="1600"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•   Detailed Routing</a:t>
            </a:r>
          </a:p>
          <a:p>
            <a:pPr marL="707438" indent="-285750">
              <a:lnSpc>
                <a:spcPct val="130000"/>
              </a:lnSpc>
              <a:spcBef>
                <a:spcPts val="224"/>
              </a:spcBef>
              <a:tabLst>
                <a:tab pos="677550" algn="l"/>
              </a:tabLst>
            </a:pPr>
            <a:r>
              <a:rPr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 Extend the concept to other areas</a:t>
            </a:r>
          </a:p>
          <a:p>
            <a:pPr marL="831410">
              <a:lnSpc>
                <a:spcPct val="130000"/>
              </a:lnSpc>
              <a:spcBef>
                <a:spcPts val="99"/>
              </a:spcBef>
            </a:pPr>
            <a:r>
              <a:rPr sz="1600"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•   Logic synthesis</a:t>
            </a:r>
          </a:p>
          <a:p>
            <a:pPr marL="831410">
              <a:lnSpc>
                <a:spcPct val="130000"/>
              </a:lnSpc>
              <a:spcBef>
                <a:spcPts val="179"/>
              </a:spcBef>
            </a:pPr>
            <a:r>
              <a:rPr sz="1600"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•   Architectural synthesis</a:t>
            </a:r>
          </a:p>
          <a:p>
            <a:pPr marL="831410">
              <a:lnSpc>
                <a:spcPct val="130000"/>
              </a:lnSpc>
              <a:spcBef>
                <a:spcPts val="90"/>
              </a:spcBef>
            </a:pPr>
            <a:r>
              <a:rPr sz="1600"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•   Physical Verification/DFM areas</a:t>
            </a:r>
          </a:p>
          <a:p>
            <a:pPr marL="297147" indent="-285750">
              <a:lnSpc>
                <a:spcPct val="130000"/>
              </a:lnSpc>
              <a:spcBef>
                <a:spcPts val="90"/>
              </a:spcBef>
              <a:tabLst>
                <a:tab pos="318546" algn="l"/>
              </a:tabLst>
            </a:pPr>
            <a:r>
              <a:rPr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	Phase 3 (2017)</a:t>
            </a:r>
          </a:p>
          <a:p>
            <a:pPr marL="707438" indent="-285750">
              <a:lnSpc>
                <a:spcPct val="130000"/>
              </a:lnSpc>
              <a:spcBef>
                <a:spcPts val="117"/>
              </a:spcBef>
              <a:tabLst>
                <a:tab pos="677550" algn="l"/>
              </a:tabLst>
            </a:pPr>
            <a:r>
              <a:rPr b="1" kern="0" dirty="0">
                <a:solidFill>
                  <a:sysClr val="windowText" lastClr="000000"/>
                </a:solidFill>
                <a:latin typeface="Tahoma"/>
                <a:cs typeface="Tahoma"/>
                <a:sym typeface="Calibri"/>
              </a:rPr>
              <a:t>Cloudify the reference flow</a:t>
            </a:r>
          </a:p>
        </p:txBody>
      </p:sp>
    </p:spTree>
    <p:extLst>
      <p:ext uri="{BB962C8B-B14F-4D97-AF65-F5344CB8AC3E}">
        <p14:creationId xmlns:p14="http://schemas.microsoft.com/office/powerpoint/2010/main" val="407177191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4"/>
            <a:ext cx="8324850" cy="3144837"/>
          </a:xfrm>
        </p:spPr>
        <p:txBody>
          <a:bodyPr/>
          <a:lstStyle/>
          <a:p>
            <a:r>
              <a:rPr lang="en-US" dirty="0"/>
              <a:t>DTC</a:t>
            </a:r>
            <a:br>
              <a:rPr lang="en-US" dirty="0"/>
            </a:br>
            <a:r>
              <a:rPr lang="en-US" dirty="0"/>
              <a:t>June 2015</a:t>
            </a:r>
            <a:br>
              <a:rPr lang="en-US" dirty="0"/>
            </a:br>
            <a:r>
              <a:rPr lang="en-US" dirty="0" err="1"/>
              <a:t>BoG</a:t>
            </a:r>
            <a:r>
              <a:rPr lang="en-US" dirty="0"/>
              <a:t> Meeting</a:t>
            </a:r>
            <a:br>
              <a:rPr lang="en-US" dirty="0"/>
            </a:br>
            <a:br>
              <a:rPr lang="en-US" sz="4800" dirty="0"/>
            </a:br>
            <a:r>
              <a:rPr lang="en-US" sz="2400" dirty="0" err="1"/>
              <a:t>Arjun</a:t>
            </a:r>
            <a:r>
              <a:rPr lang="en-US" sz="2400" dirty="0"/>
              <a:t> </a:t>
            </a:r>
            <a:r>
              <a:rPr lang="en-US" sz="2400" dirty="0" err="1"/>
              <a:t>Rajagopal</a:t>
            </a:r>
            <a:br>
              <a:rPr lang="en-US" sz="2400" dirty="0"/>
            </a:br>
            <a:r>
              <a:rPr lang="en-US" sz="2400" dirty="0"/>
              <a:t>Member Technology Organization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302612210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Outline</a:t>
            </a:r>
          </a:p>
        </p:txBody>
      </p:sp>
      <p:sp>
        <p:nvSpPr>
          <p:cNvPr id="8195" name="Content Placeholder 8"/>
          <p:cNvSpPr>
            <a:spLocks noGrp="1"/>
          </p:cNvSpPr>
          <p:nvPr>
            <p:ph idx="1"/>
          </p:nvPr>
        </p:nvSpPr>
        <p:spPr>
          <a:xfrm>
            <a:off x="1981200" y="1601012"/>
            <a:ext cx="7067128" cy="420425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Distributed Design Flow : EDA 3.0 </a:t>
            </a:r>
          </a:p>
          <a:p>
            <a:r>
              <a:rPr lang="en-US" dirty="0"/>
              <a:t>AMS Simulation and Verification Gaps</a:t>
            </a:r>
          </a:p>
          <a:p>
            <a:r>
              <a:rPr lang="en-US" dirty="0"/>
              <a:t>Long Term Roadmaps for Design Challenges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"/>
          <p:cNvSpPr>
            <a:spLocks noGrp="1"/>
          </p:cNvSpPr>
          <p:nvPr>
            <p:ph type="title"/>
          </p:nvPr>
        </p:nvSpPr>
        <p:spPr>
          <a:xfrm>
            <a:off x="1631504" y="152400"/>
            <a:ext cx="8579296" cy="1143000"/>
          </a:xfrm>
        </p:spPr>
        <p:txBody>
          <a:bodyPr/>
          <a:lstStyle/>
          <a:p>
            <a:pPr algn="l"/>
            <a:r>
              <a:rPr lang="en-US" sz="2400" b="1" dirty="0"/>
              <a:t>Distributed Design Flow: EDA 3.0 </a:t>
            </a:r>
          </a:p>
        </p:txBody>
      </p:sp>
      <p:sp>
        <p:nvSpPr>
          <p:cNvPr id="8195" name="Content Placeholder 8"/>
          <p:cNvSpPr>
            <a:spLocks noGrp="1"/>
          </p:cNvSpPr>
          <p:nvPr>
            <p:ph idx="1"/>
          </p:nvPr>
        </p:nvSpPr>
        <p:spPr>
          <a:xfrm>
            <a:off x="1676400" y="1124744"/>
            <a:ext cx="8991600" cy="5580856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en-US" dirty="0"/>
              <a:t>As recently defined by Leon Stok (IBM) </a:t>
            </a:r>
            <a:r>
              <a:rPr lang="en-US" altLang="en-US" sz="1800" dirty="0"/>
              <a:t>( </a:t>
            </a:r>
            <a:r>
              <a:rPr lang="en-US" altLang="en-US" sz="1800" dirty="0" err="1"/>
              <a:t>Keynote:Tau</a:t>
            </a:r>
            <a:r>
              <a:rPr lang="en-US" altLang="en-US" sz="1800" dirty="0"/>
              <a:t>  2015</a:t>
            </a:r>
            <a:r>
              <a:rPr lang="en-US" altLang="en-US" dirty="0"/>
              <a:t>) 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dirty="0"/>
              <a:t>EDA1.0</a:t>
            </a:r>
          </a:p>
          <a:p>
            <a:pPr lvl="2">
              <a:buFont typeface="Arial" pitchFamily="34" charset="0"/>
              <a:buChar char="•"/>
            </a:pPr>
            <a:r>
              <a:rPr lang="en-US" altLang="en-US" dirty="0"/>
              <a:t>Point tools on individual workstations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dirty="0"/>
              <a:t>EDA 2.0</a:t>
            </a:r>
          </a:p>
          <a:p>
            <a:pPr lvl="2">
              <a:buFont typeface="Arial" pitchFamily="34" charset="0"/>
              <a:buChar char="•"/>
            </a:pPr>
            <a:r>
              <a:rPr lang="en-US" altLang="en-US" dirty="0"/>
              <a:t>Integration of design tools on server farms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dirty="0"/>
              <a:t>EDA 3.0</a:t>
            </a:r>
          </a:p>
          <a:p>
            <a:pPr lvl="2">
              <a:buFont typeface="Arial" pitchFamily="34" charset="0"/>
              <a:buChar char="•"/>
            </a:pPr>
            <a:r>
              <a:rPr lang="en-US" altLang="en-US" dirty="0"/>
              <a:t>Integration of design flow on Distributed Clouds</a:t>
            </a:r>
          </a:p>
          <a:p>
            <a:pPr lvl="2">
              <a:buFont typeface="Arial" pitchFamily="34" charset="0"/>
              <a:buChar char="•"/>
            </a:pPr>
            <a:r>
              <a:rPr lang="en-US" altLang="en-US" dirty="0"/>
              <a:t>EDA as a service with </a:t>
            </a:r>
            <a:r>
              <a:rPr lang="en-US" dirty="0"/>
              <a:t>improved Data Analytics and Cost </a:t>
            </a:r>
            <a:br>
              <a:rPr lang="en-US" dirty="0"/>
            </a:br>
            <a:r>
              <a:rPr lang="en-US" dirty="0"/>
              <a:t>– Learn from Big Data: other data and graph parallel systems</a:t>
            </a:r>
            <a:br>
              <a:rPr lang="en-US" dirty="0"/>
            </a:br>
            <a:r>
              <a:rPr lang="en-US" dirty="0"/>
              <a:t>– Capitalize on the Changing nature of IT so we will be able to run this effectively.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Needs to work out infrastructure, database model , licensing and security</a:t>
            </a:r>
            <a:endParaRPr lang="en-US" altLang="en-US" dirty="0"/>
          </a:p>
          <a:p>
            <a:pPr>
              <a:buFont typeface="Arial" pitchFamily="34" charset="0"/>
              <a:buChar char="•"/>
            </a:pPr>
            <a:r>
              <a:rPr lang="en-US" altLang="en-US" dirty="0"/>
              <a:t>DTC strategy meeting at DAC to: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dirty="0"/>
              <a:t>Define need and value proposition for companies for proposed EDA 3.0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Can we enroll academia to build a demo/infrastructure and following for this effort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Can we use SRC/Si2/</a:t>
            </a:r>
            <a:r>
              <a:rPr lang="en-US" dirty="0" err="1"/>
              <a:t>Accellara</a:t>
            </a:r>
            <a:r>
              <a:rPr lang="en-US" dirty="0"/>
              <a:t> to define work for this effort.?  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Needs to be an open source model ?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Example of similar efforts are the cadence OA standard for inter-</a:t>
            </a:r>
            <a:r>
              <a:rPr lang="en-US" dirty="0" err="1"/>
              <a:t>operabilty</a:t>
            </a:r>
            <a:r>
              <a:rPr lang="en-US" dirty="0"/>
              <a:t> between tools/flows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Would be a multi-year project </a:t>
            </a:r>
            <a:endParaRPr lang="en-US" altLang="en-US" dirty="0"/>
          </a:p>
          <a:p>
            <a:endParaRPr lang="en-US" alt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5305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e0e4e551211ba98fa70-d81ddca05536e7c590811927217ea7a4.r4.cf3.rackcdn.com/catalog/product/cache/1/image/700x700/17f82f742ffe127f42dca9de82fb58b1/c/a/candy_dro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133" y="2819401"/>
            <a:ext cx="5232067" cy="26833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47801"/>
            <a:ext cx="7772400" cy="1752600"/>
          </a:xfrm>
        </p:spPr>
        <p:txBody>
          <a:bodyPr>
            <a:normAutofit/>
          </a:bodyPr>
          <a:lstStyle/>
          <a:p>
            <a:r>
              <a:rPr lang="en-US" dirty="0"/>
              <a:t>DA Perspective’15 </a:t>
            </a:r>
            <a:br>
              <a:rPr lang="en-US" dirty="0"/>
            </a:br>
            <a:r>
              <a:rPr lang="en-US" dirty="0"/>
              <a:t>(CANDE)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Farinaz Koushanfar, Rice U</a:t>
            </a:r>
          </a:p>
          <a:p>
            <a:r>
              <a:rPr lang="en-US" sz="3200" b="1" dirty="0">
                <a:solidFill>
                  <a:srgbClr val="000000"/>
                </a:solidFill>
              </a:rPr>
              <a:t>Presentation to CEDA </a:t>
            </a:r>
            <a:r>
              <a:rPr lang="en-US" sz="3200" b="1" dirty="0" err="1">
                <a:solidFill>
                  <a:srgbClr val="000000"/>
                </a:solidFill>
              </a:rPr>
              <a:t>BoG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64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/>
              <a:t>AMS Verification and Simulation Gaps</a:t>
            </a:r>
          </a:p>
        </p:txBody>
      </p:sp>
      <p:sp>
        <p:nvSpPr>
          <p:cNvPr id="8195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DTC member companies sharing gaps on AMS verification:</a:t>
            </a:r>
          </a:p>
          <a:p>
            <a:pPr eaLnBrk="1" hangingPunct="1">
              <a:defRPr/>
            </a:pPr>
            <a:r>
              <a:rPr lang="en-US" dirty="0"/>
              <a:t>Analog behavioral languages (e.g. Verilog-A) make top-level simulation seriously slow and often instable</a:t>
            </a:r>
          </a:p>
          <a:p>
            <a:pPr eaLnBrk="1" hangingPunct="1">
              <a:defRPr/>
            </a:pPr>
            <a:r>
              <a:rPr lang="en-US" dirty="0"/>
              <a:t>(w)real modeling gives a too simplistic model abstraction which ignores continuous-time and conservative properties</a:t>
            </a:r>
          </a:p>
          <a:p>
            <a:pPr eaLnBrk="1" hangingPunct="1">
              <a:defRPr/>
            </a:pPr>
            <a:r>
              <a:rPr lang="en-US" dirty="0"/>
              <a:t>Verilog-AMS offers insufficient features for system-level verification aspects (no interfaces, no user data types, etc.)</a:t>
            </a:r>
          </a:p>
          <a:p>
            <a:pPr lvl="1" eaLnBrk="1" hangingPunct="1">
              <a:defRPr/>
            </a:pPr>
            <a:r>
              <a:rPr lang="en-US" dirty="0"/>
              <a:t>LRM is loosely defined  and vendors implement constructs differently causing compatibility  issues with IP’s across vendor tools </a:t>
            </a:r>
          </a:p>
          <a:p>
            <a:pPr eaLnBrk="1" hangingPunct="1">
              <a:defRPr/>
            </a:pPr>
            <a:r>
              <a:rPr lang="en-US" dirty="0"/>
              <a:t>At the A/D-boundary we face multi-language issues due to language limitations and incompatibilities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8073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"/>
          <p:cNvSpPr>
            <a:spLocks noGrp="1"/>
          </p:cNvSpPr>
          <p:nvPr>
            <p:ph type="title"/>
          </p:nvPr>
        </p:nvSpPr>
        <p:spPr>
          <a:xfrm>
            <a:off x="1631504" y="274638"/>
            <a:ext cx="8579296" cy="1143000"/>
          </a:xfrm>
        </p:spPr>
        <p:txBody>
          <a:bodyPr/>
          <a:lstStyle/>
          <a:p>
            <a:pPr algn="l"/>
            <a:r>
              <a:rPr lang="en-US" sz="2400" b="1" dirty="0"/>
              <a:t>Identifying Long Term Roadmaps for Design Challenges </a:t>
            </a:r>
          </a:p>
        </p:txBody>
      </p:sp>
      <p:sp>
        <p:nvSpPr>
          <p:cNvPr id="8195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ITRS-2.0 : Defines new direction for semiconductor roadmap with updated design drivers. </a:t>
            </a:r>
          </a:p>
          <a:p>
            <a:pPr lvl="1"/>
            <a:r>
              <a:rPr lang="en-US" dirty="0"/>
              <a:t>Lacks definition and ways to solve design productivity gaps( Tools/Flows)</a:t>
            </a:r>
          </a:p>
          <a:p>
            <a:r>
              <a:rPr lang="en-US" dirty="0"/>
              <a:t>How can DTC contribute ?</a:t>
            </a:r>
          </a:p>
          <a:p>
            <a:pPr lvl="1" eaLnBrk="1" hangingPunct="1">
              <a:defRPr/>
            </a:pPr>
            <a:r>
              <a:rPr lang="en-US" dirty="0"/>
              <a:t>Drive ITRS  activity using working groups drawn from within DTC member companies to: </a:t>
            </a:r>
          </a:p>
          <a:p>
            <a:pPr lvl="2" eaLnBrk="1" hangingPunct="1">
              <a:defRPr/>
            </a:pPr>
            <a:r>
              <a:rPr lang="en-US" dirty="0"/>
              <a:t>Define different design drivers and unique challenges</a:t>
            </a:r>
          </a:p>
          <a:p>
            <a:pPr lvl="2" eaLnBrk="1" hangingPunct="1">
              <a:defRPr/>
            </a:pPr>
            <a:r>
              <a:rPr lang="en-US" dirty="0"/>
              <a:t>Define workflows for reference designs</a:t>
            </a:r>
          </a:p>
          <a:p>
            <a:pPr eaLnBrk="1" hangingPunct="1">
              <a:defRPr/>
            </a:pPr>
            <a:r>
              <a:rPr lang="en-US" dirty="0"/>
              <a:t>Engage with EDA Vendors with forward looking Roadmap from ITRS work</a:t>
            </a:r>
          </a:p>
          <a:p>
            <a:pPr lvl="1" eaLnBrk="1" hangingPunct="1">
              <a:defRPr/>
            </a:pPr>
            <a:r>
              <a:rPr lang="en-US" dirty="0"/>
              <a:t>DTC members provide a prioritized list of focus area/challenges</a:t>
            </a:r>
          </a:p>
          <a:p>
            <a:pPr lvl="1" eaLnBrk="1" hangingPunct="1">
              <a:defRPr/>
            </a:pPr>
            <a:r>
              <a:rPr lang="en-US" dirty="0"/>
              <a:t>Define design technology improvements and workflow requirements to drive designer productivity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0909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4"/>
            <a:ext cx="8324850" cy="3144837"/>
          </a:xfrm>
        </p:spPr>
        <p:txBody>
          <a:bodyPr/>
          <a:lstStyle/>
          <a:p>
            <a:r>
              <a:rPr lang="en-US" dirty="0"/>
              <a:t>Solid-State Circuits Society</a:t>
            </a:r>
            <a:br>
              <a:rPr lang="en-US" dirty="0"/>
            </a:br>
            <a:r>
              <a:rPr lang="en-US" dirty="0"/>
              <a:t>June 2015</a:t>
            </a:r>
            <a:br>
              <a:rPr lang="en-US" dirty="0"/>
            </a:br>
            <a:r>
              <a:rPr lang="en-US" dirty="0" err="1"/>
              <a:t>BoG</a:t>
            </a:r>
            <a:r>
              <a:rPr lang="en-US" dirty="0"/>
              <a:t> Meeting</a:t>
            </a:r>
            <a:br>
              <a:rPr lang="en-US" dirty="0"/>
            </a:br>
            <a:br>
              <a:rPr lang="en-US" sz="4800" dirty="0"/>
            </a:br>
            <a:r>
              <a:rPr lang="en-US" sz="2400" dirty="0"/>
              <a:t>Bryan </a:t>
            </a:r>
            <a:r>
              <a:rPr lang="en-US" sz="2400" dirty="0" err="1"/>
              <a:t>Ackland</a:t>
            </a:r>
            <a:br>
              <a:rPr lang="en-US" sz="2400" dirty="0"/>
            </a:br>
            <a:r>
              <a:rPr lang="en-US" sz="2400" dirty="0"/>
              <a:t>Member Society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226877843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  <a:latin typeface="Arial" charset="0"/>
              </a:rPr>
              <a:t>SSCS Highlights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066800"/>
            <a:ext cx="8534400" cy="5486400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lnSpc>
                <a:spcPct val="110000"/>
              </a:lnSpc>
              <a:buClr>
                <a:srgbClr val="0000FF"/>
              </a:buClr>
              <a:buFont typeface="Wingdings" charset="0"/>
              <a:buChar char="v"/>
            </a:pPr>
            <a:r>
              <a:rPr lang="en-US" sz="3500" b="1" dirty="0">
                <a:latin typeface="Tahoma"/>
                <a:cs typeface="Tahoma"/>
              </a:rPr>
              <a:t>Publications</a:t>
            </a:r>
            <a:endParaRPr lang="en-US" sz="3500" dirty="0">
              <a:latin typeface="Tahoma"/>
              <a:cs typeface="Tahoma"/>
            </a:endParaRPr>
          </a:p>
          <a:p>
            <a:pPr marL="857250" lvl="1"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</a:pPr>
            <a:r>
              <a:rPr lang="en-US" sz="3500" dirty="0">
                <a:latin typeface="Tahoma"/>
                <a:cs typeface="Tahoma"/>
              </a:rPr>
              <a:t>Journal of Solid State Circuits:</a:t>
            </a:r>
          </a:p>
          <a:p>
            <a:pPr marL="1257300" lvl="2">
              <a:lnSpc>
                <a:spcPct val="110000"/>
              </a:lnSpc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Mean time to electronic publication: 148 days</a:t>
            </a:r>
          </a:p>
          <a:p>
            <a:pPr marL="1257300" lvl="2">
              <a:lnSpc>
                <a:spcPct val="110000"/>
              </a:lnSpc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Compare to conference ISSCC = 168 days</a:t>
            </a:r>
          </a:p>
          <a:p>
            <a:pPr marL="857250" lvl="1">
              <a:lnSpc>
                <a:spcPct val="110000"/>
              </a:lnSpc>
              <a:buClr>
                <a:srgbClr val="0000FF"/>
              </a:buClr>
            </a:pPr>
            <a:r>
              <a:rPr lang="en-US" sz="3500" dirty="0">
                <a:latin typeface="Tahoma"/>
                <a:cs typeface="Tahoma"/>
              </a:rPr>
              <a:t>New </a:t>
            </a:r>
            <a:r>
              <a:rPr lang="en-US" sz="3500" dirty="0" err="1">
                <a:latin typeface="Tahoma"/>
                <a:cs typeface="Tahoma"/>
              </a:rPr>
              <a:t>Jnl</a:t>
            </a:r>
            <a:r>
              <a:rPr lang="en-US" sz="3500" dirty="0">
                <a:latin typeface="Tahoma"/>
                <a:cs typeface="Tahoma"/>
              </a:rPr>
              <a:t>. of Exploratory Solid State Computational Devices &amp; Circuits</a:t>
            </a:r>
          </a:p>
          <a:p>
            <a:pPr marL="1257300" lvl="2">
              <a:lnSpc>
                <a:spcPct val="11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Open access fee $1350</a:t>
            </a:r>
          </a:p>
          <a:p>
            <a:pPr marL="1257300" lvl="2">
              <a:lnSpc>
                <a:spcPct val="11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Early Access papers of 1</a:t>
            </a:r>
            <a:r>
              <a:rPr lang="en-US" baseline="30000" dirty="0">
                <a:latin typeface="Tahoma"/>
                <a:cs typeface="Tahoma"/>
              </a:rPr>
              <a:t>st</a:t>
            </a:r>
            <a:r>
              <a:rPr lang="en-US" dirty="0">
                <a:latin typeface="Tahoma"/>
                <a:cs typeface="Tahoma"/>
              </a:rPr>
              <a:t> issue available now on </a:t>
            </a:r>
            <a:r>
              <a:rPr lang="en-US" dirty="0" err="1">
                <a:latin typeface="Tahoma"/>
                <a:cs typeface="Tahoma"/>
              </a:rPr>
              <a:t>Xplore</a:t>
            </a:r>
            <a:endParaRPr lang="en-US" dirty="0">
              <a:latin typeface="Tahoma"/>
              <a:cs typeface="Tahoma"/>
            </a:endParaRPr>
          </a:p>
          <a:p>
            <a:pPr marL="457200" indent="-457200">
              <a:lnSpc>
                <a:spcPct val="110000"/>
              </a:lnSpc>
              <a:buClr>
                <a:srgbClr val="0000FF"/>
              </a:buClr>
              <a:buFont typeface="Wingdings" charset="0"/>
              <a:buChar char="v"/>
            </a:pPr>
            <a:r>
              <a:rPr lang="en-US" sz="3500" b="1" dirty="0">
                <a:latin typeface="Tahoma"/>
                <a:cs typeface="Tahoma"/>
              </a:rPr>
              <a:t>ISSCC</a:t>
            </a:r>
            <a:endParaRPr lang="en-US" sz="3500" dirty="0">
              <a:latin typeface="Tahoma"/>
              <a:cs typeface="Tahoma"/>
            </a:endParaRPr>
          </a:p>
          <a:p>
            <a:pPr marL="857250" lvl="1">
              <a:lnSpc>
                <a:spcPct val="110000"/>
              </a:lnSpc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3179 attendees in Feb. 2015, $290K surplus</a:t>
            </a:r>
          </a:p>
          <a:p>
            <a:pPr marL="857250" lvl="1">
              <a:lnSpc>
                <a:spcPct val="110000"/>
              </a:lnSpc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Prior to conference – ISSCC online course:</a:t>
            </a:r>
          </a:p>
          <a:p>
            <a:pPr marL="1257300" lvl="2">
              <a:lnSpc>
                <a:spcPct val="110000"/>
              </a:lnSpc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11 10-18 min lectures by leaders in field</a:t>
            </a:r>
          </a:p>
          <a:p>
            <a:pPr marL="1257300" lvl="2">
              <a:lnSpc>
                <a:spcPct val="110000"/>
              </a:lnSpc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Over 7050 “students” registered</a:t>
            </a:r>
          </a:p>
          <a:p>
            <a:pPr marL="1257300" lvl="2">
              <a:lnSpc>
                <a:spcPct val="110000"/>
              </a:lnSpc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Students who complete get continuing education credits  from IEEE</a:t>
            </a:r>
          </a:p>
          <a:p>
            <a:pPr marL="457200" indent="-457200">
              <a:lnSpc>
                <a:spcPct val="110000"/>
              </a:lnSpc>
              <a:buClr>
                <a:srgbClr val="0000FF"/>
              </a:buClr>
              <a:buFont typeface="Wingdings" charset="0"/>
              <a:buChar char="v"/>
            </a:pPr>
            <a:r>
              <a:rPr lang="en-US" sz="3500" b="1" dirty="0">
                <a:latin typeface="Tahoma"/>
                <a:cs typeface="Tahoma"/>
              </a:rPr>
              <a:t>Strategy Discussion at Feb, 2014 </a:t>
            </a:r>
            <a:r>
              <a:rPr lang="en-US" sz="3500" b="1" dirty="0" err="1">
                <a:latin typeface="Tahoma"/>
                <a:cs typeface="Tahoma"/>
              </a:rPr>
              <a:t>AdCom</a:t>
            </a:r>
            <a:endParaRPr lang="en-US" sz="2000" dirty="0">
              <a:latin typeface="Tahoma"/>
              <a:cs typeface="Tahoma"/>
            </a:endParaRPr>
          </a:p>
          <a:p>
            <a:pPr marL="857250" lvl="1">
              <a:lnSpc>
                <a:spcPct val="110000"/>
              </a:lnSpc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Where will our new members come in 10 years time?</a:t>
            </a:r>
          </a:p>
          <a:p>
            <a:pPr marL="857250" lvl="1">
              <a:lnSpc>
                <a:spcPct val="110000"/>
              </a:lnSpc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CMOS circuit design mature technology</a:t>
            </a:r>
          </a:p>
          <a:p>
            <a:pPr marL="857250" lvl="1">
              <a:lnSpc>
                <a:spcPct val="110000"/>
              </a:lnSpc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Most digital innovation at systems level (now accept digital systems papers)</a:t>
            </a:r>
          </a:p>
          <a:p>
            <a:pPr marL="857250" lvl="1">
              <a:lnSpc>
                <a:spcPct val="110000"/>
              </a:lnSpc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Analog topics are increasingly specialized  - require deep expert knowledge</a:t>
            </a:r>
          </a:p>
          <a:p>
            <a:pPr marL="857250" lvl="1">
              <a:lnSpc>
                <a:spcPct val="110000"/>
              </a:lnSpc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Students today excited by higher level apps based on systems level black boxes </a:t>
            </a:r>
          </a:p>
          <a:p>
            <a:pPr marL="1257300" lvl="2">
              <a:lnSpc>
                <a:spcPct val="110000"/>
              </a:lnSpc>
              <a:buClr>
                <a:srgbClr val="0000FF"/>
              </a:buClr>
            </a:pPr>
            <a:r>
              <a:rPr lang="en-US" dirty="0">
                <a:latin typeface="Tahoma"/>
                <a:cs typeface="Tahoma"/>
              </a:rPr>
              <a:t>e.g. Raspberry Pi, </a:t>
            </a:r>
            <a:r>
              <a:rPr lang="en-US" dirty="0" err="1">
                <a:latin typeface="Tahoma"/>
                <a:cs typeface="Tahoma"/>
              </a:rPr>
              <a:t>Arduino</a:t>
            </a:r>
            <a:endParaRPr lang="en-US" dirty="0">
              <a:latin typeface="Tahoma"/>
              <a:cs typeface="Tahoma"/>
            </a:endParaRPr>
          </a:p>
          <a:p>
            <a:pPr marL="857250" lvl="1">
              <a:lnSpc>
                <a:spcPct val="80000"/>
              </a:lnSpc>
              <a:buClr>
                <a:srgbClr val="0000FF"/>
              </a:buClr>
            </a:pPr>
            <a:endParaRPr lang="en-US" sz="1600" dirty="0">
              <a:latin typeface="Arial" charset="0"/>
            </a:endParaRPr>
          </a:p>
          <a:p>
            <a:pPr marL="857250" lvl="1">
              <a:lnSpc>
                <a:spcPct val="80000"/>
              </a:lnSpc>
              <a:buClr>
                <a:srgbClr val="0000FF"/>
              </a:buClr>
            </a:pPr>
            <a:endParaRPr lang="en-US" sz="1600" dirty="0"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09800" y="1524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 kern="0">
              <a:solidFill>
                <a:srgbClr val="A7A7A7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team is committed to establish a new/</a:t>
            </a:r>
          </a:p>
          <a:p>
            <a:pPr marL="0" indent="0">
              <a:buNone/>
            </a:pPr>
            <a:r>
              <a:rPr lang="en-US" dirty="0"/>
              <a:t>clear/impactful focus for CANDE</a:t>
            </a:r>
          </a:p>
          <a:p>
            <a:r>
              <a:rPr lang="en-US" dirty="0"/>
              <a:t>Possible new strategies</a:t>
            </a:r>
          </a:p>
          <a:p>
            <a:pPr lvl="1"/>
            <a:r>
              <a:rPr lang="en-US" dirty="0"/>
              <a:t>Developed over a series of meetings and discussions from 2013-present</a:t>
            </a:r>
          </a:p>
          <a:p>
            <a:pPr lvl="1"/>
            <a:r>
              <a:rPr lang="en-US" dirty="0"/>
              <a:t>Looked into the visionary activities from other communities</a:t>
            </a:r>
          </a:p>
          <a:p>
            <a:pPr lvl="1"/>
            <a:r>
              <a:rPr lang="en-US" dirty="0"/>
              <a:t>As we move from EDA to DA, the objective is to unite the directions and visions of our community members</a:t>
            </a:r>
          </a:p>
        </p:txBody>
      </p:sp>
    </p:spTree>
    <p:extLst>
      <p:ext uri="{BB962C8B-B14F-4D97-AF65-F5344CB8AC3E}">
        <p14:creationId xmlns:p14="http://schemas.microsoft.com/office/powerpoint/2010/main" val="20411641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Chairs: </a:t>
            </a:r>
            <a:r>
              <a:rPr lang="en-US" dirty="0"/>
              <a:t>Andrew Kahng(UCSD) and Farinaz Koushanfar (Rice U)</a:t>
            </a:r>
          </a:p>
          <a:p>
            <a:r>
              <a:rPr lang="en-US" b="1" dirty="0"/>
              <a:t>Members: </a:t>
            </a:r>
            <a:r>
              <a:rPr lang="en-US" dirty="0"/>
              <a:t>Deming Chen (UIUC), Priyank</a:t>
            </a:r>
          </a:p>
          <a:p>
            <a:pPr marL="0" indent="0">
              <a:buNone/>
            </a:pPr>
            <a:r>
              <a:rPr lang="en-US" dirty="0"/>
              <a:t>Kalla (Utah), Steve Levitan (U Pitt), </a:t>
            </a:r>
            <a:r>
              <a:rPr lang="en-US" dirty="0" err="1"/>
              <a:t>Subhasih</a:t>
            </a:r>
            <a:r>
              <a:rPr lang="en-US" dirty="0"/>
              <a:t> Mitra (Stanford), </a:t>
            </a:r>
            <a:r>
              <a:rPr lang="en-US" dirty="0" err="1"/>
              <a:t>Gi-Joon</a:t>
            </a:r>
            <a:r>
              <a:rPr lang="en-US" dirty="0"/>
              <a:t> Nam (IBM), Gang Qu (UMD), David Pan (UT Austin), Miodrag </a:t>
            </a:r>
            <a:r>
              <a:rPr lang="en-US" dirty="0" err="1"/>
              <a:t>Potkonjak</a:t>
            </a:r>
            <a:r>
              <a:rPr lang="en-US" dirty="0"/>
              <a:t> (UCLA), </a:t>
            </a:r>
            <a:r>
              <a:rPr lang="en-US" dirty="0" err="1"/>
              <a:t>Zhiru</a:t>
            </a:r>
            <a:r>
              <a:rPr lang="en-US" dirty="0"/>
              <a:t> Zhang (Cornell)</a:t>
            </a:r>
          </a:p>
        </p:txBody>
      </p:sp>
    </p:spTree>
    <p:extLst>
      <p:ext uri="{BB962C8B-B14F-4D97-AF65-F5344CB8AC3E}">
        <p14:creationId xmlns:p14="http://schemas.microsoft.com/office/powerpoint/2010/main" val="161933343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Recent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subgroups</a:t>
            </a:r>
          </a:p>
          <a:p>
            <a:r>
              <a:rPr lang="en-US" dirty="0"/>
              <a:t>Relationship with CASS</a:t>
            </a:r>
          </a:p>
          <a:p>
            <a:r>
              <a:rPr lang="en-US" dirty="0"/>
              <a:t>DA Perspective Challenge’15</a:t>
            </a:r>
          </a:p>
        </p:txBody>
      </p:sp>
    </p:spTree>
    <p:extLst>
      <p:ext uri="{BB962C8B-B14F-4D97-AF65-F5344CB8AC3E}">
        <p14:creationId xmlns:p14="http://schemas.microsoft.com/office/powerpoint/2010/main" val="400386698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Internal Study Subgroups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formed three study groups, each addressing one of the following questions: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has been projected for design, so far? (Gang, </a:t>
            </a:r>
            <a:r>
              <a:rPr lang="en-US" dirty="0" err="1"/>
              <a:t>Zhiru</a:t>
            </a:r>
            <a:r>
              <a:rPr lang="en-US" dirty="0"/>
              <a:t>, Farinaz)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well have these projections been made? (Andrew, David, </a:t>
            </a:r>
            <a:r>
              <a:rPr lang="en-US" dirty="0" err="1"/>
              <a:t>Gi-Joon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would the future look like? (Deming, Priyank, Subhasish, Steve, Miodrag)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Suggestions on where/how to present?</a:t>
            </a:r>
          </a:p>
        </p:txBody>
      </p:sp>
    </p:spTree>
    <p:extLst>
      <p:ext uri="{BB962C8B-B14F-4D97-AF65-F5344CB8AC3E}">
        <p14:creationId xmlns:p14="http://schemas.microsoft.com/office/powerpoint/2010/main" val="384546539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CASS Relationship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Historically we have been asked to help with ISCAS</a:t>
            </a:r>
          </a:p>
          <a:p>
            <a:pPr lvl="1"/>
            <a:r>
              <a:rPr lang="en-US" dirty="0" err="1"/>
              <a:t>Gi-Joon</a:t>
            </a:r>
            <a:r>
              <a:rPr lang="en-US" dirty="0"/>
              <a:t> has helped for ISCAS’15 </a:t>
            </a:r>
          </a:p>
          <a:p>
            <a:r>
              <a:rPr lang="en-US" dirty="0"/>
              <a:t>Informed D. </a:t>
            </a:r>
            <a:r>
              <a:rPr lang="en-US" dirty="0" err="1"/>
              <a:t>Skellern</a:t>
            </a:r>
            <a:r>
              <a:rPr lang="en-US" dirty="0"/>
              <a:t> in Feb about closing CANDE TC</a:t>
            </a:r>
          </a:p>
          <a:p>
            <a:pPr lvl="1"/>
            <a:r>
              <a:rPr lang="en-US" dirty="0"/>
              <a:t>Need a summary of the internal review process which has resulted in the TC deciding on closure</a:t>
            </a:r>
          </a:p>
          <a:p>
            <a:pPr lvl="1"/>
            <a:r>
              <a:rPr lang="en-US" dirty="0"/>
              <a:t>The reasons for the closure  </a:t>
            </a:r>
          </a:p>
          <a:p>
            <a:pPr lvl="1"/>
            <a:r>
              <a:rPr lang="en-US" dirty="0"/>
              <a:t>Details of the closure resolution and voting conducted in a manner allowed for in the CANDE TC Bylaws</a:t>
            </a:r>
          </a:p>
          <a:p>
            <a:pPr lvl="1"/>
            <a:r>
              <a:rPr lang="en-US" dirty="0"/>
              <a:t>The formal date of closure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1285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 Perspective Challenge 2015 @DAC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Solicited visionary proposals describing key long-term research problems in DA of emerging domains</a:t>
            </a:r>
          </a:p>
          <a:p>
            <a:pPr lvl="1"/>
            <a:r>
              <a:rPr lang="en-US" dirty="0"/>
              <a:t>Those that can benefit/evolve the EDA practices and methodologies developed over a half century</a:t>
            </a:r>
          </a:p>
          <a:p>
            <a:r>
              <a:rPr lang="en-US" dirty="0"/>
              <a:t>Received 30 proposals, selected about 1/3 for presentation at the competition</a:t>
            </a:r>
          </a:p>
          <a:p>
            <a:r>
              <a:rPr lang="en-US" dirty="0"/>
              <a:t>The competition will be held in #300 </a:t>
            </a:r>
            <a:r>
              <a:rPr lang="en-US" dirty="0" err="1"/>
              <a:t>Moscone</a:t>
            </a:r>
            <a:r>
              <a:rPr lang="en-US" dirty="0"/>
              <a:t> Center, on Mon June 8th, 2015</a:t>
            </a:r>
          </a:p>
        </p:txBody>
      </p:sp>
    </p:spTree>
    <p:extLst>
      <p:ext uri="{BB962C8B-B14F-4D97-AF65-F5344CB8AC3E}">
        <p14:creationId xmlns:p14="http://schemas.microsoft.com/office/powerpoint/2010/main" val="381840153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Selected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Bourbaki</a:t>
            </a:r>
            <a:r>
              <a:rPr lang="en-US" dirty="0"/>
              <a:t> design automation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Thinking outside the silicon box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Finding structure in chaos: automation of clinical genomic pipeline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Design automation without borders: from EDA tools to DA toolboxes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Design automation for networks of autonomous vehicles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Design automation of things – future of EDA: electronic vehicle power and energy optimization</a:t>
            </a:r>
          </a:p>
        </p:txBody>
      </p:sp>
    </p:spTree>
    <p:extLst>
      <p:ext uri="{BB962C8B-B14F-4D97-AF65-F5344CB8AC3E}">
        <p14:creationId xmlns:p14="http://schemas.microsoft.com/office/powerpoint/2010/main" val="264300850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1606</Words>
  <Application>Microsoft Office PowerPoint</Application>
  <PresentationFormat>Widescreen</PresentationFormat>
  <Paragraphs>316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Helvetica</vt:lpstr>
      <vt:lpstr>Marker Felt</vt:lpstr>
      <vt:lpstr>Tahoma</vt:lpstr>
      <vt:lpstr>Times New Roman</vt:lpstr>
      <vt:lpstr>Wingdings</vt:lpstr>
      <vt:lpstr>Wingdings 3</vt:lpstr>
      <vt:lpstr>Default</vt:lpstr>
      <vt:lpstr>1_Default</vt:lpstr>
      <vt:lpstr>CANDE June 2015 BoG Meeting  Farinaz Koushanfar Member Technology Organization Representative</vt:lpstr>
      <vt:lpstr>DA Perspective’15  (CANDE) </vt:lpstr>
      <vt:lpstr>Background</vt:lpstr>
      <vt:lpstr>Our Team</vt:lpstr>
      <vt:lpstr>Summary of Recent Activities</vt:lpstr>
      <vt:lpstr>Internal Study Subgroups</vt:lpstr>
      <vt:lpstr>CASS Relationship</vt:lpstr>
      <vt:lpstr>DA Perspective Challenge 2015 @DAC</vt:lpstr>
      <vt:lpstr>Selected Proposals</vt:lpstr>
      <vt:lpstr>Selected Proposals (Cont’d)</vt:lpstr>
      <vt:lpstr>More About the Event…</vt:lpstr>
      <vt:lpstr>DATC Status: OpenDesign Flow Database   June 2015 BoG Meeting  Gi-Joon Nam Member Technology Organization Representative</vt:lpstr>
      <vt:lpstr>What We Have Been Building:  OpenDesign Flow DB</vt:lpstr>
      <vt:lpstr>Committee for OpenDesign Flow DB</vt:lpstr>
      <vt:lpstr>PowerPoint Presentation</vt:lpstr>
      <vt:lpstr>Execution Plan</vt:lpstr>
      <vt:lpstr>DTC June 2015 BoG Meeting  Arjun Rajagopal Member Technology Organization Representative</vt:lpstr>
      <vt:lpstr>Outline</vt:lpstr>
      <vt:lpstr>Distributed Design Flow: EDA 3.0 </vt:lpstr>
      <vt:lpstr>AMS Verification and Simulation Gaps</vt:lpstr>
      <vt:lpstr>Identifying Long Term Roadmaps for Design Challenges </vt:lpstr>
      <vt:lpstr>Solid-State Circuits Society June 2015 BoG Meeting  Bryan Ackland Member Society Representative</vt:lpstr>
      <vt:lpstr>SSCS Highlights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Awards June 2015 BoG Meeting  Hidetoshi Onodera VP-Awards</dc:title>
  <dc:creator>Madie Nelson</dc:creator>
  <cp:lastModifiedBy>Madie Nelson</cp:lastModifiedBy>
  <cp:revision>7</cp:revision>
  <dcterms:created xsi:type="dcterms:W3CDTF">2022-06-09T18:53:12Z</dcterms:created>
  <dcterms:modified xsi:type="dcterms:W3CDTF">2022-06-09T19:05:02Z</dcterms:modified>
</cp:coreProperties>
</file>