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420" r:id="rId3"/>
    <p:sldId id="421" r:id="rId4"/>
    <p:sldId id="422" r:id="rId5"/>
    <p:sldId id="423" r:id="rId6"/>
    <p:sldId id="424" r:id="rId7"/>
    <p:sldId id="425" r:id="rId8"/>
    <p:sldId id="426" r:id="rId9"/>
    <p:sldId id="427" r:id="rId10"/>
    <p:sldId id="42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13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6328ED-7C91-46BC-8B17-B3ACBE3F35F9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F9F67-21BD-4F94-9294-CB1DB08648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511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t>GTO2003EXT.ppt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F399C65-2705-BC47-BA78-9170500B55D9}" type="datetime1"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pPr marL="0" marR="0" lvl="0" indent="0" defTabSz="928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6/9/2022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sp>
        <p:nvSpPr>
          <p:cNvPr id="17412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985" eaLnBrk="0" hangingPunct="0">
              <a:defRPr b="1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696739" indent="-267976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071905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500668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1929430" indent="-214381" defTabSz="928985" eaLnBrk="0" hangingPunct="0"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358192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786954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215716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644478" indent="-214381" defTabSz="928985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marL="0" marR="0" lvl="0" indent="0" defTabSz="928985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B764D49-D396-2645-B596-AE27B96056A9}" type="slidenum">
              <a:rPr kumimoji="0" lang="en-US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ＭＳ Ｐゴシック" charset="0"/>
                <a:cs typeface="Arial" charset="0"/>
                <a:sym typeface="Calibri"/>
              </a:rPr>
              <a:pPr marL="0" marR="0" lvl="0" indent="0" defTabSz="928985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ＭＳ Ｐゴシック" charset="0"/>
              <a:cs typeface="Arial" charset="0"/>
              <a:sym typeface="Calibri"/>
            </a:endParaRPr>
          </a:p>
        </p:txBody>
      </p:sp>
      <p:sp>
        <p:nvSpPr>
          <p:cNvPr id="174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>
              <a:latin typeface="Arial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5733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C3B9AD-3122-3C4A-B0AC-5A13ACA1D586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331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331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8C95A1-A59D-3B4C-99B3-5BC415A40D9A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433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433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FEB3E-0092-0A40-871D-5E41ADA2226E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36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536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A2A3FB6-7E32-6C4C-BEA0-4E9EC8F8BE45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6385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6386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D4744C-27B8-A546-8A64-DAEFA2470C24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7409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7410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AEFC98-A821-3E43-801B-9EBA84568450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DFA410D-0260-4D4E-8B41-A496C15CAC62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9457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945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 noChangeArrowheads="1"/>
          </p:cNvSpPr>
          <p:nvPr>
            <p:ph type="sldNum"/>
          </p:nvPr>
        </p:nvSpPr>
        <p:spPr>
          <a:xfrm>
            <a:off x="3881209" y="8686460"/>
            <a:ext cx="2975352" cy="456182"/>
          </a:xfrm>
          <a:prstGeom prst="rect">
            <a:avLst/>
          </a:prstGeom>
          <a:ln/>
        </p:spPr>
        <p:txBody>
          <a:bodyPr lIns="80165" tIns="40083" rIns="80165" bIns="40083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D5F170-7E61-1E49-8876-615A80C490ED}" type="slidenum">
              <a:rPr kumimoji="0" lang="en-US" sz="24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2400" b="1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20481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95325"/>
            <a:ext cx="4570413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20482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0165" tIns="40083" rIns="80165" bIns="40083" anchor="ctr"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01FD5D-2BDF-A972-574A-73C1E6A263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F1B915-84AB-985D-0703-704C0FCF6FB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7ED3E-B841-50AD-B19D-519CB983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8AE2AF-969F-E702-3DC0-B49D7E989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E9164F-97A2-5196-6394-AF294E388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550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C91CE-9E2B-9C0E-F5BE-2BC8986A8C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C7B80C-CEEA-0D4C-845C-1067D83044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CDEA8F-FA0F-BF97-8282-56A41F18C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445480-5C9B-83E6-92E9-F4AC8FE82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A811AD-3505-A8B2-01DA-69B67905B4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83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7D4682A-E5EE-A4AA-450B-0F9DAA1FFA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0F537A-9973-E3D5-4553-F96286CC3C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83434-FC00-EC0E-53FD-F3084C4D6D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676DD-6F20-BD06-2DAE-952179145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C304A4-0E6E-60B3-461C-A5268A511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122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914400" y="1447801"/>
            <a:ext cx="10363200" cy="2536825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/>
              <a:t>Title Text</a:t>
            </a:r>
          </a:p>
        </p:txBody>
      </p:sp>
      <p:sp>
        <p:nvSpPr>
          <p:cNvPr id="10" name="Shape 10"/>
          <p:cNvSpPr>
            <a:spLocks noGrp="1"/>
          </p:cNvSpPr>
          <p:nvPr>
            <p:ph type="body" idx="1"/>
          </p:nvPr>
        </p:nvSpPr>
        <p:spPr>
          <a:xfrm>
            <a:off x="1828800" y="4114800"/>
            <a:ext cx="8534400" cy="22098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indent="4572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indent="9144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indent="13716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indent="1828800" algn="ctr" defTabSz="457200">
              <a:spcBef>
                <a:spcPts val="600"/>
              </a:spcBef>
              <a:buSzTx/>
              <a:buFontTx/>
              <a:buNone/>
              <a:defRPr sz="2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888888"/>
                </a:solidFill>
              </a:rPr>
              <a:t>Body Level Five</a:t>
            </a:r>
          </a:p>
        </p:txBody>
      </p:sp>
      <p:sp>
        <p:nvSpPr>
          <p:cNvPr id="11" name="Shape 11"/>
          <p:cNvSpPr>
            <a:spLocks noGrp="1"/>
          </p:cNvSpPr>
          <p:nvPr>
            <p:ph type="sldNum" sz="quarter" idx="2"/>
          </p:nvPr>
        </p:nvSpPr>
        <p:spPr>
          <a:xfrm>
            <a:off x="11176000" y="6544390"/>
            <a:ext cx="7112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13" name="Shape 13"/>
          <p:cNvSpPr/>
          <p:nvPr/>
        </p:nvSpPr>
        <p:spPr>
          <a:xfrm>
            <a:off x="0" y="1447800"/>
            <a:ext cx="12192000" cy="0"/>
          </a:xfrm>
          <a:prstGeom prst="line">
            <a:avLst/>
          </a:prstGeom>
          <a:ln w="57150">
            <a:solidFill>
              <a:srgbClr val="302061"/>
            </a:solidFill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pic>
        <p:nvPicPr>
          <p:cNvPr id="14" name="Picture 13" descr="edited.png"/>
          <p:cNvPicPr>
            <a:picLocks noChangeAspect="1"/>
          </p:cNvPicPr>
          <p:nvPr userDrawn="1"/>
        </p:nvPicPr>
        <p:blipFill>
          <a:blip r:embed="rId2" cstate="print">
            <a:lum bright="3000" contrast="-2000"/>
          </a:blip>
          <a:stretch>
            <a:fillRect/>
          </a:stretch>
        </p:blipFill>
        <p:spPr>
          <a:xfrm>
            <a:off x="2598493" y="1477"/>
            <a:ext cx="6850308" cy="1342004"/>
          </a:xfrm>
          <a:prstGeom prst="rect">
            <a:avLst/>
          </a:prstGeom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  <p:pic>
        <p:nvPicPr>
          <p:cNvPr id="15" name="Picture 14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363201" y="0"/>
            <a:ext cx="1809687" cy="1370838"/>
          </a:xfrm>
          <a:prstGeom prst="rect">
            <a:avLst/>
          </a:prstGeom>
        </p:spPr>
      </p:pic>
      <p:pic>
        <p:nvPicPr>
          <p:cNvPr id="1026" name="Picture 2" descr="C:\Users\conferencecatalysts\AppData\Local\Microsoft\Windows\INetCache\IE\MC0ZKWAC\trademark[1].png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0" y="76200"/>
            <a:ext cx="203200" cy="1524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 userDrawn="1"/>
        </p:nvSpPr>
        <p:spPr>
          <a:xfrm>
            <a:off x="101600" y="986138"/>
            <a:ext cx="714296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65792320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xfrm>
            <a:off x="203200" y="304800"/>
            <a:ext cx="10972800" cy="609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 dirty="0"/>
              <a:t>Title Text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486400"/>
          </a:xfrm>
          <a:prstGeom prst="rect">
            <a:avLst/>
          </a:prstGeom>
        </p:spPr>
        <p:txBody>
          <a:bodyPr>
            <a:normAutofit/>
          </a:bodyPr>
          <a:lstStyle>
            <a:lvl1pPr defTabSz="457200">
              <a:spcBef>
                <a:spcPts val="600"/>
              </a:spcBef>
              <a:buSzPct val="100000"/>
              <a:buFont typeface="Arial"/>
              <a:buChar char="•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71248" indent="-331523" defTabSz="457200">
              <a:spcBef>
                <a:spcPts val="600"/>
              </a:spcBef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36613" indent="-322263" defTabSz="457200">
              <a:spcBef>
                <a:spcPts val="600"/>
              </a:spcBef>
              <a:buSzPct val="100000"/>
              <a:buFont typeface="Arial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16176" indent="-271638" defTabSz="457200">
              <a:spcBef>
                <a:spcPts val="600"/>
              </a:spcBef>
              <a:buSzPct val="100000"/>
              <a:buFont typeface="Arial"/>
              <a:buChar char="–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212145" indent="-358070" defTabSz="457200">
              <a:spcBef>
                <a:spcPts val="600"/>
              </a:spcBef>
              <a:buSzPct val="100000"/>
              <a:buFont typeface="Arial"/>
              <a:buChar char="»"/>
              <a:defRPr sz="2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 lvl="0">
              <a:defRPr sz="1800"/>
            </a:pPr>
            <a:r>
              <a:rPr sz="2800" dirty="0"/>
              <a:t>Body Level One</a:t>
            </a:r>
          </a:p>
          <a:p>
            <a:pPr lvl="1">
              <a:defRPr sz="1800"/>
            </a:pPr>
            <a:r>
              <a:rPr sz="2800" dirty="0"/>
              <a:t>Body Level Two</a:t>
            </a:r>
          </a:p>
          <a:p>
            <a:pPr lvl="2">
              <a:defRPr sz="1800"/>
            </a:pPr>
            <a:r>
              <a:rPr sz="2800" dirty="0"/>
              <a:t>Body Level Three</a:t>
            </a:r>
          </a:p>
          <a:p>
            <a:pPr lvl="3">
              <a:defRPr sz="1800"/>
            </a:pPr>
            <a:r>
              <a:rPr sz="2800" dirty="0"/>
              <a:t>Body Level Four</a:t>
            </a:r>
          </a:p>
          <a:p>
            <a:pPr lvl="4">
              <a:defRPr sz="1800"/>
            </a:pPr>
            <a:r>
              <a:rPr sz="2800" dirty="0"/>
              <a:t>Body Level Five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xfrm>
            <a:off x="11277600" y="6544390"/>
            <a:ext cx="6096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9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8940800" y="76200"/>
            <a:ext cx="2117579" cy="35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0" name="Picture 9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82400" y="-4572"/>
            <a:ext cx="609600" cy="461772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11127679" y="-76200"/>
            <a:ext cx="523218" cy="60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335108068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203200" y="1"/>
            <a:ext cx="10972800" cy="10207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>
              <a:defRPr sz="36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>
              <a:defRPr sz="1800"/>
            </a:pPr>
            <a:r>
              <a:rPr sz="3600" dirty="0"/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xfrm>
            <a:off x="11277600" y="6544390"/>
            <a:ext cx="6096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042400" y="533400"/>
            <a:ext cx="2117579" cy="3516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1582400" y="457200"/>
            <a:ext cx="609600" cy="46177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11229279" y="381001"/>
            <a:ext cx="523218" cy="609599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ctr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</a:t>
            </a:r>
            <a:b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</a:b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1959902542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sldNum" sz="quarter" idx="2"/>
          </p:nvPr>
        </p:nvSpPr>
        <p:spPr>
          <a:xfrm>
            <a:off x="11074400" y="6544390"/>
            <a:ext cx="812800" cy="246221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4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6908800" y="152400"/>
            <a:ext cx="3556000" cy="762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Picture 4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10884277" y="0"/>
            <a:ext cx="1307723" cy="990600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10501870" y="-95308"/>
            <a:ext cx="369330" cy="12383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June 2015</a:t>
            </a:r>
          </a:p>
        </p:txBody>
      </p:sp>
    </p:spTree>
    <p:extLst>
      <p:ext uri="{BB962C8B-B14F-4D97-AF65-F5344CB8AC3E}">
        <p14:creationId xmlns:p14="http://schemas.microsoft.com/office/powerpoint/2010/main" val="1982730783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1" name="Shape 51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54864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600"/>
            </a:lvl1pPr>
            <a:lvl2pPr marL="794904" indent="-337704">
              <a:spcBef>
                <a:spcPts val="600"/>
              </a:spcBef>
              <a:defRPr sz="2600"/>
            </a:lvl2pPr>
            <a:lvl3pPr marL="1211580" indent="-297180">
              <a:spcBef>
                <a:spcPts val="600"/>
              </a:spcBef>
              <a:defRPr sz="2600"/>
            </a:lvl3pPr>
            <a:lvl4pPr marL="1701800" indent="-330200">
              <a:spcBef>
                <a:spcPts val="600"/>
              </a:spcBef>
              <a:defRPr sz="2600"/>
            </a:lvl4pPr>
            <a:lvl5pPr marL="2159000" indent="-330200">
              <a:spcBef>
                <a:spcPts val="600"/>
              </a:spcBef>
              <a:defRPr sz="26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600" dirty="0">
                <a:solidFill>
                  <a:srgbClr val="002D62"/>
                </a:solidFill>
              </a:rPr>
              <a:t>Body Level Five</a:t>
            </a:r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sp>
        <p:nvSpPr>
          <p:cNvPr id="52" name="Shape 52"/>
          <p:cNvSpPr>
            <a:spLocks noGrp="1"/>
          </p:cNvSpPr>
          <p:nvPr>
            <p:ph type="sldNum" sz="quarter" idx="2"/>
          </p:nvPr>
        </p:nvSpPr>
        <p:spPr>
          <a:xfrm>
            <a:off x="11277600" y="6475730"/>
            <a:ext cx="770467" cy="307340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384259740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2" name="Shape 62"/>
          <p:cNvSpPr>
            <a:spLocks noGrp="1"/>
          </p:cNvSpPr>
          <p:nvPr>
            <p:ph type="title"/>
          </p:nvPr>
        </p:nvSpPr>
        <p:spPr>
          <a:xfrm>
            <a:off x="812800" y="0"/>
            <a:ext cx="10481733" cy="1066800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3" name="Shape 63"/>
          <p:cNvSpPr>
            <a:spLocks noGrp="1"/>
          </p:cNvSpPr>
          <p:nvPr>
            <p:ph type="body" idx="1"/>
          </p:nvPr>
        </p:nvSpPr>
        <p:spPr>
          <a:xfrm>
            <a:off x="304800" y="1295400"/>
            <a:ext cx="5689600" cy="55626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600"/>
              </a:spcBef>
              <a:defRPr sz="2800"/>
            </a:lvl1pPr>
            <a:lvl2pPr marL="790575" indent="-333375">
              <a:spcBef>
                <a:spcPts val="600"/>
              </a:spcBef>
              <a:defRPr sz="2800"/>
            </a:lvl2pPr>
            <a:lvl3pPr marL="1234439" indent="-320039">
              <a:spcBef>
                <a:spcPts val="600"/>
              </a:spcBef>
              <a:defRPr sz="2800"/>
            </a:lvl3pPr>
            <a:lvl4pPr marL="1727200" indent="-355600">
              <a:spcBef>
                <a:spcPts val="600"/>
              </a:spcBef>
              <a:defRPr sz="2800"/>
            </a:lvl4pPr>
            <a:lvl5pPr marL="2184400" indent="-355600">
              <a:spcBef>
                <a:spcPts val="600"/>
              </a:spcBef>
              <a:defRPr sz="28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097355279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68" name="Shape 68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78656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69" name="Shape 69"/>
          <p:cNvSpPr>
            <a:spLocks noGrp="1"/>
          </p:cNvSpPr>
          <p:nvPr>
            <p:ph type="body" idx="1"/>
          </p:nvPr>
        </p:nvSpPr>
        <p:spPr>
          <a:xfrm>
            <a:off x="609600" y="3451590"/>
            <a:ext cx="5386917" cy="739411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/>
            </a:lvl1pPr>
            <a:lvl2pPr marL="0" indent="457200">
              <a:buSzTx/>
              <a:buFontTx/>
              <a:buNone/>
              <a:defRPr b="1"/>
            </a:lvl2pPr>
            <a:lvl3pPr marL="0" indent="914400">
              <a:buSzTx/>
              <a:buFontTx/>
              <a:buNone/>
              <a:defRPr b="1"/>
            </a:lvl3pPr>
            <a:lvl4pPr marL="0" indent="1371600">
              <a:buSzTx/>
              <a:buFontTx/>
              <a:buNone/>
              <a:defRPr b="1"/>
            </a:lvl4pPr>
            <a:lvl5pPr marL="0" indent="1828800">
              <a:buSzTx/>
              <a:buFontTx/>
              <a:buNone/>
              <a:defRPr b="1"/>
            </a:lvl5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 b="0">
                <a:solidFill>
                  <a:srgbClr val="000000"/>
                </a:solidFill>
              </a:defRPr>
            </a:pPr>
            <a:r>
              <a:rPr sz="2400" b="1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70" name="Shape 7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707438486"/>
      </p:ext>
    </p:extLst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79" name="Shape 7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5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Picture 5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1305675390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881F-A3E5-929B-BA73-E3EAC42BA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923A04-DC2A-8B7E-E95A-6B0F886630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3213-CE6A-0AE2-153E-CF12C89490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BD21D4-D953-BD53-56F7-80B5C2436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2003EE-7647-0F5F-2FD8-24632EB13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64914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3" name="Shape 83"/>
          <p:cNvSpPr>
            <a:spLocks noGrp="1"/>
          </p:cNvSpPr>
          <p:nvPr>
            <p:ph type="title"/>
          </p:nvPr>
        </p:nvSpPr>
        <p:spPr>
          <a:xfrm>
            <a:off x="609600" y="0"/>
            <a:ext cx="4011085" cy="14351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84" name="Shape 84"/>
          <p:cNvSpPr>
            <a:spLocks noGrp="1"/>
          </p:cNvSpPr>
          <p:nvPr>
            <p:ph type="body" idx="1"/>
          </p:nvPr>
        </p:nvSpPr>
        <p:spPr>
          <a:xfrm>
            <a:off x="4766733" y="1035050"/>
            <a:ext cx="6815667" cy="521335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700"/>
              </a:spcBef>
              <a:defRPr sz="3200"/>
            </a:lvl1pPr>
            <a:lvl2pPr marL="783771" indent="-326571">
              <a:spcBef>
                <a:spcPts val="700"/>
              </a:spcBef>
              <a:defRPr sz="3200"/>
            </a:lvl2pPr>
            <a:lvl3pPr marL="1219200" indent="-304800">
              <a:spcBef>
                <a:spcPts val="700"/>
              </a:spcBef>
              <a:defRPr sz="3200"/>
            </a:lvl3pPr>
            <a:lvl4pPr marL="1737360" indent="-365760">
              <a:spcBef>
                <a:spcPts val="700"/>
              </a:spcBef>
              <a:defRPr sz="3200"/>
            </a:lvl4pPr>
            <a:lvl5pPr marL="2194560" indent="-365760">
              <a:spcBef>
                <a:spcPts val="700"/>
              </a:spcBef>
              <a:defRPr sz="32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2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85" name="Shape 8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3923521862"/>
      </p:ext>
    </p:extLst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389718" y="3505200"/>
            <a:ext cx="7315201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pPr lvl="0">
              <a:defRPr sz="1800" b="0">
                <a:solidFill>
                  <a:srgbClr val="000000"/>
                </a:solidFill>
              </a:defRPr>
            </a:pPr>
            <a:r>
              <a:rPr sz="2000" b="1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2389718" y="4191001"/>
            <a:ext cx="7315201" cy="80486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300"/>
              </a:spcBef>
              <a:buSzTx/>
              <a:buFontTx/>
              <a:buNone/>
              <a:defRPr sz="1400"/>
            </a:lvl1pPr>
            <a:lvl2pPr marL="0" indent="457200">
              <a:spcBef>
                <a:spcPts val="300"/>
              </a:spcBef>
              <a:buSzTx/>
              <a:buFontTx/>
              <a:buNone/>
              <a:defRPr sz="1400"/>
            </a:lvl2pPr>
            <a:lvl3pPr marL="0" indent="914400">
              <a:spcBef>
                <a:spcPts val="300"/>
              </a:spcBef>
              <a:buSzTx/>
              <a:buFontTx/>
              <a:buNone/>
              <a:defRPr sz="1400"/>
            </a:lvl3pPr>
            <a:lvl4pPr marL="0" indent="1371600">
              <a:spcBef>
                <a:spcPts val="300"/>
              </a:spcBef>
              <a:buSzTx/>
              <a:buFontTx/>
              <a:buNone/>
              <a:defRPr sz="1400"/>
            </a:lvl4pPr>
            <a:lvl5pPr marL="0" indent="1828800">
              <a:spcBef>
                <a:spcPts val="300"/>
              </a:spcBef>
              <a:buSzTx/>
              <a:buFontTx/>
              <a:buNone/>
              <a:defRPr sz="1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1400" dirty="0">
                <a:solidFill>
                  <a:srgbClr val="002D62"/>
                </a:solidFill>
              </a:rPr>
              <a:t>Body Level Five</a:t>
            </a:r>
          </a:p>
        </p:txBody>
      </p:sp>
      <p:sp>
        <p:nvSpPr>
          <p:cNvPr id="91" name="Shape 9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pic>
        <p:nvPicPr>
          <p:cNvPr id="7" name="image1.jpg" descr="CEDA_Logo"/>
          <p:cNvPicPr/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454400" y="6324602"/>
            <a:ext cx="3003456" cy="53339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icture 7" descr="52DAC_logo_med.pn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6908801" y="6289439"/>
            <a:ext cx="711201" cy="53873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6487182" y="6324008"/>
            <a:ext cx="523218" cy="61019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vert" wrap="square" lIns="45719" tIns="45719" rIns="45719" bIns="45719" numCol="1" spcCol="38100" rtlCol="0" anchor="t">
            <a:spAutoFit/>
            <a:scene3d>
              <a:camera prst="orthographicFront">
                <a:rot lat="0" lon="0" rev="1500000"/>
              </a:camera>
              <a:lightRig rig="threePt" dir="t"/>
            </a:scene3d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spc="0" normalizeH="0" baseline="0" dirty="0">
                <a:ln>
                  <a:noFill/>
                </a:ln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/>
                <a:ea typeface="Calibri"/>
                <a:cs typeface="Calibri"/>
                <a:sym typeface="Calibri"/>
              </a:rPr>
              <a:t> June   2015</a:t>
            </a:r>
          </a:p>
        </p:txBody>
      </p:sp>
    </p:spTree>
    <p:extLst>
      <p:ext uri="{BB962C8B-B14F-4D97-AF65-F5344CB8AC3E}">
        <p14:creationId xmlns:p14="http://schemas.microsoft.com/office/powerpoint/2010/main" val="2258278024"/>
      </p:ext>
    </p:extLst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34434" y="1484314"/>
            <a:ext cx="5611284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8917" y="1484314"/>
            <a:ext cx="5611283" cy="43195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xfrm>
            <a:off x="1678518" y="6561138"/>
            <a:ext cx="1824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xfrm>
            <a:off x="3503085" y="6561138"/>
            <a:ext cx="5761567" cy="252412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ICCAD-2011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Slide </a:t>
            </a:r>
            <a:fld id="{BCCA67E2-7A50-4EAB-A017-0CDBCC77215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8" name="Picture 2" descr="http://iccad.com/sites/2013.iccad.com/files/ICCAD_34th_edition_logo_web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434" y="81558"/>
            <a:ext cx="2425700" cy="16192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1815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596D0-40EA-5C31-402C-2165FE309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A7B4E0-B811-7A58-2756-12829B8AC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1D71E-8137-1977-CF49-ECAC8FA89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5BF8BE-93EA-073D-30AD-B073BCE97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BAD1F-8CAE-92FF-9BEC-F52C7468B3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942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AA2A2-F529-F5C6-49AA-8777C2F4CF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A826D6-915E-316B-2229-C32A7CAC5A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9C66B5-985C-3239-852A-8FA9BFAE0D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1AC368-FE12-5A7E-8A7B-E18BA2E5FB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A5312C8-5161-F89D-BCB4-1321E10A91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4AF5D3-8A56-6C3E-46B3-EF39E9665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8458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1A3E00-2699-D5B0-1D99-1DCA217F4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3BFEEA-D0EB-213A-D9A3-BFA777394D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361233-622A-D330-E3A0-B49FEB3EA9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E38A90-3DCB-6FE6-8F4C-46FDB2E0C3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AEB4A7-2901-A7ED-9E3B-00AB385F84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6E54BF-5123-8BFF-47F0-59D3BB274B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B77540-3D6A-64E4-A0EE-C74AEC905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ACC04F0-B140-67F2-969A-452C30155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7224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342C8-BED0-DD92-DD10-8801EC89B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DC62718-F38A-94FB-4BBF-DF6F9F67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78F19D-E90C-0A48-953A-4F3A48BC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083D2C-9ED3-B630-ADAA-7E12E2BD9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810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39DDFE-F380-CF28-5822-72575472F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9ADA07C-A4A0-366F-F319-DDE3AD23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4F4F8-9138-7497-6085-134527282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831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1169-5E48-C3AC-648D-19EBD1589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7FDDAA-01A2-89F5-C1DA-9F78EE7617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1A605F-F782-39CE-A734-7AD241D1B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658F394-5B74-7009-5E8F-070757377B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8E07E1-CD35-A7C3-E882-223B14317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DED3F9-5E4B-7738-8C29-E364958DA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2540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9B161-73ED-74E4-D28C-74CB95248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9EA4F15-466B-D367-5FD6-CF01E285C48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480FD0-59BD-B25A-E2A3-02718CD40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055D98-9F84-94B2-96D5-4ACDFB192A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94C2DB-95EB-692F-F08B-25EC7C765B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CB670B-D331-0BD3-B89D-DF56A18F2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37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EFE01D-0D28-2F8B-E72E-D6616973C3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06EFCF-837B-A64A-50B4-360FB65B27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647A51-4A31-784C-AF1E-33D8B189DE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2D066-9CBB-4D0D-86C6-2CA1372BEEEB}" type="datetimeFigureOut">
              <a:rPr lang="en-US" smtClean="0"/>
              <a:t>6/9/2022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5C418-5B43-7E76-4ED4-02147140B2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70E759-AF43-C284-4B04-6024E3A202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D825CD-1D16-4200-9562-7C5D0755EA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40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>
                <a:alpha val="25000"/>
              </a:srgb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0" y="990600"/>
            <a:ext cx="12192000" cy="0"/>
          </a:xfrm>
          <a:prstGeom prst="line">
            <a:avLst/>
          </a:prstGeom>
          <a:ln w="38100">
            <a:solidFill>
              <a:srgbClr val="002D62"/>
            </a:solidFill>
            <a:round/>
          </a:ln>
        </p:spPr>
        <p:txBody>
          <a:bodyPr lIns="0" tIns="0" rIns="0" bIns="0"/>
          <a:lstStyle/>
          <a:p>
            <a:pPr lvl="0" defTabSz="457200">
              <a:defRPr sz="1200" b="0">
                <a:latin typeface="+mn-lt"/>
                <a:ea typeface="+mn-ea"/>
                <a:cs typeface="+mn-cs"/>
                <a:sym typeface="Helvetica"/>
              </a:defRPr>
            </a:pPr>
            <a:endParaRPr sz="1200" dirty="0"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101600" y="0"/>
            <a:ext cx="9245600" cy="106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800">
                <a:solidFill>
                  <a:srgbClr val="002D62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sldNum" sz="quarter" idx="2"/>
          </p:nvPr>
        </p:nvSpPr>
        <p:spPr>
          <a:xfrm>
            <a:off x="10871200" y="6475730"/>
            <a:ext cx="1176867" cy="307340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400" b="0">
                <a:solidFill>
                  <a:srgbClr val="002D62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 dirty="0"/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304800" y="1143000"/>
            <a:ext cx="115824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002D62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24183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/>
  <p:txStyles>
    <p:titleStyle>
      <a:lvl1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indent="4572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indent="9144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indent="13716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indent="1828800" algn="ctr">
        <a:defRPr sz="28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titleStyle>
    <p:bodyStyle>
      <a:lvl1pPr marL="284163" indent="-284163">
        <a:spcBef>
          <a:spcPts val="500"/>
        </a:spcBef>
        <a:buSzPct val="11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1pPr>
      <a:lvl2pPr marL="615950" indent="-276225">
        <a:spcBef>
          <a:spcPts val="500"/>
        </a:spcBef>
        <a:buSzPct val="100000"/>
        <a:buFont typeface="Wingdings"/>
        <a:buChar char="▪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2pPr>
      <a:lvl3pPr marL="930804" indent="-306917">
        <a:spcBef>
          <a:spcPts val="500"/>
        </a:spcBef>
        <a:buSzPct val="104999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3pPr>
      <a:lvl4pPr marL="1105429" indent="-306917">
        <a:spcBef>
          <a:spcPts val="500"/>
        </a:spcBef>
        <a:buSzPct val="95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4pPr>
      <a:lvl5pPr marL="1300162" indent="-38100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5pPr>
      <a:lvl6pPr marL="25603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6pPr>
      <a:lvl7pPr marL="30175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7pPr>
      <a:lvl8pPr marL="34747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8pPr>
      <a:lvl9pPr marL="3931920" indent="-274320">
        <a:spcBef>
          <a:spcPts val="500"/>
        </a:spcBef>
        <a:buSzPct val="80000"/>
        <a:buFont typeface="Wingdings"/>
        <a:buChar char="•"/>
        <a:defRPr sz="2400">
          <a:solidFill>
            <a:srgbClr val="002D62"/>
          </a:solidFill>
          <a:latin typeface="Tahoma"/>
          <a:ea typeface="Tahoma"/>
          <a:cs typeface="Tahoma"/>
          <a:sym typeface="Tahoma"/>
        </a:defRPr>
      </a:lvl9pPr>
    </p:bodyStyle>
    <p:otherStyle>
      <a:lvl1pPr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1pPr>
      <a:lvl2pPr indent="457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2pPr>
      <a:lvl3pPr indent="914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3pPr>
      <a:lvl4pPr indent="1371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4pPr>
      <a:lvl5pPr indent="18288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5pPr>
      <a:lvl6pPr indent="22860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6pPr>
      <a:lvl7pPr indent="27432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7pPr>
      <a:lvl8pPr indent="32004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8pPr>
      <a:lvl9pPr indent="3657600" algn="r">
        <a:defRPr sz="1400">
          <a:solidFill>
            <a:schemeClr val="tx1"/>
          </a:solidFill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4"/>
          <p:cNvSpPr>
            <a:spLocks noGrp="1" noChangeArrowheads="1"/>
          </p:cNvSpPr>
          <p:nvPr>
            <p:ph type="ctrTitle" idx="4294967295"/>
          </p:nvPr>
        </p:nvSpPr>
        <p:spPr>
          <a:xfrm>
            <a:off x="1524000" y="2493964"/>
            <a:ext cx="8324850" cy="3144837"/>
          </a:xfrm>
        </p:spPr>
        <p:txBody>
          <a:bodyPr/>
          <a:lstStyle/>
          <a:p>
            <a:r>
              <a:rPr lang="en-US" dirty="0"/>
              <a:t>Website/Outreach</a:t>
            </a:r>
            <a:br>
              <a:rPr lang="en-US" dirty="0"/>
            </a:br>
            <a:r>
              <a:rPr lang="en-US" dirty="0" err="1"/>
              <a:t>BoG</a:t>
            </a:r>
            <a:r>
              <a:rPr lang="en-US" dirty="0"/>
              <a:t> Meeting</a:t>
            </a:r>
            <a:br>
              <a:rPr lang="en-US" dirty="0"/>
            </a:br>
            <a:br>
              <a:rPr lang="en-US" sz="4800" dirty="0"/>
            </a:br>
            <a:r>
              <a:rPr lang="en-US" sz="2400" dirty="0"/>
              <a:t>José Ayala</a:t>
            </a:r>
            <a:br>
              <a:rPr lang="en-US" sz="2400" dirty="0"/>
            </a:br>
            <a:r>
              <a:rPr lang="en-US" sz="2400" dirty="0"/>
              <a:t>CEDA Webmaster</a:t>
            </a:r>
          </a:p>
        </p:txBody>
      </p:sp>
    </p:spTree>
    <p:extLst>
      <p:ext uri="{BB962C8B-B14F-4D97-AF65-F5344CB8AC3E}">
        <p14:creationId xmlns:p14="http://schemas.microsoft.com/office/powerpoint/2010/main" val="3284999074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1"/>
            <a:ext cx="8228160" cy="1144921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A quick view of the CEDA website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174344"/>
            <a:ext cx="5476440" cy="560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5871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481" y="1327821"/>
            <a:ext cx="4465440" cy="3816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0481" y="76200"/>
            <a:ext cx="8228160" cy="1144920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What can you find there?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0481" y="1327820"/>
            <a:ext cx="8228160" cy="5142780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Who we are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 err="1"/>
              <a:t>BoG</a:t>
            </a:r>
            <a:endParaRPr lang="en-US" dirty="0"/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EC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Committees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Know the faces behind CEDA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Easy mechanism to make contact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46324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0"/>
            <a:ext cx="8228160" cy="1144920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What can you find there?</a:t>
            </a:r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327820"/>
            <a:ext cx="8228160" cy="5142780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Updated news related to EDA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Calls for nominations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CFPs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Webinars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Keynotes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Events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Make the community aware of these events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Motivate the reader to get to know CEDA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>
              <a:solidFill>
                <a:srgbClr val="FF3333"/>
              </a:solidFill>
            </a:endParaRP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5760" y="1165083"/>
            <a:ext cx="2704320" cy="40612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91613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0"/>
            <a:ext cx="8228160" cy="1144920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What can you find there?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000" y="2235116"/>
            <a:ext cx="5374080" cy="2825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71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327820"/>
            <a:ext cx="8228160" cy="5530180"/>
          </a:xfrm>
          <a:ln/>
        </p:spPr>
        <p:txBody>
          <a:bodyPr lIns="45719" tIns="19201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500" dirty="0"/>
              <a:t>Sponsored conferences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200" dirty="0"/>
              <a:t>Calendar; Getting Started Manual; Keynotes, awards and sponsored talks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2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200" dirty="0">
                <a:solidFill>
                  <a:srgbClr val="FF3333"/>
                </a:solidFill>
              </a:rPr>
              <a:t>Provide help to the organizers of EDA conferences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200" dirty="0">
                <a:solidFill>
                  <a:srgbClr val="FF3333"/>
                </a:solidFill>
              </a:rPr>
              <a:t>Make visible the conferences where CEDA is involved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sz="2200" dirty="0">
                <a:solidFill>
                  <a:srgbClr val="FF3333"/>
                </a:solidFill>
              </a:rPr>
              <a:t>Reference site for authors on EDA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2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sz="2500" dirty="0">
              <a:solidFill>
                <a:srgbClr val="FF3333"/>
              </a:solidFill>
            </a:endParaRP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133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0"/>
            <a:ext cx="8228160" cy="1144920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What can you find there?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327820"/>
            <a:ext cx="8228160" cy="5142780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Publications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TCAD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D&amp;T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ESL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Newsletter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Information about the scope, call for papers, and archive of our journals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>
                <a:solidFill>
                  <a:srgbClr val="FF3333"/>
                </a:solidFill>
              </a:rPr>
              <a:t>Easy access to Newsletter issues since 2006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>
              <a:solidFill>
                <a:srgbClr val="FF3333"/>
              </a:solidFill>
            </a:endParaRP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8721" y="1409910"/>
            <a:ext cx="4294080" cy="3188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3813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0"/>
            <a:ext cx="8228160" cy="1144920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What can you find there?</a:t>
            </a:r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327820"/>
            <a:ext cx="8228160" cy="5142780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Awards</a:t>
            </a:r>
          </a:p>
          <a:p>
            <a:pPr marL="783372" lvl="1" indent="-293764">
              <a:buSzPct val="75000"/>
              <a:buFont typeface="Symbol" charset="0"/>
              <a:buChar char="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Latest recipients; Call for nominations</a:t>
            </a: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>
              <a:solidFill>
                <a:srgbClr val="FF3333"/>
              </a:solidFill>
            </a:endParaRP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>
                <a:solidFill>
                  <a:srgbClr val="FF3333"/>
                </a:solidFill>
              </a:rPr>
              <a:t>Make visible the top achievements in the field and the most recognized professionals</a:t>
            </a:r>
          </a:p>
          <a:p>
            <a:pPr marL="0" indent="97921" algn="ctr">
              <a:buSzTx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>
              <a:solidFill>
                <a:srgbClr val="FF3333"/>
              </a:solidFill>
            </a:endParaRPr>
          </a:p>
          <a:p>
            <a:pPr marL="783372" lvl="1" indent="-293764">
              <a:buSzPct val="7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endParaRPr lang="en-US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041" y="2405053"/>
            <a:ext cx="6886080" cy="23589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38847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1"/>
            <a:ext cx="8228160" cy="1144921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CEDA Newsletter</a:t>
            </a:r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604329"/>
            <a:ext cx="8228160" cy="4782743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Bi-monthly publication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It includes CFPs, 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announcements, invited 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columns, etc.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Open for contributions 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(</a:t>
            </a:r>
            <a:r>
              <a:rPr lang="en-US">
                <a:solidFill>
                  <a:srgbClr val="FF3333"/>
                </a:solidFill>
              </a:rPr>
              <a:t>send me an email!</a:t>
            </a:r>
            <a:r>
              <a:rPr lang="en-US"/>
              <a:t>)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Distributed by email to 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CEDA list subscribers, </a:t>
            </a:r>
          </a:p>
          <a:p>
            <a:pPr marL="391686" indent="-293764">
              <a:buSzPct val="45000"/>
              <a:buNone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/>
              <a:t>available on the website archive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0081" y="1483357"/>
            <a:ext cx="2946240" cy="440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1979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1980481" y="76201"/>
            <a:ext cx="8228160" cy="1144921"/>
          </a:xfrm>
          <a:ln/>
        </p:spPr>
        <p:txBody>
          <a:bodyPr lIns="45719" tIns="30174" rIns="45719" bIns="41473" anchor="ctr">
            <a:normAutofit/>
          </a:bodyPr>
          <a:lstStyle/>
          <a:p>
            <a:pPr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Our communication goals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980481" y="1604329"/>
            <a:ext cx="8228160" cy="3977698"/>
          </a:xfrm>
          <a:ln/>
        </p:spPr>
        <p:txBody>
          <a:bodyPr lIns="45719" tIns="41473" rIns="45719" bIns="41473">
            <a:normAutofit/>
          </a:bodyPr>
          <a:lstStyle/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Keep the CEDA friends informed on the related events, updated with the latest information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Present CEDA activities and opportunities</a:t>
            </a:r>
          </a:p>
          <a:p>
            <a:pPr marL="391686" indent="-293764">
              <a:buSzPct val="45000"/>
              <a:buFont typeface="Wingdings" charset="0"/>
              <a:buChar char=""/>
              <a:tabLst>
                <a:tab pos="414726" algn="l"/>
                <a:tab pos="829452" algn="l"/>
                <a:tab pos="1244178" algn="l"/>
                <a:tab pos="1658904" algn="l"/>
                <a:tab pos="2073631" algn="l"/>
                <a:tab pos="2488357" algn="l"/>
                <a:tab pos="2903083" algn="l"/>
                <a:tab pos="3317809" algn="l"/>
                <a:tab pos="3732535" algn="l"/>
                <a:tab pos="4147261" algn="l"/>
                <a:tab pos="4561987" algn="l"/>
                <a:tab pos="4976713" algn="l"/>
                <a:tab pos="5391440" algn="l"/>
                <a:tab pos="5806166" algn="l"/>
                <a:tab pos="6220892" algn="l"/>
                <a:tab pos="6635618" algn="l"/>
                <a:tab pos="7050344" algn="l"/>
                <a:tab pos="7465070" algn="l"/>
                <a:tab pos="7879796" algn="l"/>
              </a:tabLst>
            </a:pPr>
            <a:r>
              <a:rPr lang="en-US" dirty="0"/>
              <a:t>Reach a broader scope of audience and awaken an interest in CEDA to young professionals</a:t>
            </a:r>
          </a:p>
        </p:txBody>
      </p:sp>
    </p:spTree>
    <p:extLst>
      <p:ext uri="{BB962C8B-B14F-4D97-AF65-F5344CB8AC3E}">
        <p14:creationId xmlns:p14="http://schemas.microsoft.com/office/powerpoint/2010/main" val="21204830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265</Words>
  <Application>Microsoft Office PowerPoint</Application>
  <PresentationFormat>Widescreen</PresentationFormat>
  <Paragraphs>83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Arial</vt:lpstr>
      <vt:lpstr>Calibri</vt:lpstr>
      <vt:lpstr>Calibri Light</vt:lpstr>
      <vt:lpstr>Helvetica</vt:lpstr>
      <vt:lpstr>Symbol</vt:lpstr>
      <vt:lpstr>Tahoma</vt:lpstr>
      <vt:lpstr>Wingdings</vt:lpstr>
      <vt:lpstr>Office Theme</vt:lpstr>
      <vt:lpstr>Default</vt:lpstr>
      <vt:lpstr>Website/Outreach BoG Meeting  José Ayala CEDA Webmaster</vt:lpstr>
      <vt:lpstr>A quick view of the CEDA website</vt:lpstr>
      <vt:lpstr>What can you find there?</vt:lpstr>
      <vt:lpstr>What can you find there?</vt:lpstr>
      <vt:lpstr>What can you find there?</vt:lpstr>
      <vt:lpstr>What can you find there?</vt:lpstr>
      <vt:lpstr>What can you find there?</vt:lpstr>
      <vt:lpstr>CEDA Newsletter</vt:lpstr>
      <vt:lpstr>Our communication goals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Website/Outreach BoG Meeting  José Ayala CEDA Webmaster</dc:title>
  <dc:creator>Madie Nelson</dc:creator>
  <cp:lastModifiedBy>Madie Nelson</cp:lastModifiedBy>
  <cp:revision>1</cp:revision>
  <dcterms:created xsi:type="dcterms:W3CDTF">2022-06-09T19:07:16Z</dcterms:created>
  <dcterms:modified xsi:type="dcterms:W3CDTF">2022-06-09T19:08:05Z</dcterms:modified>
</cp:coreProperties>
</file>