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475" r:id="rId3"/>
    <p:sldId id="476" r:id="rId4"/>
    <p:sldId id="477" r:id="rId5"/>
    <p:sldId id="478" r:id="rId6"/>
    <p:sldId id="479" r:id="rId7"/>
    <p:sldId id="480" r:id="rId8"/>
    <p:sldId id="511" r:id="rId9"/>
    <p:sldId id="649" r:id="rId10"/>
    <p:sldId id="650" r:id="rId11"/>
    <p:sldId id="651" r:id="rId12"/>
    <p:sldId id="652" r:id="rId13"/>
    <p:sldId id="653" r:id="rId14"/>
    <p:sldId id="654" r:id="rId15"/>
    <p:sldId id="655" r:id="rId16"/>
    <p:sldId id="656" r:id="rId17"/>
    <p:sldId id="657" r:id="rId18"/>
    <p:sldId id="658" r:id="rId19"/>
    <p:sldId id="659" r:id="rId20"/>
    <p:sldId id="660" r:id="rId21"/>
    <p:sldId id="602" r:id="rId22"/>
    <p:sldId id="603" r:id="rId23"/>
    <p:sldId id="604" r:id="rId24"/>
    <p:sldId id="605" r:id="rId25"/>
    <p:sldId id="606" r:id="rId26"/>
    <p:sldId id="607" r:id="rId27"/>
    <p:sldId id="608" r:id="rId28"/>
    <p:sldId id="609" r:id="rId29"/>
    <p:sldId id="610" r:id="rId30"/>
    <p:sldId id="611" r:id="rId31"/>
    <p:sldId id="576" r:id="rId32"/>
    <p:sldId id="577" r:id="rId33"/>
    <p:sldId id="578" r:id="rId34"/>
    <p:sldId id="579" r:id="rId35"/>
    <p:sldId id="612" r:id="rId36"/>
    <p:sldId id="613" r:id="rId37"/>
    <p:sldId id="614" r:id="rId38"/>
    <p:sldId id="615" r:id="rId39"/>
    <p:sldId id="616" r:id="rId40"/>
    <p:sldId id="617" r:id="rId41"/>
    <p:sldId id="618" r:id="rId42"/>
    <p:sldId id="619" r:id="rId43"/>
    <p:sldId id="620" r:id="rId44"/>
    <p:sldId id="621" r:id="rId45"/>
    <p:sldId id="622" r:id="rId46"/>
    <p:sldId id="62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72" d="100"/>
          <a:sy n="72"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hu\Downloads\Submission%20and%20TPC%20Counts%20for%20Sharon%20(2012-2015%20DA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u\Downloads\Submission%20and%20TPC%20Counts%20for%20Sharon%20(2012-2015%20D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915213108712299E-2"/>
          <c:y val="4.4759356231901602E-2"/>
          <c:w val="0.71168961542930598"/>
          <c:h val="0.79479446785830099"/>
        </c:manualLayout>
      </c:layout>
      <c:lineChart>
        <c:grouping val="standard"/>
        <c:varyColors val="0"/>
        <c:ser>
          <c:idx val="1"/>
          <c:order val="1"/>
          <c:tx>
            <c:strRef>
              <c:f>'[Chart in Microsoft PowerPoint]Sheet1'!$C$1</c:f>
              <c:strCache>
                <c:ptCount val="1"/>
                <c:pt idx="0">
                  <c:v>52nd NSF</c:v>
                </c:pt>
              </c:strCache>
            </c:strRef>
          </c:tx>
          <c:spPr>
            <a:ln>
              <a:solidFill>
                <a:srgbClr val="00B050"/>
              </a:solidFill>
            </a:ln>
          </c:spPr>
          <c:marker>
            <c:symbol val="circle"/>
            <c:size val="7"/>
            <c:spPr>
              <a:solidFill>
                <a:srgbClr val="00B050"/>
              </a:solidFill>
              <a:ln>
                <a:solidFill>
                  <a:srgbClr val="00B050"/>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PowerPoint]Sheet1'!$C$2:$C$14</c:f>
              <c:numCache>
                <c:formatCode>General</c:formatCode>
                <c:ptCount val="13"/>
                <c:pt idx="0">
                  <c:v>61100</c:v>
                </c:pt>
                <c:pt idx="1">
                  <c:v>61500</c:v>
                </c:pt>
                <c:pt idx="2">
                  <c:v>61200</c:v>
                </c:pt>
                <c:pt idx="3">
                  <c:v>60100</c:v>
                </c:pt>
                <c:pt idx="4">
                  <c:v>60300</c:v>
                </c:pt>
                <c:pt idx="5">
                  <c:v>60000</c:v>
                </c:pt>
                <c:pt idx="6">
                  <c:v>60400</c:v>
                </c:pt>
                <c:pt idx="7">
                  <c:v>63000</c:v>
                </c:pt>
                <c:pt idx="8">
                  <c:v>62560</c:v>
                </c:pt>
                <c:pt idx="9">
                  <c:v>65280</c:v>
                </c:pt>
                <c:pt idx="10">
                  <c:v>66190</c:v>
                </c:pt>
                <c:pt idx="11">
                  <c:v>65880</c:v>
                </c:pt>
                <c:pt idx="12">
                  <c:v>65880</c:v>
                </c:pt>
              </c:numCache>
            </c:numRef>
          </c:val>
          <c:smooth val="0"/>
          <c:extLst>
            <c:ext xmlns:c16="http://schemas.microsoft.com/office/drawing/2014/chart" uri="{C3380CC4-5D6E-409C-BE32-E72D297353CC}">
              <c16:uniqueId val="{00000000-1295-4D4D-BF03-0DC5399E9663}"/>
            </c:ext>
          </c:extLst>
        </c:ser>
        <c:ser>
          <c:idx val="3"/>
          <c:order val="3"/>
          <c:tx>
            <c:strRef>
              <c:f>'[Chart in Microsoft PowerPoint]Sheet1'!$E$1</c:f>
              <c:strCache>
                <c:ptCount val="1"/>
                <c:pt idx="0">
                  <c:v>51st NSF</c:v>
                </c:pt>
              </c:strCache>
            </c:strRef>
          </c:tx>
          <c:spPr>
            <a:ln>
              <a:solidFill>
                <a:schemeClr val="accent1"/>
              </a:solidFill>
            </a:ln>
          </c:spPr>
          <c:marker>
            <c:symbol val="circle"/>
            <c:size val="7"/>
            <c:spPr>
              <a:solidFill>
                <a:schemeClr val="accent1"/>
              </a:solidFill>
              <a:ln>
                <a:solidFill>
                  <a:schemeClr val="accent1"/>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PowerPoint]Sheet1'!$E$2:$E$14</c:f>
              <c:numCache>
                <c:formatCode>General</c:formatCode>
                <c:ptCount val="13"/>
                <c:pt idx="0">
                  <c:v>63000</c:v>
                </c:pt>
                <c:pt idx="1">
                  <c:v>63000</c:v>
                </c:pt>
                <c:pt idx="2">
                  <c:v>63208</c:v>
                </c:pt>
                <c:pt idx="3">
                  <c:v>64900</c:v>
                </c:pt>
                <c:pt idx="4">
                  <c:v>65400</c:v>
                </c:pt>
                <c:pt idx="5">
                  <c:v>65100</c:v>
                </c:pt>
                <c:pt idx="6">
                  <c:v>65400</c:v>
                </c:pt>
                <c:pt idx="7">
                  <c:v>65700</c:v>
                </c:pt>
                <c:pt idx="8">
                  <c:v>65500</c:v>
                </c:pt>
                <c:pt idx="9">
                  <c:v>68100</c:v>
                </c:pt>
                <c:pt idx="10">
                  <c:v>70800</c:v>
                </c:pt>
                <c:pt idx="11">
                  <c:v>70600</c:v>
                </c:pt>
                <c:pt idx="12">
                  <c:v>70600</c:v>
                </c:pt>
              </c:numCache>
            </c:numRef>
          </c:val>
          <c:smooth val="0"/>
          <c:extLst>
            <c:ext xmlns:c16="http://schemas.microsoft.com/office/drawing/2014/chart" uri="{C3380CC4-5D6E-409C-BE32-E72D297353CC}">
              <c16:uniqueId val="{00000001-1295-4D4D-BF03-0DC5399E9663}"/>
            </c:ext>
          </c:extLst>
        </c:ser>
        <c:ser>
          <c:idx val="5"/>
          <c:order val="5"/>
          <c:tx>
            <c:strRef>
              <c:f>'[Chart in Microsoft PowerPoint]Sheet1'!$G$1</c:f>
              <c:strCache>
                <c:ptCount val="1"/>
                <c:pt idx="0">
                  <c:v>50th NSF</c:v>
                </c:pt>
              </c:strCache>
            </c:strRef>
          </c:tx>
          <c:spPr>
            <a:ln>
              <a:solidFill>
                <a:srgbClr val="0070C0"/>
              </a:solidFill>
            </a:ln>
          </c:spPr>
          <c:marker>
            <c:symbol val="circle"/>
            <c:size val="7"/>
            <c:spPr>
              <a:solidFill>
                <a:srgbClr val="0070C0"/>
              </a:solidFill>
              <a:ln>
                <a:solidFill>
                  <a:srgbClr val="0070C0"/>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PowerPoint]Sheet1'!$G$2:$G$14</c:f>
              <c:numCache>
                <c:formatCode>0</c:formatCode>
                <c:ptCount val="13"/>
                <c:pt idx="0">
                  <c:v>61700</c:v>
                </c:pt>
                <c:pt idx="1">
                  <c:v>61500</c:v>
                </c:pt>
                <c:pt idx="2">
                  <c:v>58900</c:v>
                </c:pt>
                <c:pt idx="3">
                  <c:v>53200</c:v>
                </c:pt>
                <c:pt idx="4">
                  <c:v>54100</c:v>
                </c:pt>
                <c:pt idx="5">
                  <c:v>54300</c:v>
                </c:pt>
                <c:pt idx="6">
                  <c:v>57600</c:v>
                </c:pt>
                <c:pt idx="7">
                  <c:v>59140</c:v>
                </c:pt>
                <c:pt idx="8">
                  <c:v>60040</c:v>
                </c:pt>
                <c:pt idx="9">
                  <c:v>60540</c:v>
                </c:pt>
                <c:pt idx="10">
                  <c:v>63644</c:v>
                </c:pt>
                <c:pt idx="11">
                  <c:v>64244</c:v>
                </c:pt>
                <c:pt idx="12">
                  <c:v>64844</c:v>
                </c:pt>
              </c:numCache>
            </c:numRef>
          </c:val>
          <c:smooth val="0"/>
          <c:extLst>
            <c:ext xmlns:c16="http://schemas.microsoft.com/office/drawing/2014/chart" uri="{C3380CC4-5D6E-409C-BE32-E72D297353CC}">
              <c16:uniqueId val="{00000002-1295-4D4D-BF03-0DC5399E9663}"/>
            </c:ext>
          </c:extLst>
        </c:ser>
        <c:dLbls>
          <c:showLegendKey val="0"/>
          <c:showVal val="0"/>
          <c:showCatName val="0"/>
          <c:showSerName val="0"/>
          <c:showPercent val="0"/>
          <c:showBubbleSize val="0"/>
        </c:dLbls>
        <c:marker val="1"/>
        <c:smooth val="0"/>
        <c:axId val="-2040807960"/>
        <c:axId val="-2040802824"/>
      </c:lineChart>
      <c:lineChart>
        <c:grouping val="standard"/>
        <c:varyColors val="0"/>
        <c:ser>
          <c:idx val="0"/>
          <c:order val="0"/>
          <c:tx>
            <c:strRef>
              <c:f>'[Chart in Microsoft PowerPoint]Sheet1'!$B$1</c:f>
              <c:strCache>
                <c:ptCount val="1"/>
                <c:pt idx="0">
                  <c:v>52nd EXH</c:v>
                </c:pt>
              </c:strCache>
            </c:strRef>
          </c:tx>
          <c:spPr>
            <a:ln>
              <a:solidFill>
                <a:srgbClr val="00B050"/>
              </a:solidFill>
            </a:ln>
          </c:spPr>
          <c:marker>
            <c:symbol val="x"/>
            <c:size val="7"/>
            <c:spPr>
              <a:solidFill>
                <a:srgbClr val="00B050"/>
              </a:solidFill>
              <a:ln>
                <a:solidFill>
                  <a:srgbClr val="00B050"/>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PowerPoint]Sheet1'!$B$2:$B$14</c:f>
              <c:numCache>
                <c:formatCode>General</c:formatCode>
                <c:ptCount val="13"/>
                <c:pt idx="0">
                  <c:v>114</c:v>
                </c:pt>
                <c:pt idx="1">
                  <c:v>116</c:v>
                </c:pt>
                <c:pt idx="2">
                  <c:v>116</c:v>
                </c:pt>
                <c:pt idx="3">
                  <c:v>117</c:v>
                </c:pt>
                <c:pt idx="4">
                  <c:v>118</c:v>
                </c:pt>
                <c:pt idx="5">
                  <c:v>121</c:v>
                </c:pt>
                <c:pt idx="6">
                  <c:v>125</c:v>
                </c:pt>
                <c:pt idx="7">
                  <c:v>130</c:v>
                </c:pt>
                <c:pt idx="8">
                  <c:v>135</c:v>
                </c:pt>
                <c:pt idx="9">
                  <c:v>145</c:v>
                </c:pt>
                <c:pt idx="10">
                  <c:v>157</c:v>
                </c:pt>
                <c:pt idx="11">
                  <c:v>158</c:v>
                </c:pt>
                <c:pt idx="12">
                  <c:v>158</c:v>
                </c:pt>
              </c:numCache>
            </c:numRef>
          </c:val>
          <c:smooth val="0"/>
          <c:extLst>
            <c:ext xmlns:c16="http://schemas.microsoft.com/office/drawing/2014/chart" uri="{C3380CC4-5D6E-409C-BE32-E72D297353CC}">
              <c16:uniqueId val="{00000003-1295-4D4D-BF03-0DC5399E9663}"/>
            </c:ext>
          </c:extLst>
        </c:ser>
        <c:ser>
          <c:idx val="2"/>
          <c:order val="2"/>
          <c:tx>
            <c:strRef>
              <c:f>'[Chart in Microsoft PowerPoint]Sheet1'!$D$1</c:f>
              <c:strCache>
                <c:ptCount val="1"/>
                <c:pt idx="0">
                  <c:v>51st EXH</c:v>
                </c:pt>
              </c:strCache>
            </c:strRef>
          </c:tx>
          <c:spPr>
            <a:ln>
              <a:solidFill>
                <a:schemeClr val="accent1"/>
              </a:solidFill>
            </a:ln>
          </c:spPr>
          <c:marker>
            <c:symbol val="square"/>
            <c:size val="7"/>
            <c:spPr>
              <a:solidFill>
                <a:schemeClr val="accent1"/>
              </a:solidFill>
              <a:ln>
                <a:solidFill>
                  <a:schemeClr val="accent1"/>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PowerPoint]Sheet1'!$D$2:$D$14</c:f>
              <c:numCache>
                <c:formatCode>General</c:formatCode>
                <c:ptCount val="13"/>
                <c:pt idx="0">
                  <c:v>108</c:v>
                </c:pt>
                <c:pt idx="1">
                  <c:v>108</c:v>
                </c:pt>
                <c:pt idx="2">
                  <c:v>113</c:v>
                </c:pt>
                <c:pt idx="3">
                  <c:v>122</c:v>
                </c:pt>
                <c:pt idx="4">
                  <c:v>126</c:v>
                </c:pt>
                <c:pt idx="5">
                  <c:v>129</c:v>
                </c:pt>
                <c:pt idx="6">
                  <c:v>132</c:v>
                </c:pt>
                <c:pt idx="7">
                  <c:v>136</c:v>
                </c:pt>
                <c:pt idx="8">
                  <c:v>140</c:v>
                </c:pt>
                <c:pt idx="9">
                  <c:v>149</c:v>
                </c:pt>
                <c:pt idx="10">
                  <c:v>164</c:v>
                </c:pt>
                <c:pt idx="11">
                  <c:v>167</c:v>
                </c:pt>
                <c:pt idx="12">
                  <c:v>167</c:v>
                </c:pt>
              </c:numCache>
            </c:numRef>
          </c:val>
          <c:smooth val="0"/>
          <c:extLst>
            <c:ext xmlns:c16="http://schemas.microsoft.com/office/drawing/2014/chart" uri="{C3380CC4-5D6E-409C-BE32-E72D297353CC}">
              <c16:uniqueId val="{00000004-1295-4D4D-BF03-0DC5399E9663}"/>
            </c:ext>
          </c:extLst>
        </c:ser>
        <c:ser>
          <c:idx val="4"/>
          <c:order val="4"/>
          <c:tx>
            <c:strRef>
              <c:f>'[Chart in Microsoft PowerPoint]Sheet1'!$F$1</c:f>
              <c:strCache>
                <c:ptCount val="1"/>
                <c:pt idx="0">
                  <c:v>50th EXH</c:v>
                </c:pt>
              </c:strCache>
            </c:strRef>
          </c:tx>
          <c:spPr>
            <a:ln>
              <a:solidFill>
                <a:srgbClr val="0070C0"/>
              </a:solidFill>
            </a:ln>
          </c:spPr>
          <c:marker>
            <c:symbol val="square"/>
            <c:size val="7"/>
            <c:spPr>
              <a:solidFill>
                <a:srgbClr val="0070C0"/>
              </a:solidFill>
              <a:ln>
                <a:solidFill>
                  <a:srgbClr val="0070C0"/>
                </a:solidFill>
              </a:ln>
            </c:spPr>
          </c:marker>
          <c:cat>
            <c:strRef>
              <c:f>'[Chart in Microsoft PowerPoint]Sheet1'!$A$2:$A$14</c:f>
              <c:strCache>
                <c:ptCount val="13"/>
                <c:pt idx="0">
                  <c:v>June</c:v>
                </c:pt>
                <c:pt idx="1">
                  <c:v>July</c:v>
                </c:pt>
                <c:pt idx="2">
                  <c:v>August</c:v>
                </c:pt>
                <c:pt idx="3">
                  <c:v>September</c:v>
                </c:pt>
                <c:pt idx="4">
                  <c:v>October</c:v>
                </c:pt>
                <c:pt idx="5">
                  <c:v>November</c:v>
                </c:pt>
                <c:pt idx="6">
                  <c:v>December</c:v>
                </c:pt>
                <c:pt idx="7">
                  <c:v>January</c:v>
                </c:pt>
                <c:pt idx="8">
                  <c:v>February</c:v>
                </c:pt>
                <c:pt idx="9">
                  <c:v>March</c:v>
                </c:pt>
                <c:pt idx="10">
                  <c:v>April</c:v>
                </c:pt>
                <c:pt idx="11">
                  <c:v>May</c:v>
                </c:pt>
                <c:pt idx="12">
                  <c:v>June</c:v>
                </c:pt>
              </c:strCache>
            </c:strRef>
          </c:cat>
          <c:val>
            <c:numRef>
              <c:f>'[Chart in Microsoft PowerPoint]Sheet1'!$F$2:$F$14</c:f>
              <c:numCache>
                <c:formatCode>0</c:formatCode>
                <c:ptCount val="13"/>
                <c:pt idx="0">
                  <c:v>107</c:v>
                </c:pt>
                <c:pt idx="1">
                  <c:v>107</c:v>
                </c:pt>
                <c:pt idx="2">
                  <c:v>110</c:v>
                </c:pt>
                <c:pt idx="3">
                  <c:v>106</c:v>
                </c:pt>
                <c:pt idx="4">
                  <c:v>114</c:v>
                </c:pt>
                <c:pt idx="5">
                  <c:v>116</c:v>
                </c:pt>
                <c:pt idx="6">
                  <c:v>125</c:v>
                </c:pt>
                <c:pt idx="7">
                  <c:v>132</c:v>
                </c:pt>
                <c:pt idx="8">
                  <c:v>144</c:v>
                </c:pt>
                <c:pt idx="9">
                  <c:v>148</c:v>
                </c:pt>
                <c:pt idx="10">
                  <c:v>166</c:v>
                </c:pt>
                <c:pt idx="11">
                  <c:v>168</c:v>
                </c:pt>
                <c:pt idx="12">
                  <c:v>173</c:v>
                </c:pt>
              </c:numCache>
            </c:numRef>
          </c:val>
          <c:smooth val="0"/>
          <c:extLst>
            <c:ext xmlns:c16="http://schemas.microsoft.com/office/drawing/2014/chart" uri="{C3380CC4-5D6E-409C-BE32-E72D297353CC}">
              <c16:uniqueId val="{00000005-1295-4D4D-BF03-0DC5399E9663}"/>
            </c:ext>
          </c:extLst>
        </c:ser>
        <c:dLbls>
          <c:showLegendKey val="0"/>
          <c:showVal val="0"/>
          <c:showCatName val="0"/>
          <c:showSerName val="0"/>
          <c:showPercent val="0"/>
          <c:showBubbleSize val="0"/>
        </c:dLbls>
        <c:marker val="1"/>
        <c:smooth val="0"/>
        <c:axId val="-2040655720"/>
        <c:axId val="-2040799848"/>
      </c:lineChart>
      <c:catAx>
        <c:axId val="-2040807960"/>
        <c:scaling>
          <c:orientation val="minMax"/>
        </c:scaling>
        <c:delete val="0"/>
        <c:axPos val="b"/>
        <c:numFmt formatCode="General" sourceLinked="0"/>
        <c:majorTickMark val="out"/>
        <c:minorTickMark val="none"/>
        <c:tickLblPos val="nextTo"/>
        <c:txPr>
          <a:bodyPr/>
          <a:lstStyle/>
          <a:p>
            <a:pPr>
              <a:defRPr sz="1050" b="1"/>
            </a:pPr>
            <a:endParaRPr lang="en-US"/>
          </a:p>
        </c:txPr>
        <c:crossAx val="-2040802824"/>
        <c:crosses val="autoZero"/>
        <c:auto val="1"/>
        <c:lblAlgn val="ctr"/>
        <c:lblOffset val="100"/>
        <c:noMultiLvlLbl val="0"/>
      </c:catAx>
      <c:valAx>
        <c:axId val="-2040802824"/>
        <c:scaling>
          <c:orientation val="minMax"/>
          <c:max val="80000"/>
          <c:min val="50000"/>
        </c:scaling>
        <c:delete val="0"/>
        <c:axPos val="l"/>
        <c:majorGridlines/>
        <c:numFmt formatCode="General" sourceLinked="1"/>
        <c:majorTickMark val="out"/>
        <c:minorTickMark val="none"/>
        <c:tickLblPos val="nextTo"/>
        <c:txPr>
          <a:bodyPr/>
          <a:lstStyle/>
          <a:p>
            <a:pPr>
              <a:defRPr sz="1400" b="1"/>
            </a:pPr>
            <a:endParaRPr lang="en-US"/>
          </a:p>
        </c:txPr>
        <c:crossAx val="-2040807960"/>
        <c:crosses val="autoZero"/>
        <c:crossBetween val="between"/>
      </c:valAx>
      <c:valAx>
        <c:axId val="-2040799848"/>
        <c:scaling>
          <c:orientation val="minMax"/>
        </c:scaling>
        <c:delete val="0"/>
        <c:axPos val="r"/>
        <c:numFmt formatCode="General" sourceLinked="1"/>
        <c:majorTickMark val="out"/>
        <c:minorTickMark val="none"/>
        <c:tickLblPos val="nextTo"/>
        <c:txPr>
          <a:bodyPr/>
          <a:lstStyle/>
          <a:p>
            <a:pPr>
              <a:defRPr sz="1400" b="1"/>
            </a:pPr>
            <a:endParaRPr lang="en-US"/>
          </a:p>
        </c:txPr>
        <c:crossAx val="-2040655720"/>
        <c:crosses val="max"/>
        <c:crossBetween val="between"/>
      </c:valAx>
      <c:catAx>
        <c:axId val="-2040655720"/>
        <c:scaling>
          <c:orientation val="minMax"/>
        </c:scaling>
        <c:delete val="1"/>
        <c:axPos val="b"/>
        <c:numFmt formatCode="General" sourceLinked="1"/>
        <c:majorTickMark val="out"/>
        <c:minorTickMark val="none"/>
        <c:tickLblPos val="none"/>
        <c:crossAx val="-2040799848"/>
        <c:crosses val="autoZero"/>
        <c:auto val="1"/>
        <c:lblAlgn val="ctr"/>
        <c:lblOffset val="100"/>
        <c:noMultiLvlLbl val="0"/>
      </c:catAx>
    </c:plotArea>
    <c:legend>
      <c:legendPos val="r"/>
      <c:layout>
        <c:manualLayout>
          <c:xMode val="edge"/>
          <c:yMode val="edge"/>
          <c:x val="0.87524843170143496"/>
          <c:y val="6.1989233419905802E-2"/>
          <c:w val="0.111995711195133"/>
          <c:h val="0.2793759019385360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920384951881E-2"/>
          <c:y val="5.5555555555555497E-2"/>
          <c:w val="0.89575240594925598"/>
          <c:h val="0.73114173228346602"/>
        </c:manualLayout>
      </c:layout>
      <c:barChart>
        <c:barDir val="col"/>
        <c:grouping val="clustered"/>
        <c:varyColors val="0"/>
        <c:ser>
          <c:idx val="0"/>
          <c:order val="0"/>
          <c:tx>
            <c:v>2012</c:v>
          </c:tx>
          <c:spPr>
            <a:solidFill>
              <a:schemeClr val="accent1"/>
            </a:solidFill>
            <a:ln>
              <a:noFill/>
            </a:ln>
            <a:effectLst/>
          </c:spPr>
          <c:invertIfNegative val="0"/>
          <c:cat>
            <c:strRef>
              <c:f>'Submission Counts'!$I$3:$I$7</c:f>
              <c:strCache>
                <c:ptCount val="5"/>
                <c:pt idx="0">
                  <c:v>EDA</c:v>
                </c:pt>
                <c:pt idx="1">
                  <c:v>ESS</c:v>
                </c:pt>
                <c:pt idx="2">
                  <c:v>AUTO</c:v>
                </c:pt>
                <c:pt idx="3">
                  <c:v>SEC</c:v>
                </c:pt>
                <c:pt idx="4">
                  <c:v>Total</c:v>
                </c:pt>
              </c:strCache>
            </c:strRef>
          </c:cat>
          <c:val>
            <c:numRef>
              <c:f>'Submission Counts'!$J$3:$J$7</c:f>
              <c:numCache>
                <c:formatCode>General</c:formatCode>
                <c:ptCount val="5"/>
                <c:pt idx="0">
                  <c:v>493</c:v>
                </c:pt>
                <c:pt idx="1">
                  <c:v>216</c:v>
                </c:pt>
                <c:pt idx="4">
                  <c:v>709</c:v>
                </c:pt>
              </c:numCache>
            </c:numRef>
          </c:val>
          <c:extLst>
            <c:ext xmlns:c16="http://schemas.microsoft.com/office/drawing/2014/chart" uri="{C3380CC4-5D6E-409C-BE32-E72D297353CC}">
              <c16:uniqueId val="{00000000-AF9B-441D-A929-BC78F0CD1B63}"/>
            </c:ext>
          </c:extLst>
        </c:ser>
        <c:ser>
          <c:idx val="1"/>
          <c:order val="1"/>
          <c:tx>
            <c:v>2013</c:v>
          </c:tx>
          <c:spPr>
            <a:solidFill>
              <a:schemeClr val="accent2"/>
            </a:solidFill>
            <a:ln>
              <a:noFill/>
            </a:ln>
            <a:effectLst/>
          </c:spPr>
          <c:invertIfNegative val="0"/>
          <c:cat>
            <c:strRef>
              <c:f>'Submission Counts'!$I$3:$I$7</c:f>
              <c:strCache>
                <c:ptCount val="5"/>
                <c:pt idx="0">
                  <c:v>EDA</c:v>
                </c:pt>
                <c:pt idx="1">
                  <c:v>ESS</c:v>
                </c:pt>
                <c:pt idx="2">
                  <c:v>AUTO</c:v>
                </c:pt>
                <c:pt idx="3">
                  <c:v>SEC</c:v>
                </c:pt>
                <c:pt idx="4">
                  <c:v>Total</c:v>
                </c:pt>
              </c:strCache>
            </c:strRef>
          </c:cat>
          <c:val>
            <c:numRef>
              <c:f>'Submission Counts'!$K$3:$K$7</c:f>
              <c:numCache>
                <c:formatCode>General</c:formatCode>
                <c:ptCount val="5"/>
                <c:pt idx="0">
                  <c:v>476</c:v>
                </c:pt>
                <c:pt idx="1">
                  <c:v>203</c:v>
                </c:pt>
                <c:pt idx="4">
                  <c:v>679</c:v>
                </c:pt>
              </c:numCache>
            </c:numRef>
          </c:val>
          <c:extLst>
            <c:ext xmlns:c16="http://schemas.microsoft.com/office/drawing/2014/chart" uri="{C3380CC4-5D6E-409C-BE32-E72D297353CC}">
              <c16:uniqueId val="{00000001-AF9B-441D-A929-BC78F0CD1B63}"/>
            </c:ext>
          </c:extLst>
        </c:ser>
        <c:ser>
          <c:idx val="2"/>
          <c:order val="2"/>
          <c:tx>
            <c:v>2014</c:v>
          </c:tx>
          <c:spPr>
            <a:solidFill>
              <a:schemeClr val="accent3"/>
            </a:solidFill>
            <a:ln>
              <a:noFill/>
            </a:ln>
            <a:effectLst/>
          </c:spPr>
          <c:invertIfNegative val="0"/>
          <c:cat>
            <c:strRef>
              <c:f>'Submission Counts'!$I$3:$I$7</c:f>
              <c:strCache>
                <c:ptCount val="5"/>
                <c:pt idx="0">
                  <c:v>EDA</c:v>
                </c:pt>
                <c:pt idx="1">
                  <c:v>ESS</c:v>
                </c:pt>
                <c:pt idx="2">
                  <c:v>AUTO</c:v>
                </c:pt>
                <c:pt idx="3">
                  <c:v>SEC</c:v>
                </c:pt>
                <c:pt idx="4">
                  <c:v>Total</c:v>
                </c:pt>
              </c:strCache>
            </c:strRef>
          </c:cat>
          <c:val>
            <c:numRef>
              <c:f>'Submission Counts'!$L$3:$L$7</c:f>
              <c:numCache>
                <c:formatCode>General</c:formatCode>
                <c:ptCount val="5"/>
                <c:pt idx="0">
                  <c:v>484</c:v>
                </c:pt>
                <c:pt idx="1">
                  <c:v>185</c:v>
                </c:pt>
                <c:pt idx="2">
                  <c:v>44</c:v>
                </c:pt>
                <c:pt idx="3">
                  <c:v>74</c:v>
                </c:pt>
                <c:pt idx="4">
                  <c:v>787</c:v>
                </c:pt>
              </c:numCache>
            </c:numRef>
          </c:val>
          <c:extLst>
            <c:ext xmlns:c16="http://schemas.microsoft.com/office/drawing/2014/chart" uri="{C3380CC4-5D6E-409C-BE32-E72D297353CC}">
              <c16:uniqueId val="{00000002-AF9B-441D-A929-BC78F0CD1B63}"/>
            </c:ext>
          </c:extLst>
        </c:ser>
        <c:ser>
          <c:idx val="3"/>
          <c:order val="3"/>
          <c:tx>
            <c:v>2015</c:v>
          </c:tx>
          <c:spPr>
            <a:solidFill>
              <a:schemeClr val="accent4"/>
            </a:solidFill>
            <a:ln>
              <a:noFill/>
            </a:ln>
            <a:effectLst/>
          </c:spPr>
          <c:invertIfNegative val="0"/>
          <c:cat>
            <c:strRef>
              <c:f>'Submission Counts'!$I$3:$I$7</c:f>
              <c:strCache>
                <c:ptCount val="5"/>
                <c:pt idx="0">
                  <c:v>EDA</c:v>
                </c:pt>
                <c:pt idx="1">
                  <c:v>ESS</c:v>
                </c:pt>
                <c:pt idx="2">
                  <c:v>AUTO</c:v>
                </c:pt>
                <c:pt idx="3">
                  <c:v>SEC</c:v>
                </c:pt>
                <c:pt idx="4">
                  <c:v>Total</c:v>
                </c:pt>
              </c:strCache>
            </c:strRef>
          </c:cat>
          <c:val>
            <c:numRef>
              <c:f>'Submission Counts'!$M$3:$M$7</c:f>
              <c:numCache>
                <c:formatCode>General</c:formatCode>
                <c:ptCount val="5"/>
                <c:pt idx="0">
                  <c:v>481</c:v>
                </c:pt>
                <c:pt idx="1">
                  <c:v>201</c:v>
                </c:pt>
                <c:pt idx="2">
                  <c:v>27</c:v>
                </c:pt>
                <c:pt idx="3">
                  <c:v>81</c:v>
                </c:pt>
                <c:pt idx="4">
                  <c:v>790</c:v>
                </c:pt>
              </c:numCache>
            </c:numRef>
          </c:val>
          <c:extLst>
            <c:ext xmlns:c16="http://schemas.microsoft.com/office/drawing/2014/chart" uri="{C3380CC4-5D6E-409C-BE32-E72D297353CC}">
              <c16:uniqueId val="{00000003-AF9B-441D-A929-BC78F0CD1B63}"/>
            </c:ext>
          </c:extLst>
        </c:ser>
        <c:dLbls>
          <c:showLegendKey val="0"/>
          <c:showVal val="0"/>
          <c:showCatName val="0"/>
          <c:showSerName val="0"/>
          <c:showPercent val="0"/>
          <c:showBubbleSize val="0"/>
        </c:dLbls>
        <c:gapWidth val="219"/>
        <c:overlap val="-27"/>
        <c:axId val="-2037407960"/>
        <c:axId val="-2037404152"/>
      </c:barChart>
      <c:catAx>
        <c:axId val="-203740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7404152"/>
        <c:crosses val="autoZero"/>
        <c:auto val="1"/>
        <c:lblAlgn val="ctr"/>
        <c:lblOffset val="100"/>
        <c:noMultiLvlLbl val="0"/>
      </c:catAx>
      <c:valAx>
        <c:axId val="-2037404152"/>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7407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Academic vs. Industry</a:t>
            </a:r>
            <a:endParaRPr lang="en-US">
              <a:effectLst/>
            </a:endParaRPr>
          </a:p>
        </c:rich>
      </c:tx>
      <c:overlay val="0"/>
      <c:spPr>
        <a:noFill/>
        <a:ln>
          <a:noFill/>
        </a:ln>
        <a:effectLst/>
      </c:spPr>
    </c:title>
    <c:autoTitleDeleted val="0"/>
    <c:plotArea>
      <c:layout/>
      <c:barChart>
        <c:barDir val="col"/>
        <c:grouping val="clustered"/>
        <c:varyColors val="0"/>
        <c:ser>
          <c:idx val="0"/>
          <c:order val="0"/>
          <c:tx>
            <c:strRef>
              <c:f>'[Submission and TPC Counts for Sharon (2012-2015 DAC).xlsx]TPC Counts'!$E$51</c:f>
              <c:strCache>
                <c:ptCount val="1"/>
                <c:pt idx="0">
                  <c:v>Academic</c:v>
                </c:pt>
              </c:strCache>
            </c:strRef>
          </c:tx>
          <c:spPr>
            <a:solidFill>
              <a:schemeClr val="accent1"/>
            </a:solidFill>
            <a:ln>
              <a:noFill/>
            </a:ln>
            <a:effectLst/>
          </c:spPr>
          <c:invertIfNegative val="0"/>
          <c:cat>
            <c:numLit>
              <c:formatCode>General</c:formatCode>
              <c:ptCount val="2"/>
              <c:pt idx="0">
                <c:v>2014</c:v>
              </c:pt>
              <c:pt idx="1">
                <c:v>2015</c:v>
              </c:pt>
            </c:numLit>
          </c:cat>
          <c:val>
            <c:numRef>
              <c:f>'[Submission and TPC Counts for Sharon (2012-2015 DAC).xlsx]TPC Counts'!$F$51:$G$51</c:f>
              <c:numCache>
                <c:formatCode>0%</c:formatCode>
                <c:ptCount val="2"/>
                <c:pt idx="0">
                  <c:v>0.61</c:v>
                </c:pt>
                <c:pt idx="1">
                  <c:v>0.71</c:v>
                </c:pt>
              </c:numCache>
            </c:numRef>
          </c:val>
          <c:extLst>
            <c:ext xmlns:c16="http://schemas.microsoft.com/office/drawing/2014/chart" uri="{C3380CC4-5D6E-409C-BE32-E72D297353CC}">
              <c16:uniqueId val="{00000000-2A8B-418F-A6EC-6DE838484208}"/>
            </c:ext>
          </c:extLst>
        </c:ser>
        <c:ser>
          <c:idx val="1"/>
          <c:order val="1"/>
          <c:tx>
            <c:strRef>
              <c:f>'[Submission and TPC Counts for Sharon (2012-2015 DAC).xlsx]TPC Counts'!$E$52</c:f>
              <c:strCache>
                <c:ptCount val="1"/>
                <c:pt idx="0">
                  <c:v>Industry</c:v>
                </c:pt>
              </c:strCache>
            </c:strRef>
          </c:tx>
          <c:spPr>
            <a:solidFill>
              <a:schemeClr val="accent2"/>
            </a:solidFill>
            <a:ln>
              <a:noFill/>
            </a:ln>
            <a:effectLst/>
          </c:spPr>
          <c:invertIfNegative val="0"/>
          <c:cat>
            <c:numLit>
              <c:formatCode>General</c:formatCode>
              <c:ptCount val="2"/>
              <c:pt idx="0">
                <c:v>2014</c:v>
              </c:pt>
              <c:pt idx="1">
                <c:v>2015</c:v>
              </c:pt>
            </c:numLit>
          </c:cat>
          <c:val>
            <c:numRef>
              <c:f>'[Submission and TPC Counts for Sharon (2012-2015 DAC).xlsx]TPC Counts'!$F$52:$G$52</c:f>
              <c:numCache>
                <c:formatCode>0%</c:formatCode>
                <c:ptCount val="2"/>
                <c:pt idx="0">
                  <c:v>0.39</c:v>
                </c:pt>
                <c:pt idx="1">
                  <c:v>0.28999999999999998</c:v>
                </c:pt>
              </c:numCache>
            </c:numRef>
          </c:val>
          <c:extLst>
            <c:ext xmlns:c16="http://schemas.microsoft.com/office/drawing/2014/chart" uri="{C3380CC4-5D6E-409C-BE32-E72D297353CC}">
              <c16:uniqueId val="{00000001-2A8B-418F-A6EC-6DE838484208}"/>
            </c:ext>
          </c:extLst>
        </c:ser>
        <c:dLbls>
          <c:showLegendKey val="0"/>
          <c:showVal val="0"/>
          <c:showCatName val="0"/>
          <c:showSerName val="0"/>
          <c:showPercent val="0"/>
          <c:showBubbleSize val="0"/>
        </c:dLbls>
        <c:gapWidth val="219"/>
        <c:overlap val="-27"/>
        <c:axId val="-2045190216"/>
        <c:axId val="-2045201224"/>
      </c:barChart>
      <c:catAx>
        <c:axId val="-204519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5201224"/>
        <c:crosses val="autoZero"/>
        <c:auto val="1"/>
        <c:lblAlgn val="ctr"/>
        <c:lblOffset val="100"/>
        <c:noMultiLvlLbl val="0"/>
      </c:catAx>
      <c:valAx>
        <c:axId val="-2045201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5190216"/>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Distribution by Continents</a:t>
            </a:r>
          </a:p>
        </c:rich>
      </c:tx>
      <c:overlay val="0"/>
      <c:spPr>
        <a:noFill/>
        <a:ln>
          <a:noFill/>
        </a:ln>
        <a:effectLst/>
      </c:spPr>
    </c:title>
    <c:autoTitleDeleted val="0"/>
    <c:plotArea>
      <c:layout/>
      <c:barChart>
        <c:barDir val="col"/>
        <c:grouping val="clustered"/>
        <c:varyColors val="0"/>
        <c:ser>
          <c:idx val="0"/>
          <c:order val="0"/>
          <c:tx>
            <c:strRef>
              <c:f>'[Submission and TPC Counts for Sharon (2012-2015 DAC).xlsx]TPC Counts'!$E$46</c:f>
              <c:strCache>
                <c:ptCount val="1"/>
                <c:pt idx="0">
                  <c:v>North America</c:v>
                </c:pt>
              </c:strCache>
            </c:strRef>
          </c:tx>
          <c:spPr>
            <a:solidFill>
              <a:schemeClr val="accent1"/>
            </a:solidFill>
            <a:ln>
              <a:noFill/>
            </a:ln>
            <a:effectLst/>
          </c:spPr>
          <c:invertIfNegative val="0"/>
          <c:cat>
            <c:numLit>
              <c:formatCode>General</c:formatCode>
              <c:ptCount val="2"/>
              <c:pt idx="0">
                <c:v>2014</c:v>
              </c:pt>
              <c:pt idx="1">
                <c:v>2015</c:v>
              </c:pt>
            </c:numLit>
          </c:cat>
          <c:val>
            <c:numRef>
              <c:f>'[Submission and TPC Counts for Sharon (2012-2015 DAC).xlsx]TPC Counts'!$F$46:$G$46</c:f>
              <c:numCache>
                <c:formatCode>0%</c:formatCode>
                <c:ptCount val="2"/>
                <c:pt idx="0">
                  <c:v>0.629411764705882</c:v>
                </c:pt>
                <c:pt idx="1">
                  <c:v>0.625</c:v>
                </c:pt>
              </c:numCache>
            </c:numRef>
          </c:val>
          <c:extLst>
            <c:ext xmlns:c16="http://schemas.microsoft.com/office/drawing/2014/chart" uri="{C3380CC4-5D6E-409C-BE32-E72D297353CC}">
              <c16:uniqueId val="{00000000-6B10-4A63-A9B6-A566B350922C}"/>
            </c:ext>
          </c:extLst>
        </c:ser>
        <c:ser>
          <c:idx val="1"/>
          <c:order val="1"/>
          <c:tx>
            <c:strRef>
              <c:f>'[Submission and TPC Counts for Sharon (2012-2015 DAC).xlsx]TPC Counts'!$E$47</c:f>
              <c:strCache>
                <c:ptCount val="1"/>
                <c:pt idx="0">
                  <c:v>Europe</c:v>
                </c:pt>
              </c:strCache>
            </c:strRef>
          </c:tx>
          <c:spPr>
            <a:solidFill>
              <a:schemeClr val="accent2"/>
            </a:solidFill>
            <a:ln>
              <a:noFill/>
            </a:ln>
            <a:effectLst/>
          </c:spPr>
          <c:invertIfNegative val="0"/>
          <c:cat>
            <c:numLit>
              <c:formatCode>General</c:formatCode>
              <c:ptCount val="2"/>
              <c:pt idx="0">
                <c:v>2014</c:v>
              </c:pt>
              <c:pt idx="1">
                <c:v>2015</c:v>
              </c:pt>
            </c:numLit>
          </c:cat>
          <c:val>
            <c:numRef>
              <c:f>'[Submission and TPC Counts for Sharon (2012-2015 DAC).xlsx]TPC Counts'!$F$47:$G$47</c:f>
              <c:numCache>
                <c:formatCode>0%</c:formatCode>
                <c:ptCount val="2"/>
                <c:pt idx="0">
                  <c:v>0.19411764705882401</c:v>
                </c:pt>
                <c:pt idx="1">
                  <c:v>0.19047619047619099</c:v>
                </c:pt>
              </c:numCache>
            </c:numRef>
          </c:val>
          <c:extLst>
            <c:ext xmlns:c16="http://schemas.microsoft.com/office/drawing/2014/chart" uri="{C3380CC4-5D6E-409C-BE32-E72D297353CC}">
              <c16:uniqueId val="{00000001-6B10-4A63-A9B6-A566B350922C}"/>
            </c:ext>
          </c:extLst>
        </c:ser>
        <c:ser>
          <c:idx val="2"/>
          <c:order val="2"/>
          <c:tx>
            <c:strRef>
              <c:f>'[Submission and TPC Counts for Sharon (2012-2015 DAC).xlsx]TPC Counts'!$E$48</c:f>
              <c:strCache>
                <c:ptCount val="1"/>
                <c:pt idx="0">
                  <c:v>Asia</c:v>
                </c:pt>
              </c:strCache>
            </c:strRef>
          </c:tx>
          <c:spPr>
            <a:solidFill>
              <a:schemeClr val="accent3"/>
            </a:solidFill>
            <a:ln>
              <a:noFill/>
            </a:ln>
            <a:effectLst/>
          </c:spPr>
          <c:invertIfNegative val="0"/>
          <c:cat>
            <c:numLit>
              <c:formatCode>General</c:formatCode>
              <c:ptCount val="2"/>
              <c:pt idx="0">
                <c:v>2014</c:v>
              </c:pt>
              <c:pt idx="1">
                <c:v>2015</c:v>
              </c:pt>
            </c:numLit>
          </c:cat>
          <c:val>
            <c:numRef>
              <c:f>'[Submission and TPC Counts for Sharon (2012-2015 DAC).xlsx]TPC Counts'!$F$48:$G$48</c:f>
              <c:numCache>
                <c:formatCode>0%</c:formatCode>
                <c:ptCount val="2"/>
                <c:pt idx="0">
                  <c:v>0.17647058823529399</c:v>
                </c:pt>
                <c:pt idx="1">
                  <c:v>0.18452380952381001</c:v>
                </c:pt>
              </c:numCache>
            </c:numRef>
          </c:val>
          <c:extLst>
            <c:ext xmlns:c16="http://schemas.microsoft.com/office/drawing/2014/chart" uri="{C3380CC4-5D6E-409C-BE32-E72D297353CC}">
              <c16:uniqueId val="{00000002-6B10-4A63-A9B6-A566B350922C}"/>
            </c:ext>
          </c:extLst>
        </c:ser>
        <c:dLbls>
          <c:showLegendKey val="0"/>
          <c:showVal val="0"/>
          <c:showCatName val="0"/>
          <c:showSerName val="0"/>
          <c:showPercent val="0"/>
          <c:showBubbleSize val="0"/>
        </c:dLbls>
        <c:gapWidth val="219"/>
        <c:overlap val="-27"/>
        <c:axId val="-2039626168"/>
        <c:axId val="-2039622568"/>
      </c:barChart>
      <c:catAx>
        <c:axId val="-203962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9622568"/>
        <c:crosses val="autoZero"/>
        <c:auto val="1"/>
        <c:lblAlgn val="ctr"/>
        <c:lblOffset val="100"/>
        <c:noMultiLvlLbl val="0"/>
      </c:catAx>
      <c:valAx>
        <c:axId val="-2039622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962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1A607-FC0E-4E9F-8FE9-4103D4BC41E3}"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F8C56-2902-440F-9F68-DA7E3ED5B332}" type="slidenum">
              <a:rPr lang="en-US" smtClean="0"/>
              <a:t>‹#›</a:t>
            </a:fld>
            <a:endParaRPr lang="en-US"/>
          </a:p>
        </p:txBody>
      </p:sp>
    </p:spTree>
    <p:extLst>
      <p:ext uri="{BB962C8B-B14F-4D97-AF65-F5344CB8AC3E}">
        <p14:creationId xmlns:p14="http://schemas.microsoft.com/office/powerpoint/2010/main" val="283977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0" y="0"/>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985" eaLnBrk="0" hangingPunct="0">
              <a:defRPr b="1">
                <a:solidFill>
                  <a:schemeClr val="tx1"/>
                </a:solidFill>
                <a:latin typeface="Arial" charset="0"/>
                <a:ea typeface="ＭＳ Ｐゴシック" charset="0"/>
                <a:cs typeface="Arial" charset="0"/>
              </a:defRPr>
            </a:lvl1pPr>
            <a:lvl2pPr marL="696739" indent="-267976" defTabSz="928985" eaLnBrk="0" hangingPunct="0">
              <a:defRPr b="1">
                <a:solidFill>
                  <a:schemeClr val="tx1"/>
                </a:solidFill>
                <a:latin typeface="Arial" charset="0"/>
                <a:ea typeface="Arial" charset="0"/>
                <a:cs typeface="Arial" charset="0"/>
              </a:defRPr>
            </a:lvl2pPr>
            <a:lvl3pPr marL="1071905" indent="-214381" defTabSz="928985" eaLnBrk="0" hangingPunct="0">
              <a:defRPr b="1">
                <a:solidFill>
                  <a:schemeClr val="tx1"/>
                </a:solidFill>
                <a:latin typeface="Arial" charset="0"/>
                <a:ea typeface="Arial" charset="0"/>
                <a:cs typeface="Arial" charset="0"/>
              </a:defRPr>
            </a:lvl3pPr>
            <a:lvl4pPr marL="1500668" indent="-214381" defTabSz="928985" eaLnBrk="0" hangingPunct="0">
              <a:defRPr b="1">
                <a:solidFill>
                  <a:schemeClr val="tx1"/>
                </a:solidFill>
                <a:latin typeface="Arial" charset="0"/>
                <a:ea typeface="Arial" charset="0"/>
                <a:cs typeface="Arial" charset="0"/>
              </a:defRPr>
            </a:lvl4pPr>
            <a:lvl5pPr marL="1929430" indent="-214381" defTabSz="928985" eaLnBrk="0" hangingPunct="0">
              <a:defRPr b="1">
                <a:solidFill>
                  <a:schemeClr val="tx1"/>
                </a:solidFill>
                <a:latin typeface="Arial" charset="0"/>
                <a:ea typeface="Arial" charset="0"/>
                <a:cs typeface="Arial" charset="0"/>
              </a:defRPr>
            </a:lvl5pPr>
            <a:lvl6pPr marL="2358192" indent="-214381" defTabSz="928985" eaLnBrk="0" fontAlgn="base" hangingPunct="0">
              <a:spcBef>
                <a:spcPct val="0"/>
              </a:spcBef>
              <a:spcAft>
                <a:spcPct val="0"/>
              </a:spcAft>
              <a:defRPr b="1">
                <a:solidFill>
                  <a:schemeClr val="tx1"/>
                </a:solidFill>
                <a:latin typeface="Arial" charset="0"/>
                <a:ea typeface="Arial" charset="0"/>
                <a:cs typeface="Arial" charset="0"/>
              </a:defRPr>
            </a:lvl6pPr>
            <a:lvl7pPr marL="2786954" indent="-214381" defTabSz="928985" eaLnBrk="0" fontAlgn="base" hangingPunct="0">
              <a:spcBef>
                <a:spcPct val="0"/>
              </a:spcBef>
              <a:spcAft>
                <a:spcPct val="0"/>
              </a:spcAft>
              <a:defRPr b="1">
                <a:solidFill>
                  <a:schemeClr val="tx1"/>
                </a:solidFill>
                <a:latin typeface="Arial" charset="0"/>
                <a:ea typeface="Arial" charset="0"/>
                <a:cs typeface="Arial" charset="0"/>
              </a:defRPr>
            </a:lvl7pPr>
            <a:lvl8pPr marL="3215716" indent="-214381" defTabSz="928985" eaLnBrk="0" fontAlgn="base" hangingPunct="0">
              <a:spcBef>
                <a:spcPct val="0"/>
              </a:spcBef>
              <a:spcAft>
                <a:spcPct val="0"/>
              </a:spcAft>
              <a:defRPr b="1">
                <a:solidFill>
                  <a:schemeClr val="tx1"/>
                </a:solidFill>
                <a:latin typeface="Arial" charset="0"/>
                <a:ea typeface="Arial" charset="0"/>
                <a:cs typeface="Arial" charset="0"/>
              </a:defRPr>
            </a:lvl8pPr>
            <a:lvl9pPr marL="3644478" indent="-214381" defTabSz="928985" eaLnBrk="0" fontAlgn="base" hangingPunct="0">
              <a:spcBef>
                <a:spcPct val="0"/>
              </a:spcBef>
              <a:spcAft>
                <a:spcPct val="0"/>
              </a:spcAft>
              <a:defRPr b="1">
                <a:solidFill>
                  <a:schemeClr val="tx1"/>
                </a:solidFill>
                <a:latin typeface="Arial" charset="0"/>
                <a:ea typeface="Arial" charset="0"/>
                <a:cs typeface="Arial" charset="0"/>
              </a:defRPr>
            </a:lvl9pPr>
          </a:lstStyle>
          <a:p>
            <a:pPr marL="0" marR="0" lvl="0" indent="0" defTabSz="92898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charset="0"/>
                <a:ea typeface="ＭＳ Ｐゴシック" charset="0"/>
                <a:cs typeface="Arial" charset="0"/>
                <a:sym typeface="Calibri"/>
              </a:rPr>
              <a:t>GTO2003EXT.ppt</a:t>
            </a:r>
          </a:p>
        </p:txBody>
      </p:sp>
      <p:sp>
        <p:nvSpPr>
          <p:cNvPr id="17411" name="Rectangle 3"/>
          <p:cNvSpPr>
            <a:spLocks noGrp="1" noChangeArrowheads="1"/>
          </p:cNvSpPr>
          <p:nvPr>
            <p:ph type="dt" sz="quarter" idx="1"/>
          </p:nvPr>
        </p:nvSpPr>
        <p:spPr>
          <a:xfrm>
            <a:off x="3884613" y="0"/>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985" eaLnBrk="0" hangingPunct="0">
              <a:defRPr b="1">
                <a:solidFill>
                  <a:schemeClr val="tx1"/>
                </a:solidFill>
                <a:latin typeface="Arial" charset="0"/>
                <a:ea typeface="ＭＳ Ｐゴシック" charset="0"/>
                <a:cs typeface="Arial" charset="0"/>
              </a:defRPr>
            </a:lvl1pPr>
            <a:lvl2pPr marL="696739" indent="-267976" defTabSz="928985" eaLnBrk="0" hangingPunct="0">
              <a:defRPr b="1">
                <a:solidFill>
                  <a:schemeClr val="tx1"/>
                </a:solidFill>
                <a:latin typeface="Arial" charset="0"/>
                <a:ea typeface="Arial" charset="0"/>
                <a:cs typeface="Arial" charset="0"/>
              </a:defRPr>
            </a:lvl2pPr>
            <a:lvl3pPr marL="1071905" indent="-214381" defTabSz="928985" eaLnBrk="0" hangingPunct="0">
              <a:defRPr b="1">
                <a:solidFill>
                  <a:schemeClr val="tx1"/>
                </a:solidFill>
                <a:latin typeface="Arial" charset="0"/>
                <a:ea typeface="Arial" charset="0"/>
                <a:cs typeface="Arial" charset="0"/>
              </a:defRPr>
            </a:lvl3pPr>
            <a:lvl4pPr marL="1500668" indent="-214381" defTabSz="928985" eaLnBrk="0" hangingPunct="0">
              <a:defRPr b="1">
                <a:solidFill>
                  <a:schemeClr val="tx1"/>
                </a:solidFill>
                <a:latin typeface="Arial" charset="0"/>
                <a:ea typeface="Arial" charset="0"/>
                <a:cs typeface="Arial" charset="0"/>
              </a:defRPr>
            </a:lvl4pPr>
            <a:lvl5pPr marL="1929430" indent="-214381" defTabSz="928985" eaLnBrk="0" hangingPunct="0">
              <a:defRPr b="1">
                <a:solidFill>
                  <a:schemeClr val="tx1"/>
                </a:solidFill>
                <a:latin typeface="Arial" charset="0"/>
                <a:ea typeface="Arial" charset="0"/>
                <a:cs typeface="Arial" charset="0"/>
              </a:defRPr>
            </a:lvl5pPr>
            <a:lvl6pPr marL="2358192" indent="-214381" defTabSz="928985" eaLnBrk="0" fontAlgn="base" hangingPunct="0">
              <a:spcBef>
                <a:spcPct val="0"/>
              </a:spcBef>
              <a:spcAft>
                <a:spcPct val="0"/>
              </a:spcAft>
              <a:defRPr b="1">
                <a:solidFill>
                  <a:schemeClr val="tx1"/>
                </a:solidFill>
                <a:latin typeface="Arial" charset="0"/>
                <a:ea typeface="Arial" charset="0"/>
                <a:cs typeface="Arial" charset="0"/>
              </a:defRPr>
            </a:lvl6pPr>
            <a:lvl7pPr marL="2786954" indent="-214381" defTabSz="928985" eaLnBrk="0" fontAlgn="base" hangingPunct="0">
              <a:spcBef>
                <a:spcPct val="0"/>
              </a:spcBef>
              <a:spcAft>
                <a:spcPct val="0"/>
              </a:spcAft>
              <a:defRPr b="1">
                <a:solidFill>
                  <a:schemeClr val="tx1"/>
                </a:solidFill>
                <a:latin typeface="Arial" charset="0"/>
                <a:ea typeface="Arial" charset="0"/>
                <a:cs typeface="Arial" charset="0"/>
              </a:defRPr>
            </a:lvl7pPr>
            <a:lvl8pPr marL="3215716" indent="-214381" defTabSz="928985" eaLnBrk="0" fontAlgn="base" hangingPunct="0">
              <a:spcBef>
                <a:spcPct val="0"/>
              </a:spcBef>
              <a:spcAft>
                <a:spcPct val="0"/>
              </a:spcAft>
              <a:defRPr b="1">
                <a:solidFill>
                  <a:schemeClr val="tx1"/>
                </a:solidFill>
                <a:latin typeface="Arial" charset="0"/>
                <a:ea typeface="Arial" charset="0"/>
                <a:cs typeface="Arial" charset="0"/>
              </a:defRPr>
            </a:lvl8pPr>
            <a:lvl9pPr marL="3644478" indent="-214381" defTabSz="928985" eaLnBrk="0" fontAlgn="base" hangingPunct="0">
              <a:spcBef>
                <a:spcPct val="0"/>
              </a:spcBef>
              <a:spcAft>
                <a:spcPct val="0"/>
              </a:spcAft>
              <a:defRPr b="1">
                <a:solidFill>
                  <a:schemeClr val="tx1"/>
                </a:solidFill>
                <a:latin typeface="Arial" charset="0"/>
                <a:ea typeface="Arial" charset="0"/>
                <a:cs typeface="Arial" charset="0"/>
              </a:defRPr>
            </a:lvl9pPr>
          </a:lstStyle>
          <a:p>
            <a:pPr marL="0" marR="0" lvl="0" indent="0" defTabSz="928985" eaLnBrk="1" fontAlgn="auto" latinLnBrk="0" hangingPunct="1">
              <a:lnSpc>
                <a:spcPct val="100000"/>
              </a:lnSpc>
              <a:spcBef>
                <a:spcPts val="0"/>
              </a:spcBef>
              <a:spcAft>
                <a:spcPts val="0"/>
              </a:spcAft>
              <a:buClrTx/>
              <a:buSzTx/>
              <a:buFontTx/>
              <a:buNone/>
              <a:tabLst/>
              <a:defRPr/>
            </a:pPr>
            <a:fld id="{1F399C65-2705-BC47-BA78-9170500B55D9}" type="datetime1">
              <a:rPr kumimoji="0" lang="en-US" sz="2400" b="0" i="0" u="none" strike="noStrike" kern="0" cap="none" spc="0" normalizeH="0" baseline="0" noProof="0">
                <a:ln>
                  <a:noFill/>
                </a:ln>
                <a:solidFill>
                  <a:prstClr val="black"/>
                </a:solidFill>
                <a:effectLst/>
                <a:uLnTx/>
                <a:uFillTx/>
                <a:latin typeface="Arial" charset="0"/>
                <a:ea typeface="ＭＳ Ｐゴシック" charset="0"/>
                <a:cs typeface="Arial" charset="0"/>
                <a:sym typeface="Calibri"/>
              </a:rPr>
              <a:pPr marL="0" marR="0" lvl="0" indent="0" defTabSz="928985" eaLnBrk="1" fontAlgn="auto" latinLnBrk="0" hangingPunct="1">
                <a:lnSpc>
                  <a:spcPct val="100000"/>
                </a:lnSpc>
                <a:spcBef>
                  <a:spcPts val="0"/>
                </a:spcBef>
                <a:spcAft>
                  <a:spcPts val="0"/>
                </a:spcAft>
                <a:buClrTx/>
                <a:buSzTx/>
                <a:buFontTx/>
                <a:buNone/>
                <a:tabLst/>
                <a:defRPr/>
              </a:pPr>
              <a:t>6/9/2022</a:t>
            </a:fld>
            <a:endParaRPr kumimoji="0" lang="en-US" sz="2400" b="0" i="0" u="none" strike="noStrike" kern="0" cap="none" spc="0" normalizeH="0" baseline="0" noProof="0">
              <a:ln>
                <a:noFill/>
              </a:ln>
              <a:solidFill>
                <a:prstClr val="black"/>
              </a:solidFill>
              <a:effectLst/>
              <a:uLnTx/>
              <a:uFillTx/>
              <a:latin typeface="Arial" charset="0"/>
              <a:ea typeface="ＭＳ Ｐゴシック" charset="0"/>
              <a:cs typeface="Arial" charset="0"/>
              <a:sym typeface="Calibri"/>
            </a:endParaRPr>
          </a:p>
        </p:txBody>
      </p:sp>
      <p:sp>
        <p:nvSpPr>
          <p:cNvPr id="1741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985" eaLnBrk="0" hangingPunct="0">
              <a:defRPr b="1">
                <a:solidFill>
                  <a:schemeClr val="tx1"/>
                </a:solidFill>
                <a:latin typeface="Arial" charset="0"/>
                <a:ea typeface="ＭＳ Ｐゴシック" charset="0"/>
                <a:cs typeface="Arial" charset="0"/>
              </a:defRPr>
            </a:lvl1pPr>
            <a:lvl2pPr marL="696739" indent="-267976" defTabSz="928985" eaLnBrk="0" hangingPunct="0">
              <a:defRPr b="1">
                <a:solidFill>
                  <a:schemeClr val="tx1"/>
                </a:solidFill>
                <a:latin typeface="Arial" charset="0"/>
                <a:ea typeface="Arial" charset="0"/>
                <a:cs typeface="Arial" charset="0"/>
              </a:defRPr>
            </a:lvl2pPr>
            <a:lvl3pPr marL="1071905" indent="-214381" defTabSz="928985" eaLnBrk="0" hangingPunct="0">
              <a:defRPr b="1">
                <a:solidFill>
                  <a:schemeClr val="tx1"/>
                </a:solidFill>
                <a:latin typeface="Arial" charset="0"/>
                <a:ea typeface="Arial" charset="0"/>
                <a:cs typeface="Arial" charset="0"/>
              </a:defRPr>
            </a:lvl3pPr>
            <a:lvl4pPr marL="1500668" indent="-214381" defTabSz="928985" eaLnBrk="0" hangingPunct="0">
              <a:defRPr b="1">
                <a:solidFill>
                  <a:schemeClr val="tx1"/>
                </a:solidFill>
                <a:latin typeface="Arial" charset="0"/>
                <a:ea typeface="Arial" charset="0"/>
                <a:cs typeface="Arial" charset="0"/>
              </a:defRPr>
            </a:lvl4pPr>
            <a:lvl5pPr marL="1929430" indent="-214381" defTabSz="928985" eaLnBrk="0" hangingPunct="0">
              <a:defRPr b="1">
                <a:solidFill>
                  <a:schemeClr val="tx1"/>
                </a:solidFill>
                <a:latin typeface="Arial" charset="0"/>
                <a:ea typeface="Arial" charset="0"/>
                <a:cs typeface="Arial" charset="0"/>
              </a:defRPr>
            </a:lvl5pPr>
            <a:lvl6pPr marL="2358192" indent="-214381" defTabSz="928985" eaLnBrk="0" fontAlgn="base" hangingPunct="0">
              <a:spcBef>
                <a:spcPct val="0"/>
              </a:spcBef>
              <a:spcAft>
                <a:spcPct val="0"/>
              </a:spcAft>
              <a:defRPr b="1">
                <a:solidFill>
                  <a:schemeClr val="tx1"/>
                </a:solidFill>
                <a:latin typeface="Arial" charset="0"/>
                <a:ea typeface="Arial" charset="0"/>
                <a:cs typeface="Arial" charset="0"/>
              </a:defRPr>
            </a:lvl6pPr>
            <a:lvl7pPr marL="2786954" indent="-214381" defTabSz="928985" eaLnBrk="0" fontAlgn="base" hangingPunct="0">
              <a:spcBef>
                <a:spcPct val="0"/>
              </a:spcBef>
              <a:spcAft>
                <a:spcPct val="0"/>
              </a:spcAft>
              <a:defRPr b="1">
                <a:solidFill>
                  <a:schemeClr val="tx1"/>
                </a:solidFill>
                <a:latin typeface="Arial" charset="0"/>
                <a:ea typeface="Arial" charset="0"/>
                <a:cs typeface="Arial" charset="0"/>
              </a:defRPr>
            </a:lvl7pPr>
            <a:lvl8pPr marL="3215716" indent="-214381" defTabSz="928985" eaLnBrk="0" fontAlgn="base" hangingPunct="0">
              <a:spcBef>
                <a:spcPct val="0"/>
              </a:spcBef>
              <a:spcAft>
                <a:spcPct val="0"/>
              </a:spcAft>
              <a:defRPr b="1">
                <a:solidFill>
                  <a:schemeClr val="tx1"/>
                </a:solidFill>
                <a:latin typeface="Arial" charset="0"/>
                <a:ea typeface="Arial" charset="0"/>
                <a:cs typeface="Arial" charset="0"/>
              </a:defRPr>
            </a:lvl8pPr>
            <a:lvl9pPr marL="3644478" indent="-214381" defTabSz="928985" eaLnBrk="0" fontAlgn="base" hangingPunct="0">
              <a:spcBef>
                <a:spcPct val="0"/>
              </a:spcBef>
              <a:spcAft>
                <a:spcPct val="0"/>
              </a:spcAft>
              <a:defRPr b="1">
                <a:solidFill>
                  <a:schemeClr val="tx1"/>
                </a:solidFill>
                <a:latin typeface="Arial" charset="0"/>
                <a:ea typeface="Arial" charset="0"/>
                <a:cs typeface="Arial" charset="0"/>
              </a:defRPr>
            </a:lvl9pPr>
          </a:lstStyle>
          <a:p>
            <a:pPr marL="0" marR="0" lvl="0" indent="0" defTabSz="928985" eaLnBrk="1" fontAlgn="auto" latinLnBrk="0" hangingPunct="1">
              <a:lnSpc>
                <a:spcPct val="100000"/>
              </a:lnSpc>
              <a:spcBef>
                <a:spcPts val="0"/>
              </a:spcBef>
              <a:spcAft>
                <a:spcPts val="0"/>
              </a:spcAft>
              <a:buClrTx/>
              <a:buSzTx/>
              <a:buFontTx/>
              <a:buNone/>
              <a:tabLst/>
              <a:defRPr/>
            </a:pPr>
            <a:fld id="{2B764D49-D396-2645-B596-AE27B96056A9}" type="slidenum">
              <a:rPr kumimoji="0" lang="en-US" sz="2400" b="0" i="0" u="none" strike="noStrike" kern="0" cap="none" spc="0" normalizeH="0" baseline="0" noProof="0">
                <a:ln>
                  <a:noFill/>
                </a:ln>
                <a:solidFill>
                  <a:prstClr val="black"/>
                </a:solidFill>
                <a:effectLst/>
                <a:uLnTx/>
                <a:uFillTx/>
                <a:latin typeface="Arial" charset="0"/>
                <a:ea typeface="ＭＳ Ｐゴシック" charset="0"/>
                <a:cs typeface="Arial" charset="0"/>
                <a:sym typeface="Calibri"/>
              </a:rPr>
              <a:pPr marL="0" marR="0" lvl="0" indent="0" defTabSz="928985" eaLnBrk="1" fontAlgn="auto" latinLnBrk="0" hangingPunct="1">
                <a:lnSpc>
                  <a:spcPct val="100000"/>
                </a:lnSpc>
                <a:spcBef>
                  <a:spcPts val="0"/>
                </a:spcBef>
                <a:spcAft>
                  <a:spcPts val="0"/>
                </a:spcAft>
                <a:buClrTx/>
                <a:buSzTx/>
                <a:buFontTx/>
                <a:buNone/>
                <a:tabLst/>
                <a:defRPr/>
              </a:pPr>
              <a:t>1</a:t>
            </a:fld>
            <a:endParaRPr kumimoji="0" lang="en-US" sz="2400" b="0" i="0" u="none" strike="noStrike" kern="0" cap="none" spc="0" normalizeH="0" baseline="0" noProof="0">
              <a:ln>
                <a:noFill/>
              </a:ln>
              <a:solidFill>
                <a:prstClr val="black"/>
              </a:solidFill>
              <a:effectLst/>
              <a:uLnTx/>
              <a:uFillTx/>
              <a:latin typeface="Arial" charset="0"/>
              <a:ea typeface="ＭＳ Ｐゴシック" charset="0"/>
              <a:cs typeface="Arial" charset="0"/>
              <a:sym typeface="Calibri"/>
            </a:endParaRPr>
          </a:p>
        </p:txBody>
      </p:sp>
      <p:sp>
        <p:nvSpPr>
          <p:cNvPr id="17413" name="Rectangle 2"/>
          <p:cNvSpPr>
            <a:spLocks noGrp="1" noRot="1" noChangeAspect="1" noChangeArrowheads="1" noTextEdit="1"/>
          </p:cNvSpPr>
          <p:nvPr>
            <p:ph type="sldImg"/>
          </p:nvPr>
        </p:nvSpPr>
        <p:spPr>
          <a:xfrm>
            <a:off x="1143000" y="685800"/>
            <a:ext cx="4572000" cy="3429000"/>
          </a:xfrm>
          <a:ln/>
        </p:spPr>
      </p:sp>
      <p:sp>
        <p:nvSpPr>
          <p:cNvPr id="174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Arial" charset="0"/>
              <a:ea typeface="MS PGothic" charset="0"/>
            </a:endParaRPr>
          </a:p>
        </p:txBody>
      </p:sp>
    </p:spTree>
    <p:extLst>
      <p:ext uri="{BB962C8B-B14F-4D97-AF65-F5344CB8AC3E}">
        <p14:creationId xmlns:p14="http://schemas.microsoft.com/office/powerpoint/2010/main" val="420157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371110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en-US" dirty="0"/>
          </a:p>
        </p:txBody>
      </p:sp>
    </p:spTree>
    <p:extLst>
      <p:ext uri="{BB962C8B-B14F-4D97-AF65-F5344CB8AC3E}">
        <p14:creationId xmlns:p14="http://schemas.microsoft.com/office/powerpoint/2010/main" val="29611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lIns="90004" tIns="45002" rIns="90004" bIns="45002"/>
          <a:lstStyle/>
          <a:p>
            <a:r>
              <a:rPr lang="en-US" dirty="0"/>
              <a:t>Only have 3 more approved submissions than last year. </a:t>
            </a:r>
          </a:p>
          <a:p>
            <a:r>
              <a:rPr lang="en-US" dirty="0"/>
              <a:t>A slight decrease (11% vs. 14% in industry submissions)</a:t>
            </a:r>
          </a:p>
        </p:txBody>
      </p:sp>
    </p:spTree>
    <p:extLst>
      <p:ext uri="{BB962C8B-B14F-4D97-AF65-F5344CB8AC3E}">
        <p14:creationId xmlns:p14="http://schemas.microsoft.com/office/powerpoint/2010/main" val="267740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lIns="90004" tIns="45002" rIns="90004" bIns="45002"/>
          <a:lstStyle/>
          <a:p>
            <a:r>
              <a:rPr lang="en-US" dirty="0"/>
              <a:t>Note that</a:t>
            </a:r>
            <a:r>
              <a:rPr lang="en-US" baseline="0" dirty="0"/>
              <a:t> AUTO and part of SEC papers could be categorized into ESS. So the ESS submissions are not really reduced per se.</a:t>
            </a:r>
            <a:endParaRPr lang="en-US" dirty="0"/>
          </a:p>
        </p:txBody>
      </p:sp>
    </p:spTree>
    <p:extLst>
      <p:ext uri="{BB962C8B-B14F-4D97-AF65-F5344CB8AC3E}">
        <p14:creationId xmlns:p14="http://schemas.microsoft.com/office/powerpoint/2010/main" val="132633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lIns="90004" tIns="45002" rIns="90004" bIns="45002"/>
          <a:lstStyle/>
          <a:p>
            <a:r>
              <a:rPr lang="en-US" dirty="0"/>
              <a:t>Each</a:t>
            </a:r>
            <a:r>
              <a:rPr lang="en-US" baseline="0" dirty="0"/>
              <a:t> </a:t>
            </a:r>
            <a:r>
              <a:rPr lang="en-US" baseline="0" dirty="0" err="1"/>
              <a:t>tpc</a:t>
            </a:r>
            <a:r>
              <a:rPr lang="en-US" baseline="0" dirty="0"/>
              <a:t> member handles about ~24 papers now instead of ~38</a:t>
            </a:r>
            <a:endParaRPr lang="en-US" dirty="0"/>
          </a:p>
        </p:txBody>
      </p:sp>
    </p:spTree>
    <p:extLst>
      <p:ext uri="{BB962C8B-B14F-4D97-AF65-F5344CB8AC3E}">
        <p14:creationId xmlns:p14="http://schemas.microsoft.com/office/powerpoint/2010/main" val="79837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360847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301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dirty="0"/>
          </a:p>
        </p:txBody>
      </p:sp>
    </p:spTree>
    <p:extLst>
      <p:ext uri="{BB962C8B-B14F-4D97-AF65-F5344CB8AC3E}">
        <p14:creationId xmlns:p14="http://schemas.microsoft.com/office/powerpoint/2010/main" val="116848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marL="0" marR="0" lvl="0" indent="0" defTabSz="914400" eaLnBrk="1" fontAlgn="auto" latinLnBrk="0" hangingPunct="1">
              <a:lnSpc>
                <a:spcPct val="93000"/>
              </a:lnSpc>
              <a:spcBef>
                <a:spcPct val="0"/>
              </a:spcBef>
              <a:spcAft>
                <a:spcPts val="0"/>
              </a:spcAft>
              <a:buClr>
                <a:srgbClr val="000000"/>
              </a:buClr>
              <a:buSzPct val="100000"/>
              <a:buFont typeface="Arial" panose="020B0604020202020204" pitchFamily="34" charset="0"/>
              <a:buNone/>
              <a:tabLst/>
              <a:defRPr/>
            </a:pPr>
            <a:endParaRPr kumimoji="0" lang="zh-TW" altLang="en-US" sz="1800" b="1" i="0" u="none" strike="noStrike" kern="0" cap="none" spc="0" normalizeH="0" baseline="0" noProof="0">
              <a:ln>
                <a:noFill/>
              </a:ln>
              <a:solidFill>
                <a:srgbClr val="FFFFFF"/>
              </a:solidFill>
              <a:effectLst/>
              <a:uLnTx/>
              <a:uFillTx/>
              <a:latin typeface="Arial" panose="020B0604020202020204" pitchFamily="34" charset="0"/>
              <a:cs typeface="Calibri"/>
              <a:sym typeface="Calibri"/>
            </a:endParaRPr>
          </a:p>
        </p:txBody>
      </p:sp>
      <p:sp>
        <p:nvSpPr>
          <p:cNvPr id="14339"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168516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843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359011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lIns="90004" tIns="45002" rIns="90004" bIns="45002"/>
          <a:lstStyle/>
          <a:p>
            <a:r>
              <a:rPr lang="de-DE" dirty="0" err="1"/>
              <a:t>To</a:t>
            </a:r>
            <a:r>
              <a:rPr lang="de-DE" dirty="0"/>
              <a:t> </a:t>
            </a:r>
            <a:r>
              <a:rPr lang="de-DE" dirty="0" err="1"/>
              <a:t>be</a:t>
            </a:r>
            <a:r>
              <a:rPr lang="de-DE" dirty="0"/>
              <a:t> </a:t>
            </a:r>
            <a:r>
              <a:rPr lang="de-DE" dirty="0" err="1"/>
              <a:t>done</a:t>
            </a:r>
            <a:r>
              <a:rPr lang="de-DE" dirty="0"/>
              <a:t>: rot</a:t>
            </a:r>
          </a:p>
          <a:p>
            <a:r>
              <a:rPr lang="de-DE" dirty="0"/>
              <a:t>Note:</a:t>
            </a:r>
            <a:r>
              <a:rPr lang="de-DE" baseline="0" dirty="0"/>
              <a:t> 2015 waren es eigentlich 338 (29 spät Eingeladene);</a:t>
            </a:r>
          </a:p>
          <a:p>
            <a:endParaRPr lang="de-DE" baseline="0" dirty="0"/>
          </a:p>
          <a:p>
            <a:endParaRPr lang="de-DE" baseline="0" dirty="0"/>
          </a:p>
          <a:p>
            <a:endParaRPr lang="de-DE" baseline="0" dirty="0">
              <a:effectLst/>
            </a:endParaRPr>
          </a:p>
          <a:p>
            <a:r>
              <a:rPr lang="de-DE" dirty="0">
                <a:effectLst/>
              </a:rPr>
              <a:t>Anzahl</a:t>
            </a:r>
            <a:r>
              <a:rPr lang="de-DE" dirty="0"/>
              <a:t> </a:t>
            </a:r>
            <a:r>
              <a:rPr lang="de-DE" dirty="0">
                <a:effectLst/>
              </a:rPr>
              <a:t>Prozent</a:t>
            </a:r>
            <a:r>
              <a:rPr lang="de-DE" dirty="0"/>
              <a:t> </a:t>
            </a:r>
          </a:p>
          <a:p>
            <a:r>
              <a:rPr lang="de-DE" dirty="0">
                <a:effectLst/>
              </a:rPr>
              <a:t>Alle</a:t>
            </a:r>
            <a:r>
              <a:rPr lang="de-DE" dirty="0"/>
              <a:t> </a:t>
            </a:r>
            <a:r>
              <a:rPr lang="de-DE" dirty="0">
                <a:effectLst/>
              </a:rPr>
              <a:t>327</a:t>
            </a:r>
            <a:r>
              <a:rPr lang="de-DE" dirty="0"/>
              <a:t> 	</a:t>
            </a:r>
            <a:r>
              <a:rPr lang="de-DE" dirty="0">
                <a:effectLst/>
              </a:rPr>
              <a:t>100,00</a:t>
            </a:r>
            <a:r>
              <a:rPr lang="de-DE" dirty="0"/>
              <a:t> </a:t>
            </a:r>
          </a:p>
          <a:p>
            <a:r>
              <a:rPr lang="de-DE" dirty="0" err="1">
                <a:effectLst/>
              </a:rPr>
              <a:t>Men</a:t>
            </a:r>
            <a:r>
              <a:rPr lang="de-DE" dirty="0"/>
              <a:t> </a:t>
            </a:r>
            <a:r>
              <a:rPr lang="de-DE" dirty="0">
                <a:effectLst/>
              </a:rPr>
              <a:t>288</a:t>
            </a:r>
            <a:r>
              <a:rPr lang="de-DE" dirty="0"/>
              <a:t> 	</a:t>
            </a:r>
            <a:r>
              <a:rPr lang="de-DE" dirty="0">
                <a:effectLst/>
              </a:rPr>
              <a:t>86,54</a:t>
            </a:r>
            <a:r>
              <a:rPr lang="de-DE" dirty="0"/>
              <a:t> </a:t>
            </a:r>
          </a:p>
          <a:p>
            <a:r>
              <a:rPr lang="de-DE" dirty="0">
                <a:effectLst/>
              </a:rPr>
              <a:t>Women</a:t>
            </a:r>
            <a:r>
              <a:rPr lang="de-DE" dirty="0"/>
              <a:t> </a:t>
            </a:r>
            <a:r>
              <a:rPr lang="de-DE" dirty="0">
                <a:effectLst/>
              </a:rPr>
              <a:t>37</a:t>
            </a:r>
            <a:r>
              <a:rPr lang="de-DE" dirty="0"/>
              <a:t> 	</a:t>
            </a:r>
            <a:r>
              <a:rPr lang="de-DE" dirty="0">
                <a:effectLst/>
              </a:rPr>
              <a:t>11,30</a:t>
            </a:r>
            <a:r>
              <a:rPr lang="de-DE" dirty="0"/>
              <a:t> </a:t>
            </a:r>
          </a:p>
          <a:p>
            <a:r>
              <a:rPr lang="de-DE" dirty="0" err="1">
                <a:effectLst/>
              </a:rPr>
              <a:t>unclear</a:t>
            </a:r>
            <a:r>
              <a:rPr lang="de-DE" dirty="0"/>
              <a:t> </a:t>
            </a:r>
            <a:r>
              <a:rPr lang="de-DE" dirty="0">
                <a:effectLst/>
              </a:rPr>
              <a:t>2</a:t>
            </a:r>
            <a:r>
              <a:rPr lang="de-DE" dirty="0"/>
              <a:t> 	</a:t>
            </a:r>
            <a:r>
              <a:rPr lang="de-DE" dirty="0">
                <a:effectLst/>
              </a:rPr>
              <a:t>0,61</a:t>
            </a:r>
            <a:endParaRPr lang="de-DE" baseline="0" dirty="0"/>
          </a:p>
          <a:p>
            <a:endParaRPr lang="de-DE" baseline="0" dirty="0"/>
          </a:p>
          <a:p>
            <a:endParaRPr lang="de-DE" dirty="0"/>
          </a:p>
        </p:txBody>
      </p:sp>
      <p:sp>
        <p:nvSpPr>
          <p:cNvPr id="4" name="Foliennummernplatzhalt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F07A7450-84BE-45CD-AD1E-AF54CF1A4772}" type="slidenum">
              <a:rPr kumimoji="0" lang="de-DE"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de-DE"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121909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184297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231513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r>
              <a:rPr lang="it-IT" dirty="0" err="1"/>
              <a:t>Industry</a:t>
            </a:r>
            <a:r>
              <a:rPr lang="it-IT" dirty="0"/>
              <a:t>: 33%</a:t>
            </a:r>
          </a:p>
          <a:p>
            <a:r>
              <a:rPr lang="it-IT" dirty="0"/>
              <a:t>Academia: 66%</a:t>
            </a:r>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198899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r>
              <a:rPr lang="it-IT" dirty="0"/>
              <a:t>D 2015:  58.1 % -&gt; 60.1 % 2016</a:t>
            </a:r>
          </a:p>
          <a:p>
            <a:r>
              <a:rPr lang="it-IT" dirty="0"/>
              <a:t>A 2015: </a:t>
            </a:r>
            <a:r>
              <a:rPr lang="it-IT" baseline="0" dirty="0"/>
              <a:t> </a:t>
            </a:r>
            <a:r>
              <a:rPr lang="it-IT" dirty="0"/>
              <a:t>18.1%  -&gt; 18,8</a:t>
            </a:r>
            <a:r>
              <a:rPr lang="it-IT" baseline="0" dirty="0"/>
              <a:t> % 2016</a:t>
            </a:r>
            <a:endParaRPr lang="it-IT" dirty="0"/>
          </a:p>
          <a:p>
            <a:r>
              <a:rPr lang="it-IT" dirty="0"/>
              <a:t>T 2015:  </a:t>
            </a:r>
            <a:r>
              <a:rPr lang="it-IT" baseline="0" dirty="0"/>
              <a:t> 11.9% -&gt; 8.6 % 2016</a:t>
            </a:r>
            <a:endParaRPr lang="it-IT" dirty="0"/>
          </a:p>
          <a:p>
            <a:r>
              <a:rPr lang="it-IT" dirty="0"/>
              <a:t>E 2015:  12.0 % -&gt; 12.5 % 2016</a:t>
            </a:r>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263010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64484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502201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362987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439968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lIns="90004" tIns="45002" rIns="90004" bIns="45002"/>
          <a:lstStyle/>
          <a:p>
            <a:endParaRPr lang="it-IT"/>
          </a:p>
        </p:txBody>
      </p:sp>
      <p:sp>
        <p:nvSpPr>
          <p:cNvPr id="4" name="Slide Number Placeholder 3"/>
          <p:cNvSpPr>
            <a:spLocks noGrp="1"/>
          </p:cNvSpPr>
          <p:nvPr>
            <p:ph type="sldNum" sz="quarter" idx="10"/>
          </p:nvPr>
        </p:nvSpPr>
        <p:spPr>
          <a:xfrm>
            <a:off x="3884122" y="8685235"/>
            <a:ext cx="2972320" cy="457200"/>
          </a:xfrm>
          <a:prstGeom prst="rect">
            <a:avLst/>
          </a:prstGeom>
        </p:spPr>
        <p:txBody>
          <a:bodyPr lIns="90004" tIns="45002" rIns="90004" bIns="45002"/>
          <a:lstStyle/>
          <a:p>
            <a:pPr marL="0" marR="0" lvl="0" indent="0" defTabSz="914400" eaLnBrk="1" fontAlgn="auto" latinLnBrk="0" hangingPunct="1">
              <a:lnSpc>
                <a:spcPct val="100000"/>
              </a:lnSpc>
              <a:spcBef>
                <a:spcPts val="0"/>
              </a:spcBef>
              <a:spcAft>
                <a:spcPts val="0"/>
              </a:spcAft>
              <a:buClrTx/>
              <a:buSzTx/>
              <a:buFontTx/>
              <a:buNone/>
              <a:tabLst/>
              <a:defRPr/>
            </a:pPr>
            <a:fld id="{02E89D1C-1D55-4DD7-B569-048D52FCFC8C}" type="slidenum">
              <a:rPr kumimoji="0" lang="nl-NL" sz="2400" b="1" i="0" u="none" strike="noStrike" kern="0" cap="none" spc="0" normalizeH="0" baseline="0" noProof="0" smtClean="0">
                <a:ln>
                  <a:noFill/>
                </a:ln>
                <a:solidFill>
                  <a:sysClr val="windowText" lastClr="000000"/>
                </a:solidFill>
                <a:effectLst/>
                <a:uLnTx/>
                <a:uFillTx/>
                <a:latin typeface="Calibri"/>
                <a:cs typeface="Calibri"/>
                <a:sym typeface="Calibri"/>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nl-NL" sz="2400" b="1" i="0" u="none" strike="noStrike" kern="0" cap="none" spc="0" normalizeH="0" baseline="0" noProof="0">
              <a:ln>
                <a:noFill/>
              </a:ln>
              <a:solidFill>
                <a:sysClr val="windowText" lastClr="000000"/>
              </a:solidFill>
              <a:effectLst/>
              <a:uLnTx/>
              <a:uFillTx/>
              <a:latin typeface="Calibri"/>
              <a:cs typeface="Calibri"/>
              <a:sym typeface="Calibri"/>
            </a:endParaRPr>
          </a:p>
        </p:txBody>
      </p:sp>
    </p:spTree>
    <p:extLst>
      <p:ext uri="{BB962C8B-B14F-4D97-AF65-F5344CB8AC3E}">
        <p14:creationId xmlns:p14="http://schemas.microsoft.com/office/powerpoint/2010/main" val="1435432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4" tIns="45002" rIns="90004" bIns="45002"/>
          <a:lstStyle/>
          <a:p>
            <a:pPr eaLnBrk="1" hangingPunct="1">
              <a:spcBef>
                <a:spcPct val="0"/>
              </a:spcBef>
            </a:pPr>
            <a:endParaRPr lang="en-US" altLang="en-US"/>
          </a:p>
        </p:txBody>
      </p:sp>
      <p:sp>
        <p:nvSpPr>
          <p:cNvPr id="11268" name="Espace réservé du numéro de diapositive 3"/>
          <p:cNvSpPr>
            <a:spLocks noGrp="1"/>
          </p:cNvSpPr>
          <p:nvPr>
            <p:ph type="sldNum" sz="quarter" idx="5"/>
          </p:nvPr>
        </p:nvSpPr>
        <p:spPr bwMode="auto">
          <a:xfrm>
            <a:off x="3884122" y="8685235"/>
            <a:ext cx="297232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4" tIns="45002" rIns="90004" bIns="45002"/>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1286" indent="-281264">
              <a:spcBef>
                <a:spcPct val="30000"/>
              </a:spcBef>
              <a:defRPr sz="1200">
                <a:solidFill>
                  <a:schemeClr val="tx1"/>
                </a:solidFill>
                <a:latin typeface="Calibri" panose="020F0502020204030204" pitchFamily="34" charset="0"/>
                <a:ea typeface="MS PGothic" panose="020B0600070205080204" pitchFamily="34" charset="-128"/>
              </a:defRPr>
            </a:lvl2pPr>
            <a:lvl3pPr marL="1125055" indent="-225011">
              <a:spcBef>
                <a:spcPct val="30000"/>
              </a:spcBef>
              <a:defRPr sz="1200">
                <a:solidFill>
                  <a:schemeClr val="tx1"/>
                </a:solidFill>
                <a:latin typeface="Calibri" panose="020F0502020204030204" pitchFamily="34" charset="0"/>
                <a:ea typeface="MS PGothic" panose="020B0600070205080204" pitchFamily="34" charset="-128"/>
              </a:defRPr>
            </a:lvl3pPr>
            <a:lvl4pPr marL="1575077" indent="-225011">
              <a:spcBef>
                <a:spcPct val="30000"/>
              </a:spcBef>
              <a:defRPr sz="1200">
                <a:solidFill>
                  <a:schemeClr val="tx1"/>
                </a:solidFill>
                <a:latin typeface="Calibri" panose="020F0502020204030204" pitchFamily="34" charset="0"/>
                <a:ea typeface="MS PGothic" panose="020B0600070205080204" pitchFamily="34" charset="-128"/>
              </a:defRPr>
            </a:lvl4pPr>
            <a:lvl5pPr marL="2025099" indent="-225011">
              <a:spcBef>
                <a:spcPct val="30000"/>
              </a:spcBef>
              <a:defRPr sz="1200">
                <a:solidFill>
                  <a:schemeClr val="tx1"/>
                </a:solidFill>
                <a:latin typeface="Calibri" panose="020F0502020204030204" pitchFamily="34" charset="0"/>
                <a:ea typeface="MS PGothic" panose="020B0600070205080204" pitchFamily="34" charset="-128"/>
              </a:defRPr>
            </a:lvl5pPr>
            <a:lvl6pPr marL="2475121" indent="-225011" defTabSz="45002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25143" indent="-225011" defTabSz="45002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75165" indent="-225011" defTabSz="45002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25187" indent="-225011" defTabSz="45002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8FFBD153-A29A-4414-A322-54E67DE51330}" type="slidenum">
              <a:rPr kumimoji="0" lang="fr-FR" altLang="en-US" sz="1200" b="1"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Calibri"/>
                <a:sym typeface="Calibri"/>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fr-FR" altLang="en-US" sz="1200" b="1"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a:sym typeface="Calibri"/>
            </a:endParaRPr>
          </a:p>
        </p:txBody>
      </p:sp>
    </p:spTree>
    <p:extLst>
      <p:ext uri="{BB962C8B-B14F-4D97-AF65-F5344CB8AC3E}">
        <p14:creationId xmlns:p14="http://schemas.microsoft.com/office/powerpoint/2010/main" val="97727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45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30052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98574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86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386024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sz="1200" b="0" i="0" kern="1200" dirty="0">
                <a:solidFill>
                  <a:srgbClr val="000000"/>
                </a:solidFill>
                <a:effectLst/>
                <a:latin typeface="Times New Roman" pitchFamily="18" charset="0"/>
                <a:ea typeface="+mn-ea"/>
                <a:cs typeface="+mn-cs"/>
              </a:rPr>
              <a:t>Alessandro </a:t>
            </a:r>
            <a:r>
              <a:rPr lang="en-US" sz="1200" b="0" i="0" kern="1200" dirty="0" err="1">
                <a:solidFill>
                  <a:srgbClr val="000000"/>
                </a:solidFill>
                <a:effectLst/>
                <a:latin typeface="Times New Roman" pitchFamily="18" charset="0"/>
                <a:ea typeface="+mn-ea"/>
                <a:cs typeface="+mn-cs"/>
              </a:rPr>
              <a:t>Cremonesi</a:t>
            </a: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Group Vice President, General Manager of ST Central Labs at STMicroelectronics</a:t>
            </a:r>
          </a:p>
          <a:p>
            <a:r>
              <a:rPr lang="en-US" sz="1200" b="1" i="1" kern="1200" dirty="0">
                <a:solidFill>
                  <a:srgbClr val="000000"/>
                </a:solidFill>
                <a:effectLst/>
                <a:latin typeface="Times New Roman" pitchFamily="18" charset="0"/>
                <a:ea typeface="+mn-ea"/>
                <a:cs typeface="+mn-cs"/>
              </a:rPr>
              <a:t>Abstract</a:t>
            </a:r>
            <a:br>
              <a:rPr lang="en-US" sz="1200" b="0" i="0" kern="1200" dirty="0">
                <a:solidFill>
                  <a:srgbClr val="000000"/>
                </a:solidFill>
                <a:effectLst/>
                <a:latin typeface="Times New Roman" pitchFamily="18" charset="0"/>
                <a:ea typeface="+mn-ea"/>
                <a:cs typeface="+mn-cs"/>
              </a:rPr>
            </a:br>
            <a:r>
              <a:rPr lang="en-US" sz="1200" b="0" i="0" kern="1200" dirty="0">
                <a:solidFill>
                  <a:srgbClr val="000000"/>
                </a:solidFill>
                <a:effectLst/>
                <a:latin typeface="Times New Roman" pitchFamily="18" charset="0"/>
                <a:ea typeface="+mn-ea"/>
                <a:cs typeface="+mn-cs"/>
              </a:rPr>
              <a:t>In his speech Alessandro </a:t>
            </a:r>
            <a:r>
              <a:rPr lang="en-US" sz="1200" b="0" i="0" kern="1200" dirty="0" err="1">
                <a:solidFill>
                  <a:srgbClr val="000000"/>
                </a:solidFill>
                <a:effectLst/>
                <a:latin typeface="Times New Roman" pitchFamily="18" charset="0"/>
                <a:ea typeface="+mn-ea"/>
                <a:cs typeface="+mn-cs"/>
              </a:rPr>
              <a:t>Cremonesi</a:t>
            </a:r>
            <a:r>
              <a:rPr lang="en-US" sz="1200" b="0" i="0" kern="1200" dirty="0">
                <a:solidFill>
                  <a:srgbClr val="000000"/>
                </a:solidFill>
                <a:effectLst/>
                <a:latin typeface="Times New Roman" pitchFamily="18" charset="0"/>
                <a:ea typeface="+mn-ea"/>
                <a:cs typeface="+mn-cs"/>
              </a:rPr>
              <a:t> will give his perspective of major trends in electronics for the next decade. New services and applications will be fueled by the evolution of the electronic systems and by the evolution of the cloud technologies. Both together will bring us to a new way to handle our life, our work, our social interactions and our interaction with the environment. We will have lot of challenges in front of us but also new tools and methods to handle them.</a:t>
            </a:r>
            <a:br>
              <a:rPr lang="en-US" sz="1200" b="0" i="0" kern="1200" dirty="0">
                <a:solidFill>
                  <a:srgbClr val="000000"/>
                </a:solidFill>
                <a:effectLst/>
                <a:latin typeface="Times New Roman" pitchFamily="18" charset="0"/>
                <a:ea typeface="+mn-ea"/>
                <a:cs typeface="+mn-cs"/>
              </a:rPr>
            </a:br>
            <a:br>
              <a:rPr lang="en-US" sz="1200" b="0" i="0" kern="1200" dirty="0">
                <a:solidFill>
                  <a:srgbClr val="000000"/>
                </a:solidFill>
                <a:effectLst/>
                <a:latin typeface="Times New Roman" pitchFamily="18" charset="0"/>
                <a:ea typeface="+mn-ea"/>
                <a:cs typeface="+mn-cs"/>
              </a:rPr>
            </a:br>
            <a:r>
              <a:rPr lang="en-US" sz="1200" b="1" i="1" kern="1200" dirty="0">
                <a:solidFill>
                  <a:srgbClr val="000000"/>
                </a:solidFill>
                <a:effectLst/>
                <a:latin typeface="Times New Roman" pitchFamily="18" charset="0"/>
                <a:ea typeface="+mn-ea"/>
                <a:cs typeface="+mn-cs"/>
              </a:rPr>
              <a:t>Biography</a:t>
            </a:r>
            <a:br>
              <a:rPr lang="en-US" sz="1200" b="0" i="0" kern="1200" dirty="0">
                <a:solidFill>
                  <a:srgbClr val="000000"/>
                </a:solidFill>
                <a:effectLst/>
                <a:latin typeface="Times New Roman" pitchFamily="18" charset="0"/>
                <a:ea typeface="+mn-ea"/>
                <a:cs typeface="+mn-cs"/>
              </a:rPr>
            </a:br>
            <a:r>
              <a:rPr lang="en-US" sz="1200" b="0" i="0" kern="1200" dirty="0">
                <a:solidFill>
                  <a:srgbClr val="000000"/>
                </a:solidFill>
                <a:effectLst/>
                <a:latin typeface="Times New Roman" pitchFamily="18" charset="0"/>
                <a:ea typeface="+mn-ea"/>
                <a:cs typeface="+mn-cs"/>
              </a:rPr>
              <a:t>Alessandro </a:t>
            </a:r>
            <a:r>
              <a:rPr lang="en-US" sz="1200" b="0" i="0" kern="1200" dirty="0" err="1">
                <a:solidFill>
                  <a:srgbClr val="000000"/>
                </a:solidFill>
                <a:effectLst/>
                <a:latin typeface="Times New Roman" pitchFamily="18" charset="0"/>
                <a:ea typeface="+mn-ea"/>
                <a:cs typeface="+mn-cs"/>
              </a:rPr>
              <a:t>Cremonesi</a:t>
            </a:r>
            <a:r>
              <a:rPr lang="en-US" sz="1200" b="0" i="0" kern="1200" dirty="0">
                <a:solidFill>
                  <a:srgbClr val="000000"/>
                </a:solidFill>
                <a:effectLst/>
                <a:latin typeface="Times New Roman" pitchFamily="18" charset="0"/>
                <a:ea typeface="+mn-ea"/>
                <a:cs typeface="+mn-cs"/>
              </a:rPr>
              <a:t> is Group Vice President, General Manager of ST Central Labs at STMicroelectronics. In this role, he manages the Company’s Labs dedicated to System Application and Innovation worldwide with responsibilities that span from corporate advanced R&amp;D to system-solutions support for ST customers. </a:t>
            </a:r>
            <a:r>
              <a:rPr lang="en-US" sz="1200" b="0" i="0" kern="1200" dirty="0" err="1">
                <a:solidFill>
                  <a:srgbClr val="000000"/>
                </a:solidFill>
                <a:effectLst/>
                <a:latin typeface="Times New Roman" pitchFamily="18" charset="0"/>
                <a:ea typeface="+mn-ea"/>
                <a:cs typeface="+mn-cs"/>
              </a:rPr>
              <a:t>Cremonesi</a:t>
            </a:r>
            <a:r>
              <a:rPr lang="en-US" sz="1200" b="0" i="0" kern="1200" dirty="0">
                <a:solidFill>
                  <a:srgbClr val="000000"/>
                </a:solidFill>
                <a:effectLst/>
                <a:latin typeface="Times New Roman" pitchFamily="18" charset="0"/>
                <a:ea typeface="+mn-ea"/>
                <a:cs typeface="+mn-cs"/>
              </a:rPr>
              <a:t> performs institutional and advisory roles with several industrial and academic bodies. He has authored several technical papers and patents in analog and digital signal processing and is a member of the Scientific Advisory Board at IMEC.</a:t>
            </a:r>
          </a:p>
          <a:p>
            <a:endParaRPr lang="en-US" altLang="zh-TW" dirty="0"/>
          </a:p>
          <a:p>
            <a:r>
              <a:rPr lang="en-US" sz="1200" b="0" i="0" kern="1200" dirty="0">
                <a:solidFill>
                  <a:srgbClr val="000000"/>
                </a:solidFill>
                <a:effectLst/>
                <a:latin typeface="Times New Roman" pitchFamily="18" charset="0"/>
                <a:ea typeface="+mn-ea"/>
                <a:cs typeface="+mn-cs"/>
              </a:rPr>
              <a:t>Qi Wang</a:t>
            </a:r>
          </a:p>
          <a:p>
            <a:r>
              <a:rPr lang="en-US" sz="1200" b="0" i="0" kern="1200" dirty="0">
                <a:solidFill>
                  <a:srgbClr val="000000"/>
                </a:solidFill>
                <a:effectLst/>
                <a:latin typeface="Times New Roman" pitchFamily="18" charset="0"/>
                <a:ea typeface="+mn-ea"/>
                <a:cs typeface="+mn-cs"/>
              </a:rPr>
              <a:t>VP and Chief of Staff to the CEO at Cadence Design Systems, Inc.</a:t>
            </a:r>
          </a:p>
          <a:p>
            <a:r>
              <a:rPr lang="en-US" sz="1200" b="1" i="1" kern="1200" dirty="0">
                <a:solidFill>
                  <a:srgbClr val="000000"/>
                </a:solidFill>
                <a:effectLst/>
                <a:latin typeface="Times New Roman" pitchFamily="18" charset="0"/>
                <a:ea typeface="+mn-ea"/>
                <a:cs typeface="+mn-cs"/>
              </a:rPr>
              <a:t>Abstract</a:t>
            </a:r>
            <a:br>
              <a:rPr lang="en-US" sz="1200" b="0" i="0" kern="1200" dirty="0">
                <a:solidFill>
                  <a:srgbClr val="000000"/>
                </a:solidFill>
                <a:effectLst/>
                <a:latin typeface="Times New Roman" pitchFamily="18" charset="0"/>
                <a:ea typeface="+mn-ea"/>
                <a:cs typeface="+mn-cs"/>
              </a:rPr>
            </a:br>
            <a:r>
              <a:rPr lang="en-US" sz="1200" b="0" i="0" kern="1200" dirty="0">
                <a:solidFill>
                  <a:srgbClr val="000000"/>
                </a:solidFill>
                <a:effectLst/>
                <a:latin typeface="Times New Roman" pitchFamily="18" charset="0"/>
                <a:ea typeface="+mn-ea"/>
                <a:cs typeface="+mn-cs"/>
              </a:rPr>
              <a:t>Most of today’s most exciting new electronic products are not single-function, standalone devices, but rather are multi-function system devices, composed of subsystems, and connected into even larger systems. Being at the core of any electronic system, the semiconductor technology is going through a sea change where tackling the traditional semiconductor issues such as timing, power, and performance becomes insufficient. Additional challenges include time-to-market, functional partitioning, communications protocols, IP selection, hardware-software verification, reliability, safety, and many others. In this presentation, the presenter will summarize the design challenges and highlight some solutions for system design enablement in this increasingly complex environment.</a:t>
            </a:r>
            <a:br>
              <a:rPr lang="en-US" sz="1200" b="0" i="0" kern="1200" dirty="0">
                <a:solidFill>
                  <a:srgbClr val="000000"/>
                </a:solidFill>
                <a:effectLst/>
                <a:latin typeface="Times New Roman" pitchFamily="18" charset="0"/>
                <a:ea typeface="+mn-ea"/>
                <a:cs typeface="+mn-cs"/>
              </a:rPr>
            </a:br>
            <a:br>
              <a:rPr lang="en-US" sz="1200" b="0" i="0" kern="1200" dirty="0">
                <a:solidFill>
                  <a:srgbClr val="000000"/>
                </a:solidFill>
                <a:effectLst/>
                <a:latin typeface="Times New Roman" pitchFamily="18" charset="0"/>
                <a:ea typeface="+mn-ea"/>
                <a:cs typeface="+mn-cs"/>
              </a:rPr>
            </a:br>
            <a:r>
              <a:rPr lang="en-US" sz="1200" b="1" i="1" kern="1200" dirty="0">
                <a:solidFill>
                  <a:srgbClr val="000000"/>
                </a:solidFill>
                <a:effectLst/>
                <a:latin typeface="Times New Roman" pitchFamily="18" charset="0"/>
                <a:ea typeface="+mn-ea"/>
                <a:cs typeface="+mn-cs"/>
              </a:rPr>
              <a:t>Biography</a:t>
            </a:r>
            <a:br>
              <a:rPr lang="en-US" sz="1200" b="0" i="0" kern="1200" dirty="0">
                <a:solidFill>
                  <a:srgbClr val="000000"/>
                </a:solidFill>
                <a:effectLst/>
                <a:latin typeface="Times New Roman" pitchFamily="18" charset="0"/>
                <a:ea typeface="+mn-ea"/>
                <a:cs typeface="+mn-cs"/>
              </a:rPr>
            </a:br>
            <a:r>
              <a:rPr lang="en-US" sz="1200" b="0" i="0" kern="1200" dirty="0">
                <a:solidFill>
                  <a:srgbClr val="000000"/>
                </a:solidFill>
                <a:effectLst/>
                <a:latin typeface="Times New Roman" pitchFamily="18" charset="0"/>
                <a:ea typeface="+mn-ea"/>
                <a:cs typeface="+mn-cs"/>
              </a:rPr>
              <a:t>Dr. Qi Wang is the VP and Chief of Staff to the CEO at Cadence Design Systems, Inc. He has over 16 years experience in EDA and held various R&amp;D and marketing positions at Cadence. Prior to his current role, he is the Product Marketing Group Director of the Solutions Marketing group, with a focus on Cadence low power and mixed signal solutions. He is the chief architect of Common Power Format, which was contributed to Si2 and became the industry first open power format in early 2007. He held various positions in international standard organization like Si2 and IEEE. He had more than 20 papers published in various international conferences and journals. He also holds 7 US patents and a recipient of Cadence Outstanding Patent Award in 2010. In 2011, he received the Distinguished Service Award from Si2. Dr. Wang received his Ph.D. degree in Computer Engineering from University of Arizona and his B.S. degree from Shanghai Jiao Tong University.</a:t>
            </a:r>
          </a:p>
          <a:p>
            <a:endParaRPr lang="en-US" altLang="zh-TW" dirty="0"/>
          </a:p>
          <a:p>
            <a:r>
              <a:rPr lang="en-US" sz="1200" b="1" i="1" kern="1200" dirty="0">
                <a:solidFill>
                  <a:srgbClr val="000000"/>
                </a:solidFill>
                <a:effectLst/>
                <a:latin typeface="Times New Roman" pitchFamily="18" charset="0"/>
                <a:ea typeface="+mn-ea"/>
                <a:cs typeface="+mn-cs"/>
              </a:rPr>
              <a:t>Abstract</a:t>
            </a:r>
            <a:br>
              <a:rPr lang="en-US" dirty="0"/>
            </a:br>
            <a:r>
              <a:rPr lang="en-US" sz="1200" b="0" i="0" kern="1200" dirty="0">
                <a:solidFill>
                  <a:srgbClr val="000000"/>
                </a:solidFill>
                <a:effectLst/>
                <a:latin typeface="Times New Roman" pitchFamily="18" charset="0"/>
                <a:ea typeface="+mn-ea"/>
                <a:cs typeface="+mn-cs"/>
              </a:rPr>
              <a:t>Logic synthesis/optimization algorithms and tools have been used for over three decades. Still they suffer from various weaknesses, because they were conceived with CMOS AOI static gates in mind, to run on less powerful computers and storage systems, and without a strong formal basis. The design of large-scale, computation oriented, digital circuits is still a main challenge even with state of the art commercial tools. Because of the convergence of fabrication technologies, the competitive edge in CMOS design resides in its logic-level structuring achieved within synthesis. Moreover, novel </a:t>
            </a:r>
            <a:r>
              <a:rPr lang="en-US" sz="1200" b="0" i="0" kern="1200" dirty="0" err="1">
                <a:solidFill>
                  <a:srgbClr val="000000"/>
                </a:solidFill>
                <a:effectLst/>
                <a:latin typeface="Times New Roman" pitchFamily="18" charset="0"/>
                <a:ea typeface="+mn-ea"/>
                <a:cs typeface="+mn-cs"/>
              </a:rPr>
              <a:t>nano</a:t>
            </a:r>
            <a:r>
              <a:rPr lang="en-US" sz="1200" b="0" i="0" kern="1200" dirty="0">
                <a:solidFill>
                  <a:srgbClr val="000000"/>
                </a:solidFill>
                <a:effectLst/>
                <a:latin typeface="Times New Roman" pitchFamily="18" charset="0"/>
                <a:ea typeface="+mn-ea"/>
                <a:cs typeface="+mn-cs"/>
              </a:rPr>
              <a:t> technologies open new horizons by means of logic gates with enhanced functionality. Thus, more than ever, synthesis technology is a key to exploit technology in the search for the best design.</a:t>
            </a:r>
          </a:p>
          <a:p>
            <a:r>
              <a:rPr lang="en-US" sz="1200" b="1" i="1" kern="1200" dirty="0">
                <a:solidFill>
                  <a:srgbClr val="000000"/>
                </a:solidFill>
                <a:effectLst/>
                <a:latin typeface="Times New Roman" pitchFamily="18" charset="0"/>
                <a:ea typeface="+mn-ea"/>
                <a:cs typeface="+mn-cs"/>
              </a:rPr>
              <a:t>Abstract</a:t>
            </a:r>
            <a:br>
              <a:rPr lang="en-US" dirty="0"/>
            </a:br>
            <a:r>
              <a:rPr lang="en-US" sz="1200" b="0" i="0" kern="1200" dirty="0">
                <a:solidFill>
                  <a:srgbClr val="000000"/>
                </a:solidFill>
                <a:effectLst/>
                <a:latin typeface="Times New Roman" pitchFamily="18" charset="0"/>
                <a:ea typeface="+mn-ea"/>
                <a:cs typeface="+mn-cs"/>
              </a:rPr>
              <a:t>In order to drastically improve energy efficiency, we believe that future processor architectures should be customized with extensive use of accelerators from single-chip implementation to datacenter-level integration, as custom-designed accelerators often provide 10-1000X performance/energy efficiency over the general-purpose processors. Such an accelerator-rich architecture presents a fundamental departure from the classical von Neumann architecture, which emphasizes efficient sharing of the executions of different instructions on a common pipeline, providing an elegant solution when the computing resource is scarce. In </a:t>
            </a:r>
            <a:r>
              <a:rPr lang="en-US" sz="1200" b="0" i="0" kern="1200" dirty="0" err="1">
                <a:solidFill>
                  <a:srgbClr val="000000"/>
                </a:solidFill>
                <a:effectLst/>
                <a:latin typeface="Times New Roman" pitchFamily="18" charset="0"/>
                <a:ea typeface="+mn-ea"/>
                <a:cs typeface="+mn-cs"/>
              </a:rPr>
              <a:t>constrast</a:t>
            </a:r>
            <a:r>
              <a:rPr lang="en-US" sz="1200" b="0" i="0" kern="1200" dirty="0">
                <a:solidFill>
                  <a:srgbClr val="000000"/>
                </a:solidFill>
                <a:effectLst/>
                <a:latin typeface="Times New Roman" pitchFamily="18" charset="0"/>
                <a:ea typeface="+mn-ea"/>
                <a:cs typeface="+mn-cs"/>
              </a:rPr>
              <a:t>, the accelerator-rich architecture features heterogeneity and </a:t>
            </a:r>
            <a:r>
              <a:rPr lang="en-US" sz="1200" b="0" i="0" kern="1200" dirty="0" err="1">
                <a:solidFill>
                  <a:srgbClr val="000000"/>
                </a:solidFill>
                <a:effectLst/>
                <a:latin typeface="Times New Roman" pitchFamily="18" charset="0"/>
                <a:ea typeface="+mn-ea"/>
                <a:cs typeface="+mn-cs"/>
              </a:rPr>
              <a:t>customizaiton</a:t>
            </a:r>
            <a:r>
              <a:rPr lang="en-US" sz="1200" b="0" i="0" kern="1200" dirty="0">
                <a:solidFill>
                  <a:srgbClr val="000000"/>
                </a:solidFill>
                <a:effectLst/>
                <a:latin typeface="Times New Roman" pitchFamily="18" charset="0"/>
                <a:ea typeface="+mn-ea"/>
                <a:cs typeface="+mn-cs"/>
              </a:rPr>
              <a:t> for energy efficiency, which is better suited for energy-constrained designs where the silicon resource is abundant.</a:t>
            </a:r>
            <a:br>
              <a:rPr lang="en-US" dirty="0"/>
            </a:br>
            <a:r>
              <a:rPr lang="en-US" sz="1200" b="0" i="0" kern="1200" dirty="0">
                <a:solidFill>
                  <a:srgbClr val="000000"/>
                </a:solidFill>
                <a:effectLst/>
                <a:latin typeface="Times New Roman" pitchFamily="18" charset="0"/>
                <a:ea typeface="+mn-ea"/>
                <a:cs typeface="+mn-cs"/>
              </a:rPr>
              <a:t>In this talk, I shall present an overview of our research on customized computing, from single-chip, to server node, and to data centers, with extensive use of </a:t>
            </a:r>
            <a:r>
              <a:rPr lang="en-US" sz="1200" b="0" i="0" kern="1200" dirty="0" err="1">
                <a:solidFill>
                  <a:srgbClr val="000000"/>
                </a:solidFill>
                <a:effectLst/>
                <a:latin typeface="Times New Roman" pitchFamily="18" charset="0"/>
                <a:ea typeface="+mn-ea"/>
                <a:cs typeface="+mn-cs"/>
              </a:rPr>
              <a:t>composable</a:t>
            </a:r>
            <a:r>
              <a:rPr lang="en-US" sz="1200" b="0" i="0" kern="1200" dirty="0">
                <a:solidFill>
                  <a:srgbClr val="000000"/>
                </a:solidFill>
                <a:effectLst/>
                <a:latin typeface="Times New Roman" pitchFamily="18" charset="0"/>
                <a:ea typeface="+mn-ea"/>
                <a:cs typeface="+mn-cs"/>
              </a:rPr>
              <a:t> accelerators and field-programmable gate-arrays (FPGAs). Then, I shall focus on the needs and challenges for efficient compilation support for customized computing at different levels of computing system hierarchy, and present our compilation and runtime solutions at each level.</a:t>
            </a:r>
          </a:p>
          <a:p>
            <a:r>
              <a:rPr lang="en-US" sz="1200" b="1" i="1" kern="1200" dirty="0">
                <a:solidFill>
                  <a:srgbClr val="000000"/>
                </a:solidFill>
                <a:effectLst/>
                <a:latin typeface="Times New Roman" pitchFamily="18" charset="0"/>
                <a:ea typeface="+mn-ea"/>
                <a:cs typeface="+mn-cs"/>
              </a:rPr>
              <a:t>Abstract</a:t>
            </a:r>
            <a:br>
              <a:rPr lang="en-US" dirty="0"/>
            </a:br>
            <a:r>
              <a:rPr lang="en-US" sz="1200" b="0" i="0" kern="1200" dirty="0">
                <a:solidFill>
                  <a:srgbClr val="000000"/>
                </a:solidFill>
                <a:effectLst/>
                <a:latin typeface="Times New Roman" pitchFamily="18" charset="0"/>
                <a:ea typeface="+mn-ea"/>
                <a:cs typeface="+mn-cs"/>
              </a:rPr>
              <a:t>Escalating costs of semiconductor technology and its lagging performance relative to historic trends is motivating acceleration and specialization as more impactful means to increase system value. Targeted specialization is being increasingly pursued as an important way to achieve dramatic improvements in workload acceleration. This requires a broad understanding of workloads, system structures, and algorithms to determine what to accelerate / specialize, and how, i.e., via SW?; via HW?; or via SW+HW? which presents many choices, necessitating co-optimization of SW and HW. In this talk, we will focus on an application driven approach to software and system co-optimization, based on inventing new software algorithms, that have strong affinity to hardware acceleration. A High Level design methodology that is needed to enable targeted specialization in hardware will also be described.</a:t>
            </a:r>
            <a:endParaRPr lang="en-US" altLang="zh-TW" dirty="0"/>
          </a:p>
        </p:txBody>
      </p:sp>
    </p:spTree>
    <p:extLst>
      <p:ext uri="{BB962C8B-B14F-4D97-AF65-F5344CB8AC3E}">
        <p14:creationId xmlns:p14="http://schemas.microsoft.com/office/powerpoint/2010/main" val="314924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27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sz="1200" b="1" i="0" kern="1200" dirty="0">
                <a:solidFill>
                  <a:srgbClr val="000000"/>
                </a:solidFill>
                <a:effectLst/>
                <a:latin typeface="Times New Roman" pitchFamily="18" charset="0"/>
                <a:ea typeface="+mn-ea"/>
                <a:cs typeface="+mn-cs"/>
              </a:rPr>
              <a:t>Tutorial Outline:</a:t>
            </a: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With continuous down scaling of semiconductor technology, optical lithography has already become the bottleneck for integrated circuit (IC) fabrication. Directed self-assembly lithography (DSAL) is considered as a most promising patterning solution for contact holes and </a:t>
            </a:r>
            <a:r>
              <a:rPr lang="en-US" sz="1200" b="0" i="0" kern="1200" dirty="0" err="1">
                <a:solidFill>
                  <a:srgbClr val="000000"/>
                </a:solidFill>
                <a:effectLst/>
                <a:latin typeface="Times New Roman" pitchFamily="18" charset="0"/>
                <a:ea typeface="+mn-ea"/>
                <a:cs typeface="+mn-cs"/>
              </a:rPr>
              <a:t>vias</a:t>
            </a:r>
            <a:r>
              <a:rPr lang="en-US" sz="1200" b="0" i="0" kern="1200" dirty="0">
                <a:solidFill>
                  <a:srgbClr val="000000"/>
                </a:solidFill>
                <a:effectLst/>
                <a:latin typeface="Times New Roman" pitchFamily="18" charset="0"/>
                <a:ea typeface="+mn-ea"/>
                <a:cs typeface="+mn-cs"/>
              </a:rPr>
              <a:t> in technology node of 7nm and below.</a:t>
            </a:r>
          </a:p>
          <a:p>
            <a:r>
              <a:rPr lang="en-US" sz="1200" b="0" i="0" kern="1200" dirty="0">
                <a:solidFill>
                  <a:srgbClr val="000000"/>
                </a:solidFill>
                <a:effectLst/>
                <a:latin typeface="Times New Roman" pitchFamily="18" charset="0"/>
                <a:ea typeface="+mn-ea"/>
                <a:cs typeface="+mn-cs"/>
              </a:rPr>
              <a:t>DSAL consists of two steps: optical lithography to form guide patterns (GPs) on a wafer, and DSA to form contacts (or </a:t>
            </a:r>
            <a:r>
              <a:rPr lang="en-US" sz="1200" b="0" i="0" kern="1200" dirty="0" err="1">
                <a:solidFill>
                  <a:srgbClr val="000000"/>
                </a:solidFill>
                <a:effectLst/>
                <a:latin typeface="Times New Roman" pitchFamily="18" charset="0"/>
                <a:ea typeface="+mn-ea"/>
                <a:cs typeface="+mn-cs"/>
              </a:rPr>
              <a:t>vias</a:t>
            </a:r>
            <a:r>
              <a:rPr lang="en-US" sz="1200" b="0" i="0" kern="1200" dirty="0">
                <a:solidFill>
                  <a:srgbClr val="000000"/>
                </a:solidFill>
                <a:effectLst/>
                <a:latin typeface="Times New Roman" pitchFamily="18" charset="0"/>
                <a:ea typeface="+mn-ea"/>
                <a:cs typeface="+mn-cs"/>
              </a:rPr>
              <a:t>) within each GP. A GP, which is a key component of DSAL, poses a few challenges. In mask synthesis, a set of GPs for a given contact layout can only be extracted through lengthy simulations; once GPs are obtained, they should be verified to see whether target contacts are formed, which is also a difficult problem. Contact topologies are limited due to the limitation of GP, which calls for careful consideration in design stages, e.g. during custom layout, placement, and routing.</a:t>
            </a:r>
          </a:p>
          <a:p>
            <a:r>
              <a:rPr lang="en-US" sz="1200" b="0" i="0" kern="1200" dirty="0">
                <a:solidFill>
                  <a:srgbClr val="000000"/>
                </a:solidFill>
                <a:effectLst/>
                <a:latin typeface="Times New Roman" pitchFamily="18" charset="0"/>
                <a:ea typeface="+mn-ea"/>
                <a:cs typeface="+mn-cs"/>
              </a:rPr>
              <a:t>The goal of this tutorial is to present the basics of DSAL technology and a few state-of-the-art in mask synthesis and design optimization, and to address a number of open research questions and topics. The tutorial will consists of:</a:t>
            </a:r>
          </a:p>
          <a:p>
            <a:endParaRPr lang="en-US" altLang="zh-TW" dirty="0"/>
          </a:p>
          <a:p>
            <a:r>
              <a:rPr lang="en-US" sz="1200" b="1" i="0" kern="1200" dirty="0">
                <a:solidFill>
                  <a:srgbClr val="000000"/>
                </a:solidFill>
                <a:effectLst/>
                <a:latin typeface="Times New Roman" pitchFamily="18" charset="0"/>
                <a:ea typeface="+mn-ea"/>
                <a:cs typeface="+mn-cs"/>
              </a:rPr>
              <a:t>Tutorial Outline:</a:t>
            </a: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The increasing process variations (e.g., material-property variations and geometric imperfection) in </a:t>
            </a:r>
            <a:r>
              <a:rPr lang="en-US" sz="1200" b="0" i="0" kern="1200" dirty="0" err="1">
                <a:solidFill>
                  <a:srgbClr val="000000"/>
                </a:solidFill>
                <a:effectLst/>
                <a:latin typeface="Times New Roman" pitchFamily="18" charset="0"/>
                <a:ea typeface="+mn-ea"/>
                <a:cs typeface="+mn-cs"/>
              </a:rPr>
              <a:t>nano</a:t>
            </a:r>
            <a:r>
              <a:rPr lang="en-US" sz="1200" b="0" i="0" kern="1200" dirty="0">
                <a:solidFill>
                  <a:srgbClr val="000000"/>
                </a:solidFill>
                <a:effectLst/>
                <a:latin typeface="Times New Roman" pitchFamily="18" charset="0"/>
                <a:ea typeface="+mn-ea"/>
                <a:cs typeface="+mn-cs"/>
              </a:rPr>
              <a:t> fabrications have caused lots of performance degradations and functional failures in </a:t>
            </a:r>
            <a:r>
              <a:rPr lang="en-US" sz="1200" b="0" i="0" kern="1200" dirty="0" err="1">
                <a:solidFill>
                  <a:srgbClr val="000000"/>
                </a:solidFill>
                <a:effectLst/>
                <a:latin typeface="Times New Roman" pitchFamily="18" charset="0"/>
                <a:ea typeface="+mn-ea"/>
                <a:cs typeface="+mn-cs"/>
              </a:rPr>
              <a:t>nano</a:t>
            </a:r>
            <a:r>
              <a:rPr lang="en-US" sz="1200" b="0" i="0" kern="1200" dirty="0">
                <a:solidFill>
                  <a:srgbClr val="000000"/>
                </a:solidFill>
                <a:effectLst/>
                <a:latin typeface="Times New Roman" pitchFamily="18" charset="0"/>
                <a:ea typeface="+mn-ea"/>
                <a:cs typeface="+mn-cs"/>
              </a:rPr>
              <a:t>-scale electronic, circuit and system design. In order to support variation-aware and robust chip design, it is highly desirable to develop efficient stochastic modeling and simulation algorithms to characterize such uncertainties. This session first reviews popular uncertainty quantification techniques (e.g., classical sampling-based and intrusive methods, sparse approximation techniques such as compressed sensing) for stochastic electromagnetic field solvers and circuit/MEMS simulation. Then, some advanced computational techniques (such as stochastic model-order reduction, dominant singular-vector methods and tensor-based algorithms) will be introduced to solve the challenging high-dimensional problems in VLSI parasitic extraction, analog/RF circuit and MEMS simulation.</a:t>
            </a:r>
          </a:p>
          <a:p>
            <a:endParaRPr lang="en-US" altLang="zh-TW" dirty="0"/>
          </a:p>
        </p:txBody>
      </p:sp>
    </p:spTree>
    <p:extLst>
      <p:ext uri="{BB962C8B-B14F-4D97-AF65-F5344CB8AC3E}">
        <p14:creationId xmlns:p14="http://schemas.microsoft.com/office/powerpoint/2010/main" val="220750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48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sz="1200" b="1" i="0" kern="1200" dirty="0" err="1">
                <a:solidFill>
                  <a:srgbClr val="000000"/>
                </a:solidFill>
                <a:effectLst/>
                <a:latin typeface="Times New Roman" pitchFamily="18" charset="0"/>
                <a:ea typeface="+mn-ea"/>
                <a:cs typeface="+mn-cs"/>
              </a:rPr>
              <a:t>Hao</a:t>
            </a:r>
            <a:r>
              <a:rPr lang="en-US" sz="1200" b="1" i="0" kern="1200" dirty="0">
                <a:solidFill>
                  <a:srgbClr val="000000"/>
                </a:solidFill>
                <a:effectLst/>
                <a:latin typeface="Times New Roman" pitchFamily="18" charset="0"/>
                <a:ea typeface="+mn-ea"/>
                <a:cs typeface="+mn-cs"/>
              </a:rPr>
              <a:t> Yu</a:t>
            </a:r>
            <a:r>
              <a:rPr lang="en-US" sz="1200" b="0" i="0" kern="1200" dirty="0">
                <a:solidFill>
                  <a:srgbClr val="000000"/>
                </a:solidFill>
                <a:effectLst/>
                <a:latin typeface="Times New Roman" pitchFamily="18" charset="0"/>
                <a:ea typeface="+mn-ea"/>
                <a:cs typeface="+mn-cs"/>
              </a:rPr>
              <a:t> obtained Ph. D degree from electrical engineering department at UCLA in 2007. Since 2010, he has been a faculty at school of electrical and electronic engineering and area directors at VIRTUS (IC design) and Valens (biomedical) </a:t>
            </a:r>
            <a:r>
              <a:rPr lang="en-US" sz="1200" b="0" i="0" kern="1200" dirty="0" err="1">
                <a:solidFill>
                  <a:srgbClr val="000000"/>
                </a:solidFill>
                <a:effectLst/>
                <a:latin typeface="Times New Roman" pitchFamily="18" charset="0"/>
                <a:ea typeface="+mn-ea"/>
                <a:cs typeface="+mn-cs"/>
              </a:rPr>
              <a:t>centre</a:t>
            </a:r>
            <a:r>
              <a:rPr lang="en-US" sz="1200" b="0" i="0" kern="1200" dirty="0">
                <a:solidFill>
                  <a:srgbClr val="000000"/>
                </a:solidFill>
                <a:effectLst/>
                <a:latin typeface="Times New Roman" pitchFamily="18" charset="0"/>
                <a:ea typeface="+mn-ea"/>
                <a:cs typeface="+mn-cs"/>
              </a:rPr>
              <a:t> of excellence, Nanyang Technological University (NTU), Singapore. His primary research interest is in CMOS emerging technology for energy-efficient links and sensors with more than 4M-USD research funding from agency and industry (Intel, Oracle, Huawei, TSMC). He has ~160 peer-reviewed IEEE/ACM/Nature publications, 4 books, 1 best paper award of ACM Transaction, 1 keynote talk, 3 best paper award nominations, 3 student paper competition (advisor) finalists, 1 inventor award from semiconductor research cooperation (SRC), and 10 pending patents. He is associate editor and technical program committee member of many IEEE/ACM international journals and conferences. He is a senior member of IEEE and member of ACM.</a:t>
            </a:r>
          </a:p>
          <a:p>
            <a:r>
              <a:rPr lang="en-US" sz="1200" b="1" i="0" kern="1200" dirty="0">
                <a:solidFill>
                  <a:srgbClr val="000000"/>
                </a:solidFill>
                <a:effectLst/>
                <a:latin typeface="Times New Roman" pitchFamily="18" charset="0"/>
                <a:ea typeface="+mn-ea"/>
                <a:cs typeface="+mn-cs"/>
              </a:rPr>
              <a:t>Tutorial Outline:</a:t>
            </a: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Big-data analytics has scaled up to </a:t>
            </a:r>
            <a:r>
              <a:rPr lang="en-US" sz="1200" b="0" i="0" kern="1200" dirty="0" err="1">
                <a:solidFill>
                  <a:srgbClr val="000000"/>
                </a:solidFill>
                <a:effectLst/>
                <a:latin typeface="Times New Roman" pitchFamily="18" charset="0"/>
                <a:ea typeface="+mn-ea"/>
                <a:cs typeface="+mn-cs"/>
              </a:rPr>
              <a:t>Exa</a:t>
            </a:r>
            <a:r>
              <a:rPr lang="en-US" sz="1200" b="0" i="0" kern="1200" dirty="0">
                <a:solidFill>
                  <a:srgbClr val="000000"/>
                </a:solidFill>
                <a:effectLst/>
                <a:latin typeface="Times New Roman" pitchFamily="18" charset="0"/>
                <a:ea typeface="+mn-ea"/>
                <a:cs typeface="+mn-cs"/>
              </a:rPr>
              <a:t>-scale that is already beyond the scalability of the present technology and architecture. It has thereby raised many new research opportunities to deploy emerging technology and architecture towards building a data server on chip with integrated 1000-acclerator-core and main memory. One fundamental challenge is how to overcome dark silicon dilemma with improved I/O utilization for both power management and data communication. Firstly, we discuss a 2.5D through-silicon-interposer reconfigurable I/O (connection and voltage swing) architecture developed for both scalable power management and data communication in data-server with results reported in DAC’13, ICCAD’14, and CICC’15, where on-chip data analytics is deployed to learn data pattern such that I/</a:t>
            </a:r>
            <a:r>
              <a:rPr lang="en-US" sz="1200" b="0" i="0" kern="1200" dirty="0" err="1">
                <a:solidFill>
                  <a:srgbClr val="000000"/>
                </a:solidFill>
                <a:effectLst/>
                <a:latin typeface="Times New Roman" pitchFamily="18" charset="0"/>
                <a:ea typeface="+mn-ea"/>
                <a:cs typeface="+mn-cs"/>
              </a:rPr>
              <a:t>Os</a:t>
            </a:r>
            <a:r>
              <a:rPr lang="en-US" sz="1200" b="0" i="0" kern="1200" dirty="0">
                <a:solidFill>
                  <a:srgbClr val="000000"/>
                </a:solidFill>
                <a:effectLst/>
                <a:latin typeface="Times New Roman" pitchFamily="18" charset="0"/>
                <a:ea typeface="+mn-ea"/>
                <a:cs typeface="+mn-cs"/>
              </a:rPr>
              <a:t> can be configured for energy-efficient data migration at 1000-core scale. Secondly, we discuss a non-volatile in-memory accelerator (machine-learning) architecture without I/</a:t>
            </a:r>
            <a:r>
              <a:rPr lang="en-US" sz="1200" b="0" i="0" kern="1200" dirty="0" err="1">
                <a:solidFill>
                  <a:srgbClr val="000000"/>
                </a:solidFill>
                <a:effectLst/>
                <a:latin typeface="Times New Roman" pitchFamily="18" charset="0"/>
                <a:ea typeface="+mn-ea"/>
                <a:cs typeface="+mn-cs"/>
              </a:rPr>
              <a:t>Os</a:t>
            </a:r>
            <a:r>
              <a:rPr lang="en-US" sz="1200" b="0" i="0" kern="1200" dirty="0">
                <a:solidFill>
                  <a:srgbClr val="000000"/>
                </a:solidFill>
                <a:effectLst/>
                <a:latin typeface="Times New Roman" pitchFamily="18" charset="0"/>
                <a:ea typeface="+mn-ea"/>
                <a:cs typeface="+mn-cs"/>
              </a:rPr>
              <a:t>. According energy-efficient compressive machine-learning accelerators are developed in both CMOS and </a:t>
            </a:r>
            <a:r>
              <a:rPr lang="en-US" sz="1200" b="0" i="0" kern="1200" dirty="0" err="1">
                <a:solidFill>
                  <a:srgbClr val="000000"/>
                </a:solidFill>
                <a:effectLst/>
                <a:latin typeface="Times New Roman" pitchFamily="18" charset="0"/>
                <a:ea typeface="+mn-ea"/>
                <a:cs typeface="+mn-cs"/>
              </a:rPr>
              <a:t>memristor</a:t>
            </a:r>
            <a:r>
              <a:rPr lang="en-US" sz="1200" b="0" i="0" kern="1200" dirty="0">
                <a:solidFill>
                  <a:srgbClr val="000000"/>
                </a:solidFill>
                <a:effectLst/>
                <a:latin typeface="Times New Roman" pitchFamily="18" charset="0"/>
                <a:ea typeface="+mn-ea"/>
                <a:cs typeface="+mn-cs"/>
              </a:rPr>
              <a:t> with results reported in DATE’15, ISLPED’15 and VLSI-SYMP’15.</a:t>
            </a:r>
          </a:p>
          <a:p>
            <a:endParaRPr lang="en-US" sz="1200" b="0" i="0" kern="1200" dirty="0">
              <a:solidFill>
                <a:srgbClr val="000000"/>
              </a:solidFill>
              <a:effectLst/>
              <a:latin typeface="Times New Roman" pitchFamily="18" charset="0"/>
              <a:ea typeface="+mn-ea"/>
              <a:cs typeface="+mn-cs"/>
            </a:endParaRPr>
          </a:p>
          <a:p>
            <a:endParaRPr lang="en-US" sz="1200" b="0" i="0" kern="1200" dirty="0">
              <a:solidFill>
                <a:srgbClr val="000000"/>
              </a:solidFill>
              <a:effectLst/>
              <a:latin typeface="Times New Roman" pitchFamily="18" charset="0"/>
              <a:ea typeface="+mn-ea"/>
              <a:cs typeface="+mn-cs"/>
            </a:endParaRPr>
          </a:p>
          <a:p>
            <a:r>
              <a:rPr lang="en-US" sz="1200" b="1" i="0" kern="1200" dirty="0">
                <a:solidFill>
                  <a:srgbClr val="000000"/>
                </a:solidFill>
                <a:effectLst/>
                <a:latin typeface="Times New Roman" pitchFamily="18" charset="0"/>
                <a:ea typeface="+mn-ea"/>
                <a:cs typeface="+mn-cs"/>
              </a:rPr>
              <a:t>Tutorial Outline:</a:t>
            </a: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Machine learning (ML) is the enabler of many modern applications like big data analytics, speech and video recognition, natural language processing, robotics etc. The algorithms of ML, especially the recently emerged deep learning ones, often consume a large volume of computation resources and memory. Considering the rapid upscaling pace of the problem size that ML applications face, e.g., increasing one order-of-magnitude per year, the cost of the computer systems that run the ML applications will quickly become unaffordable. Designing a special circuit or hardware system that can accelerate ML applications leads to a promising alternative way to continue scaling up the capacity of the computing platform for ML. The great potential demonstrated by such special circuit and hardware system has gained tremendous attentions from both company and academia, and inspires the corresponding fast-growth industry sector.</a:t>
            </a:r>
          </a:p>
          <a:p>
            <a:r>
              <a:rPr lang="en-US" sz="1200" b="0" i="0" kern="1200" dirty="0">
                <a:solidFill>
                  <a:srgbClr val="000000"/>
                </a:solidFill>
                <a:effectLst/>
                <a:latin typeface="Times New Roman" pitchFamily="18" charset="0"/>
                <a:ea typeface="+mn-ea"/>
                <a:cs typeface="+mn-cs"/>
              </a:rPr>
              <a:t>In this tutorial, two speakers will cover the a few important topics in machine learning acceleration. At first, Prof. Yu Wang from Tsinghua University will first introduce the basics of the most widely utilized convolutional neural networks (CNN), and then provide an overview of state-of-the-art designs for embedded CNN. Furthermore, their solutions with FPGA and embedded GPU (winner of the LPIRC 2015) will be presented as a case study. After that, Prof. </a:t>
            </a:r>
            <a:r>
              <a:rPr lang="en-US" sz="1200" b="0" i="0" kern="1200" dirty="0" err="1">
                <a:solidFill>
                  <a:srgbClr val="000000"/>
                </a:solidFill>
                <a:effectLst/>
                <a:latin typeface="Times New Roman" pitchFamily="18" charset="0"/>
                <a:ea typeface="+mn-ea"/>
                <a:cs typeface="+mn-cs"/>
              </a:rPr>
              <a:t>Yiran</a:t>
            </a:r>
            <a:r>
              <a:rPr lang="en-US" sz="1200" b="0" i="0" kern="1200" dirty="0">
                <a:solidFill>
                  <a:srgbClr val="000000"/>
                </a:solidFill>
                <a:effectLst/>
                <a:latin typeface="Times New Roman" pitchFamily="18" charset="0"/>
                <a:ea typeface="+mn-ea"/>
                <a:cs typeface="+mn-cs"/>
              </a:rPr>
              <a:t> Chen from University of Pittsburgh will present a systematic approach to design reconfigurable on-chip machine learning acceleration hardware, including the realization on both FPGA platform or as the accelerator augmented to conventional pipeline. The topology and computation flow of the designed circuit can be easily reconfigured to adapt to the requirements of different machine learning applications on resources and their management, achieving 2~3 orders of magnitude performance speedup.</a:t>
            </a:r>
          </a:p>
          <a:p>
            <a:r>
              <a:rPr lang="en-US" sz="1200" b="0" i="0" kern="1200" dirty="0">
                <a:solidFill>
                  <a:srgbClr val="000000"/>
                </a:solidFill>
                <a:effectLst/>
                <a:latin typeface="Times New Roman" pitchFamily="18" charset="0"/>
                <a:ea typeface="+mn-ea"/>
                <a:cs typeface="+mn-cs"/>
              </a:rPr>
              <a:t> </a:t>
            </a:r>
          </a:p>
          <a:p>
            <a:endParaRPr lang="en-US" sz="1200" b="0" i="0" kern="1200" dirty="0">
              <a:solidFill>
                <a:srgbClr val="000000"/>
              </a:solidFill>
              <a:effectLst/>
              <a:latin typeface="Times New Roman" pitchFamily="18" charset="0"/>
              <a:ea typeface="+mn-ea"/>
              <a:cs typeface="+mn-cs"/>
            </a:endParaRPr>
          </a:p>
          <a:p>
            <a:endParaRPr lang="en-US" altLang="zh-TW" dirty="0"/>
          </a:p>
        </p:txBody>
      </p:sp>
    </p:spTree>
    <p:extLst>
      <p:ext uri="{BB962C8B-B14F-4D97-AF65-F5344CB8AC3E}">
        <p14:creationId xmlns:p14="http://schemas.microsoft.com/office/powerpoint/2010/main" val="52044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zh-TW"/>
          </a:p>
        </p:txBody>
      </p:sp>
    </p:spTree>
    <p:extLst>
      <p:ext uri="{BB962C8B-B14F-4D97-AF65-F5344CB8AC3E}">
        <p14:creationId xmlns:p14="http://schemas.microsoft.com/office/powerpoint/2010/main" val="95706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0E67-7789-7940-83F6-86A4029CE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67BCFE-8C37-F426-110B-62C46138E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9B29F-E0F1-C453-9EB3-A85FDA117F56}"/>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4415A9C7-243C-9BF8-BC46-AC8A0AA78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33A50-AACB-8485-1965-5DC42EF81853}"/>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172130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E9A3-1850-7CDD-D7DC-DB7AC5D2F2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805CF-2536-289A-3658-A64201680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8FCF5-3BE6-3F01-3A19-E3096CF55080}"/>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3C3B0386-11BB-6B95-B07E-0D9D26425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8D1D9-5F22-3A10-FB79-4CEA767720ED}"/>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317639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B19F6B-3EC3-68A2-5AFF-C1261CB32E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FED71-8E56-C131-F6CD-96F81AF58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6D146-A960-7416-EBE2-39F9421B3C96}"/>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6A4F458D-150F-6D25-84B0-475BDB525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63D29-BCDA-F074-7726-5AB5ED3A7485}"/>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362281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2">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101600" y="76200"/>
            <a:ext cx="11785600" cy="838200"/>
          </a:xfrm>
        </p:spPr>
        <p:txBody>
          <a:bodyPr vert="horz" anchor="t">
            <a:normAutofit/>
            <a:scene3d>
              <a:camera prst="orthographicFront"/>
              <a:lightRig rig="soft" dir="t"/>
            </a:scene3d>
            <a:sp3d prstMaterial="softEdge">
              <a:bevelT w="25400" h="25400"/>
            </a:sp3d>
          </a:bodyPr>
          <a:lstStyle>
            <a:lvl1pPr algn="l">
              <a:defRPr sz="2400" b="1">
                <a:solidFill>
                  <a:schemeClr val="tx2"/>
                </a:solidFill>
                <a:effectLst>
                  <a:outerShdw blurRad="31750" dist="25400" dir="5400000" algn="tl" rotWithShape="0">
                    <a:srgbClr val="000000">
                      <a:alpha val="25000"/>
                    </a:srgbClr>
                  </a:outerShdw>
                </a:effectLst>
              </a:defRPr>
            </a:lvl1pPr>
            <a:extLst/>
          </a:lstStyle>
          <a:p>
            <a:endParaRPr kumimoji="0" lang="en-US" dirty="0"/>
          </a:p>
        </p:txBody>
      </p:sp>
      <p:grpSp>
        <p:nvGrpSpPr>
          <p:cNvPr id="2" name="Group 1"/>
          <p:cNvGrpSpPr/>
          <p:nvPr/>
        </p:nvGrpSpPr>
        <p:grpSpPr>
          <a:xfrm>
            <a:off x="-5019" y="5791200"/>
            <a:ext cx="12197020" cy="10738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9" name="Footer Placeholder 18"/>
          <p:cNvSpPr>
            <a:spLocks noGrp="1"/>
          </p:cNvSpPr>
          <p:nvPr>
            <p:ph type="ftr" sz="quarter" idx="11"/>
          </p:nvPr>
        </p:nvSpPr>
        <p:spPr>
          <a:xfrm>
            <a:off x="4" y="6638132"/>
            <a:ext cx="3134241" cy="219869"/>
          </a:xfrm>
        </p:spPr>
        <p:txBody>
          <a:bodyPr/>
          <a:lstStyle>
            <a:lvl1pPr>
              <a:defRPr>
                <a:solidFill>
                  <a:schemeClr val="accent1">
                    <a:tint val="20000"/>
                  </a:schemeClr>
                </a:solidFill>
              </a:defRPr>
            </a:lvl1pPr>
            <a:extLst/>
          </a:lstStyle>
          <a:p>
            <a:r>
              <a:rPr lang="en-US"/>
              <a:t>CEDA BoG at ICCAD November 2015</a:t>
            </a:r>
            <a:endParaRPr lang="en-US" dirty="0"/>
          </a:p>
        </p:txBody>
      </p:sp>
      <p:pic>
        <p:nvPicPr>
          <p:cNvPr id="16" name="image1.jpg" descr="CEDA_Logo"/>
          <p:cNvPicPr/>
          <p:nvPr userDrawn="1"/>
        </p:nvPicPr>
        <p:blipFill>
          <a:blip r:embed="rId3" cstate="email">
            <a:extLst>
              <a:ext uri="{28A0092B-C50C-407E-A947-70E740481C1C}">
                <a14:useLocalDpi xmlns:a14="http://schemas.microsoft.com/office/drawing/2010/main"/>
              </a:ext>
            </a:extLst>
          </a:blip>
          <a:stretch>
            <a:fillRect/>
          </a:stretch>
        </p:blipFill>
        <p:spPr>
          <a:xfrm>
            <a:off x="4775200" y="6248400"/>
            <a:ext cx="3352800" cy="609600"/>
          </a:xfrm>
          <a:prstGeom prst="rect">
            <a:avLst/>
          </a:prstGeom>
          <a:ln w="12700">
            <a:miter lim="400000"/>
          </a:ln>
        </p:spPr>
      </p:pic>
      <p:sp>
        <p:nvSpPr>
          <p:cNvPr id="13" name="Text Placeholder 29"/>
          <p:cNvSpPr>
            <a:spLocks noGrp="1"/>
          </p:cNvSpPr>
          <p:nvPr>
            <p:ph idx="1"/>
          </p:nvPr>
        </p:nvSpPr>
        <p:spPr>
          <a:xfrm>
            <a:off x="0" y="914400"/>
            <a:ext cx="12192000" cy="4953000"/>
          </a:xfrm>
          <a:prstGeom prst="rect">
            <a:avLst/>
          </a:prstGeom>
        </p:spPr>
        <p:txBody>
          <a:bodyPr vert="horz">
            <a:normAutofit/>
          </a:bodyPr>
          <a:lstStyle>
            <a:lvl1pPr>
              <a:buFont typeface="Wingdings" pitchFamily="2" charset="2"/>
              <a:buChar char="§"/>
              <a:defRPr sz="2400"/>
            </a:lvl1pPr>
            <a:lvl3pPr>
              <a:buFont typeface="Wingdings" pitchFamily="2" charset="2"/>
              <a:buChar char="§"/>
              <a:defRPr/>
            </a:lvl3pPr>
            <a:lvl4pPr>
              <a:buFont typeface="Arial" pitchFamily="34" charset="0"/>
              <a:buChar char="•"/>
              <a:defRPr/>
            </a:lvl4pPr>
            <a:lvl5pPr>
              <a:buFont typeface="Arial" pitchFamily="34" charset="0"/>
              <a:buChar char="•"/>
              <a:defRPr/>
            </a:lvl5pPr>
            <a:lvl7pPr>
              <a:buFont typeface="Wingdings" pitchFamily="2" charset="2"/>
              <a:buChar char="§"/>
              <a:defRPr/>
            </a:lvl7pPr>
            <a:lvl8pPr>
              <a:buFont typeface="Wingdings" pitchFamily="2" charset="2"/>
              <a:buChar char="§"/>
              <a:defRPr/>
            </a:lvl8pPr>
            <a:extLst/>
          </a:lstStyle>
          <a:p>
            <a:pPr lvl="0" eaLnBrk="1" latinLnBrk="0" hangingPunct="1"/>
            <a:r>
              <a:rPr kumimoji="0" lang="en-US" dirty="0"/>
              <a:t>Click to edit Master text styles</a:t>
            </a:r>
          </a:p>
          <a:p>
            <a:pPr lvl="6" eaLnBrk="1" latinLnBrk="0" hangingPunct="1"/>
            <a:r>
              <a:rPr kumimoji="0" lang="en-US" dirty="0"/>
              <a:t>Second level</a:t>
            </a:r>
          </a:p>
          <a:p>
            <a:pPr lvl="6" eaLnBrk="1" latinLnBrk="0" hangingPunct="1"/>
            <a:r>
              <a:rPr kumimoji="0" lang="en-US" dirty="0"/>
              <a:t>Third level</a:t>
            </a:r>
          </a:p>
          <a:p>
            <a:pPr lvl="6" eaLnBrk="1" latinLnBrk="0" hangingPunct="1"/>
            <a:r>
              <a:rPr kumimoji="0" lang="en-US" dirty="0"/>
              <a:t>Fourth level</a:t>
            </a:r>
          </a:p>
          <a:p>
            <a:pPr lvl="7" eaLnBrk="1" latinLnBrk="0" hangingPunct="1"/>
            <a:r>
              <a:rPr kumimoji="0" lang="en-US" dirty="0"/>
              <a:t>Fifth level</a:t>
            </a:r>
          </a:p>
        </p:txBody>
      </p:sp>
    </p:spTree>
    <p:extLst>
      <p:ext uri="{BB962C8B-B14F-4D97-AF65-F5344CB8AC3E}">
        <p14:creationId xmlns:p14="http://schemas.microsoft.com/office/powerpoint/2010/main" val="395755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339635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Arial" pitchFamily="34" charset="0"/>
              <a:buChar char="•"/>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86241" y="6629401"/>
            <a:ext cx="3134241" cy="219869"/>
          </a:xfrm>
        </p:spPr>
        <p:txBody>
          <a:bodyPr/>
          <a:lstStyle/>
          <a:p>
            <a:r>
              <a:rPr lang="en-US"/>
              <a:t>CEDA BoG at ICCAD November 2015</a:t>
            </a:r>
            <a:endParaRPr lang="en-US" dirty="0"/>
          </a:p>
        </p:txBody>
      </p:sp>
      <p:sp>
        <p:nvSpPr>
          <p:cNvPr id="7" name="Title 6"/>
          <p:cNvSpPr>
            <a:spLocks noGrp="1"/>
          </p:cNvSpPr>
          <p:nvPr>
            <p:ph type="title"/>
          </p:nvPr>
        </p:nvSpPr>
        <p:spPr/>
        <p:txBody>
          <a:bodyPr rtlCol="0"/>
          <a:lstStyle/>
          <a:p>
            <a:r>
              <a:rPr kumimoji="0" lang="en-US"/>
              <a:t>Click to edit Master title style</a:t>
            </a:r>
          </a:p>
        </p:txBody>
      </p:sp>
      <p:sp>
        <p:nvSpPr>
          <p:cNvPr id="6" name="Footer Placeholder 4"/>
          <p:cNvSpPr txBox="1">
            <a:spLocks/>
          </p:cNvSpPr>
          <p:nvPr userDrawn="1"/>
        </p:nvSpPr>
        <p:spPr>
          <a:xfrm>
            <a:off x="-86241" y="6638132"/>
            <a:ext cx="3134241" cy="219869"/>
          </a:xfrm>
          <a:prstGeom prst="rect">
            <a:avLst/>
          </a:prstGeom>
        </p:spPr>
        <p:txBody>
          <a:bodyPr vert="horz"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36069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1656406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2757067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35200374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blackWhite">
          <a:xfrm>
            <a:off x="0" y="0"/>
            <a:ext cx="12192000" cy="1295400"/>
          </a:xfrm>
          <a:prstGeom prst="rect">
            <a:avLst/>
          </a:prstGeom>
          <a:solidFill>
            <a:srgbClr val="0000FF"/>
          </a:solidFill>
          <a:ln w="9525">
            <a:solidFill>
              <a:schemeClr val="accent1"/>
            </a:solidFill>
            <a:miter lim="800000"/>
            <a:headEnd/>
            <a:tailEnd/>
          </a:ln>
          <a:effectLst/>
        </p:spPr>
        <p:txBody>
          <a:bodyPr wrap="none" anchor="ctr"/>
          <a:lstStyle/>
          <a:p>
            <a:pPr algn="l" rtl="0" fontAlgn="base">
              <a:spcBef>
                <a:spcPct val="0"/>
              </a:spcBef>
              <a:spcAft>
                <a:spcPct val="0"/>
              </a:spcAft>
              <a:defRPr/>
            </a:pPr>
            <a:endParaRPr lang="es-ES" sz="1800" kern="1200">
              <a:solidFill>
                <a:srgbClr val="000000"/>
              </a:solidFill>
              <a:latin typeface="Arial" charset="0"/>
              <a:cs typeface="Arial" charset="0"/>
            </a:endParaRPr>
          </a:p>
        </p:txBody>
      </p:sp>
      <p:pic>
        <p:nvPicPr>
          <p:cNvPr id="5" name="Picture 9" descr="CEDAlogoColor.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 y="2"/>
            <a:ext cx="6197596" cy="1217769"/>
          </a:xfrm>
          <a:prstGeom prst="rect">
            <a:avLst/>
          </a:prstGeom>
          <a:noFill/>
          <a:ln w="9525">
            <a:noFill/>
            <a:miter lim="800000"/>
            <a:headEnd/>
            <a:tailEnd/>
          </a:ln>
        </p:spPr>
      </p:pic>
      <p:sp>
        <p:nvSpPr>
          <p:cNvPr id="1077253" name="Rectangle 5"/>
          <p:cNvSpPr>
            <a:spLocks noGrp="1" noChangeArrowheads="1"/>
          </p:cNvSpPr>
          <p:nvPr>
            <p:ph type="ctrTitle"/>
          </p:nvPr>
        </p:nvSpPr>
        <p:spPr bwMode="black">
          <a:xfrm>
            <a:off x="520704" y="2493966"/>
            <a:ext cx="10606617" cy="1470025"/>
          </a:xfrm>
        </p:spPr>
        <p:txBody>
          <a:bodyPr anchor="t"/>
          <a:lstStyle>
            <a:lvl1pPr>
              <a:defRPr>
                <a:solidFill>
                  <a:schemeClr val="tx1"/>
                </a:solidFill>
              </a:defRPr>
            </a:lvl1pPr>
          </a:lstStyle>
          <a:p>
            <a:endParaRPr lang="en-US" dirty="0"/>
          </a:p>
        </p:txBody>
      </p:sp>
      <p:sp>
        <p:nvSpPr>
          <p:cNvPr id="1077254" name="Rectangle 6"/>
          <p:cNvSpPr>
            <a:spLocks noGrp="1" noChangeArrowheads="1"/>
          </p:cNvSpPr>
          <p:nvPr>
            <p:ph type="subTitle" idx="1"/>
          </p:nvPr>
        </p:nvSpPr>
        <p:spPr bwMode="black">
          <a:xfrm>
            <a:off x="990600" y="4043366"/>
            <a:ext cx="8534400" cy="998537"/>
          </a:xfrm>
        </p:spPr>
        <p:txBody>
          <a:bodyPr/>
          <a:lstStyle>
            <a:lvl1pPr marL="0" indent="0">
              <a:lnSpc>
                <a:spcPct val="90000"/>
              </a:lnSpc>
              <a:spcBef>
                <a:spcPct val="0"/>
              </a:spcBef>
              <a:spcAft>
                <a:spcPct val="0"/>
              </a:spcAft>
              <a:buFont typeface="Wingdings" pitchFamily="-108" charset="2"/>
              <a:buNone/>
              <a:defRPr b="0">
                <a:solidFill>
                  <a:srgbClr val="0000FF"/>
                </a:solidFill>
              </a:defRPr>
            </a:lvl1pPr>
          </a:lstStyle>
          <a:p>
            <a:endParaRPr lang="en-US"/>
          </a:p>
        </p:txBody>
      </p:sp>
      <p:sp>
        <p:nvSpPr>
          <p:cNvPr id="7" name="Date Placeholder 6"/>
          <p:cNvSpPr>
            <a:spLocks noGrp="1" noChangeArrowheads="1"/>
          </p:cNvSpPr>
          <p:nvPr>
            <p:ph type="dt" sz="quarter" idx="11"/>
          </p:nvPr>
        </p:nvSpPr>
        <p:spPr bwMode="auto">
          <a:xfrm>
            <a:off x="7188200" y="6221415"/>
            <a:ext cx="2159000" cy="31115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300" b="0">
                <a:solidFill>
                  <a:srgbClr val="FFFFFF"/>
                </a:solidFill>
                <a:latin typeface="Arial" charset="0"/>
                <a:cs typeface="Arial" charset="0"/>
              </a:defRPr>
            </a:lvl1pPr>
          </a:lstStyle>
          <a:p>
            <a:pPr algn="l" rtl="0" fontAlgn="base">
              <a:spcBef>
                <a:spcPct val="0"/>
              </a:spcBef>
              <a:spcAft>
                <a:spcPct val="0"/>
              </a:spcAft>
              <a:defRPr/>
            </a:pPr>
            <a:endParaRPr lang="en-US" kern="1200" dirty="0"/>
          </a:p>
        </p:txBody>
      </p:sp>
    </p:spTree>
    <p:extLst>
      <p:ext uri="{BB962C8B-B14F-4D97-AF65-F5344CB8AC3E}">
        <p14:creationId xmlns:p14="http://schemas.microsoft.com/office/powerpoint/2010/main" val="270777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80007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1B42-1290-C75B-79E5-6AD818BF9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3D7FB-A529-7087-C1C7-02DB631614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7C50F-F405-5424-62BF-21369791C54A}"/>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3C136A9D-4FC3-D14F-F4FA-4D0755BFE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EFBE5-3F82-02B8-D6C0-F0EDB041E01B}"/>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2337520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173301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232786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re 5"/>
          <p:cNvSpPr>
            <a:spLocks noGrp="1"/>
          </p:cNvSpPr>
          <p:nvPr>
            <p:ph type="title"/>
          </p:nvPr>
        </p:nvSpPr>
        <p:spPr>
          <a:xfrm>
            <a:off x="1333512" y="3098874"/>
            <a:ext cx="8588163" cy="599847"/>
          </a:xfrm>
          <a:prstGeom prst="rect">
            <a:avLst/>
          </a:prstGeom>
        </p:spPr>
        <p:txBody>
          <a:bodyPr/>
          <a:lstStyle>
            <a:lvl1pPr algn="l">
              <a:defRPr sz="2600" b="1" i="0" spc="100">
                <a:latin typeface="Impact"/>
                <a:cs typeface="Impact"/>
              </a:defRPr>
            </a:lvl1pPr>
          </a:lstStyle>
          <a:p>
            <a:pPr lvl="0"/>
            <a:r>
              <a:rPr lang="fr-FR" noProof="0" dirty="0"/>
              <a:t>Cliquez pour modifier le style du titre</a:t>
            </a:r>
            <a:endParaRPr lang="fr-CH" noProof="0" dirty="0"/>
          </a:p>
        </p:txBody>
      </p:sp>
      <p:sp>
        <p:nvSpPr>
          <p:cNvPr id="2" name="Footer Placeholder 1"/>
          <p:cNvSpPr>
            <a:spLocks noGrp="1"/>
          </p:cNvSpPr>
          <p:nvPr>
            <p:ph type="ftr" sz="quarter" idx="10"/>
          </p:nvPr>
        </p:nvSpPr>
        <p:spPr/>
        <p:txBody>
          <a:bodyPr/>
          <a:lstStyle/>
          <a:p>
            <a:r>
              <a:rPr lang="en-US"/>
              <a:t>CEDA BoG at ICCAD November 2015</a:t>
            </a:r>
            <a:endParaRPr lang="en-US" dirty="0"/>
          </a:p>
        </p:txBody>
      </p:sp>
    </p:spTree>
    <p:extLst>
      <p:ext uri="{BB962C8B-B14F-4D97-AF65-F5344CB8AC3E}">
        <p14:creationId xmlns:p14="http://schemas.microsoft.com/office/powerpoint/2010/main" val="422102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CAE3-C184-B49D-A5DB-F718841972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6B7354-8CD3-EF8B-7935-A443EC3D4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5F8EC-B1C5-DAF0-58AC-94A882C2DD2F}"/>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566D0A46-A996-B54D-86A6-E51BBC1AA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6E2B-904A-E81D-A064-FD044903BBA3}"/>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21169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FB6A-4018-983A-263E-AB9E389CE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2EDD5-2735-F64F-BD98-9BF08E46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BC00CF-060A-77CE-F932-BEA71B25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6626F-5973-E40B-7A3D-6CBA2674FA1B}"/>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6" name="Footer Placeholder 5">
            <a:extLst>
              <a:ext uri="{FF2B5EF4-FFF2-40B4-BE49-F238E27FC236}">
                <a16:creationId xmlns:a16="http://schemas.microsoft.com/office/drawing/2014/main" id="{A7CAFD62-E469-E6BC-6B32-9A2AA6EC9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4A1D5-D0F7-90C9-802A-58F21631AD6B}"/>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129727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49B8-F83D-0C56-B71A-4EC4E116B8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0C7A8-7452-0FB3-6A88-D5E518DD0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BFFCC-7AB9-331E-C7DF-2059BF3C9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756C2-012E-A40E-F0C0-DF59EB6CA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0CA50-3DFE-B5F0-5F21-93C6E37BE9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18A3FE-3C25-FD4C-8225-69814270BDC7}"/>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8" name="Footer Placeholder 7">
            <a:extLst>
              <a:ext uri="{FF2B5EF4-FFF2-40B4-BE49-F238E27FC236}">
                <a16:creationId xmlns:a16="http://schemas.microsoft.com/office/drawing/2014/main" id="{EA9350EF-3006-7FD6-1D1C-3E02232D9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2FDAE-01C8-1AED-C6F0-0FEB69B7C806}"/>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186494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BE85-28F9-6426-AC5B-A6CE5B5079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A7DD5-CF40-301A-BFDB-DF74498B95CA}"/>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4" name="Footer Placeholder 3">
            <a:extLst>
              <a:ext uri="{FF2B5EF4-FFF2-40B4-BE49-F238E27FC236}">
                <a16:creationId xmlns:a16="http://schemas.microsoft.com/office/drawing/2014/main" id="{36ED1E0C-E47E-4858-E78F-18B3BCC32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3ACB5-F401-76A4-8C9D-91D9A8FCBDF2}"/>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170701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59A63A-C664-98E5-40B3-710130831E74}"/>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3" name="Footer Placeholder 2">
            <a:extLst>
              <a:ext uri="{FF2B5EF4-FFF2-40B4-BE49-F238E27FC236}">
                <a16:creationId xmlns:a16="http://schemas.microsoft.com/office/drawing/2014/main" id="{FEF6E9C2-8B57-3C84-DE69-585FA57C2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9657DD-A62C-F00F-CFA6-F06DDEDC991F}"/>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429069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31FB-966B-A691-0A95-37AB97933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5EB484-72C8-F058-D412-6DBDDF137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91D50-7576-FD6A-337E-78E9CCDF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F1EC7-467C-3F8E-F7FD-F6367FFDD9A8}"/>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6" name="Footer Placeholder 5">
            <a:extLst>
              <a:ext uri="{FF2B5EF4-FFF2-40B4-BE49-F238E27FC236}">
                <a16:creationId xmlns:a16="http://schemas.microsoft.com/office/drawing/2014/main" id="{61CDED67-933B-06EA-C55A-A8A0D724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C1C7C-9156-C902-D634-6CB79BC639A0}"/>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70975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ADBA-47D8-E023-8854-4D549B4F2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73E426-5936-30F8-49EC-96E3F60CD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B10163-FB28-D559-9BCA-72488393D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46E086-02E8-C18F-22F5-488F209952E1}"/>
              </a:ext>
            </a:extLst>
          </p:cNvPr>
          <p:cNvSpPr>
            <a:spLocks noGrp="1"/>
          </p:cNvSpPr>
          <p:nvPr>
            <p:ph type="dt" sz="half" idx="10"/>
          </p:nvPr>
        </p:nvSpPr>
        <p:spPr/>
        <p:txBody>
          <a:bodyPr/>
          <a:lstStyle/>
          <a:p>
            <a:fld id="{D60C26A4-2899-43F5-95DA-AB2886B4311A}" type="datetimeFigureOut">
              <a:rPr lang="en-US" smtClean="0"/>
              <a:t>6/9/2022</a:t>
            </a:fld>
            <a:endParaRPr lang="en-US"/>
          </a:p>
        </p:txBody>
      </p:sp>
      <p:sp>
        <p:nvSpPr>
          <p:cNvPr id="6" name="Footer Placeholder 5">
            <a:extLst>
              <a:ext uri="{FF2B5EF4-FFF2-40B4-BE49-F238E27FC236}">
                <a16:creationId xmlns:a16="http://schemas.microsoft.com/office/drawing/2014/main" id="{61BCA19B-00EE-6E7B-BFC7-B0FD28E05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9AB21-F99F-3D68-5E85-E288BBFB7AE7}"/>
              </a:ext>
            </a:extLst>
          </p:cNvPr>
          <p:cNvSpPr>
            <a:spLocks noGrp="1"/>
          </p:cNvSpPr>
          <p:nvPr>
            <p:ph type="sldNum" sz="quarter" idx="12"/>
          </p:nvPr>
        </p:nvSpPr>
        <p:spPr/>
        <p:txBody>
          <a:bodyPr/>
          <a:lstStyle/>
          <a:p>
            <a:fld id="{378185A3-B081-4666-8D01-349B2164F136}" type="slidenum">
              <a:rPr lang="en-US" smtClean="0"/>
              <a:t>‹#›</a:t>
            </a:fld>
            <a:endParaRPr lang="en-US"/>
          </a:p>
        </p:txBody>
      </p:sp>
    </p:spTree>
    <p:extLst>
      <p:ext uri="{BB962C8B-B14F-4D97-AF65-F5344CB8AC3E}">
        <p14:creationId xmlns:p14="http://schemas.microsoft.com/office/powerpoint/2010/main" val="400894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13095-671A-E9E6-B245-2C755182A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47B5A-A40A-D434-6B6B-C0264E1FA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1D3DB-5808-9442-F7C8-9639ED442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C26A4-2899-43F5-95DA-AB2886B4311A}" type="datetimeFigureOut">
              <a:rPr lang="en-US" smtClean="0"/>
              <a:t>6/9/2022</a:t>
            </a:fld>
            <a:endParaRPr lang="en-US"/>
          </a:p>
        </p:txBody>
      </p:sp>
      <p:sp>
        <p:nvSpPr>
          <p:cNvPr id="5" name="Footer Placeholder 4">
            <a:extLst>
              <a:ext uri="{FF2B5EF4-FFF2-40B4-BE49-F238E27FC236}">
                <a16:creationId xmlns:a16="http://schemas.microsoft.com/office/drawing/2014/main" id="{265E9FE8-B96D-8214-F442-F37C2E54A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342D00-1225-2E3F-72FB-F90808F57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85A3-B081-4666-8D01-349B2164F136}" type="slidenum">
              <a:rPr lang="en-US" smtClean="0"/>
              <a:t>‹#›</a:t>
            </a:fld>
            <a:endParaRPr lang="en-US"/>
          </a:p>
        </p:txBody>
      </p:sp>
    </p:spTree>
    <p:extLst>
      <p:ext uri="{BB962C8B-B14F-4D97-AF65-F5344CB8AC3E}">
        <p14:creationId xmlns:p14="http://schemas.microsoft.com/office/powerpoint/2010/main" val="409987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701" y="6248401"/>
            <a:ext cx="6141503" cy="61761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09602" y="6172201"/>
            <a:ext cx="4572001" cy="7002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6019800"/>
            <a:ext cx="4173656" cy="852320"/>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04800" y="228601"/>
            <a:ext cx="9448800" cy="868363"/>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304800" y="1066802"/>
            <a:ext cx="11277600" cy="510540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2" name="Footer Placeholder 21"/>
          <p:cNvSpPr>
            <a:spLocks noGrp="1"/>
          </p:cNvSpPr>
          <p:nvPr>
            <p:ph type="ftr" sz="quarter" idx="3"/>
          </p:nvPr>
        </p:nvSpPr>
        <p:spPr>
          <a:xfrm>
            <a:off x="0" y="6705603"/>
            <a:ext cx="4165600" cy="152399"/>
          </a:xfrm>
          <a:prstGeom prst="rect">
            <a:avLst/>
          </a:prstGeom>
        </p:spPr>
        <p:txBody>
          <a:bodyPr vert="horz" anchor="b"/>
          <a:lstStyle>
            <a:lvl1pPr algn="l" eaLnBrk="1" latinLnBrk="0" hangingPunct="1">
              <a:defRPr kumimoji="0" sz="1000">
                <a:solidFill>
                  <a:schemeClr val="tx1"/>
                </a:solidFill>
              </a:defRPr>
            </a:lvl1pPr>
            <a:extLst/>
          </a:lstStyle>
          <a:p>
            <a:r>
              <a:rPr lang="en-US"/>
              <a:t>CEDA BoG at ICCAD November 2015</a:t>
            </a:r>
            <a:endParaRPr lang="en-US" dirty="0"/>
          </a:p>
        </p:txBody>
      </p:sp>
      <p:pic>
        <p:nvPicPr>
          <p:cNvPr id="17" name="image1.jpg" descr="CEDA_Logo"/>
          <p:cNvPicPr/>
          <p:nvPr userDrawn="1"/>
        </p:nvPicPr>
        <p:blipFill>
          <a:blip r:embed="rId14" cstate="email">
            <a:extLst>
              <a:ext uri="{28A0092B-C50C-407E-A947-70E740481C1C}">
                <a14:useLocalDpi xmlns:a14="http://schemas.microsoft.com/office/drawing/2010/main"/>
              </a:ext>
            </a:extLst>
          </a:blip>
          <a:stretch>
            <a:fillRect/>
          </a:stretch>
        </p:blipFill>
        <p:spPr>
          <a:xfrm>
            <a:off x="9855200" y="76200"/>
            <a:ext cx="2336800" cy="477982"/>
          </a:xfrm>
          <a:prstGeom prst="rect">
            <a:avLst/>
          </a:prstGeom>
          <a:ln w="12700">
            <a:miter lim="400000"/>
          </a:ln>
        </p:spPr>
      </p:pic>
      <p:sp>
        <p:nvSpPr>
          <p:cNvPr id="2" name="Slide Number Placeholder 1"/>
          <p:cNvSpPr>
            <a:spLocks noGrp="1"/>
          </p:cNvSpPr>
          <p:nvPr>
            <p:ph type="sldNum" sz="quarter" idx="4"/>
          </p:nvPr>
        </p:nvSpPr>
        <p:spPr>
          <a:xfrm>
            <a:off x="9347200" y="6629400"/>
            <a:ext cx="2844800"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AE8679CB-D23D-3945-B3BA-AEE628F83C3D}" type="slidenum">
              <a:rPr lang="en-US" smtClean="0"/>
              <a:pPr/>
              <a:t>‹#›</a:t>
            </a:fld>
            <a:endParaRPr lang="en-US"/>
          </a:p>
        </p:txBody>
      </p:sp>
    </p:spTree>
    <p:extLst>
      <p:ext uri="{BB962C8B-B14F-4D97-AF65-F5344CB8AC3E}">
        <p14:creationId xmlns:p14="http://schemas.microsoft.com/office/powerpoint/2010/main" val="2388636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1" kern="1200">
          <a:solidFill>
            <a:schemeClr val="accent4">
              <a:lumMod val="50000"/>
            </a:schemeClr>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pitchFamily="2" charset="2"/>
        <a:buChar char="q"/>
        <a:defRPr kumimoji="0" sz="2700" kern="1200">
          <a:solidFill>
            <a:schemeClr val="accent4">
              <a:lumMod val="50000"/>
            </a:schemeClr>
          </a:solidFill>
          <a:latin typeface="Arial" pitchFamily="34" charset="0"/>
          <a:ea typeface="+mn-ea"/>
          <a:cs typeface="Arial" pitchFamily="34" charset="0"/>
        </a:defRPr>
      </a:lvl1pPr>
      <a:lvl2pPr marL="621792" indent="-228600" algn="l" rtl="0" eaLnBrk="1" latinLnBrk="0" hangingPunct="1">
        <a:spcBef>
          <a:spcPts val="324"/>
        </a:spcBef>
        <a:buClr>
          <a:schemeClr val="accent1"/>
        </a:buClr>
        <a:buFont typeface="Wingdings" pitchFamily="2" charset="2"/>
        <a:buChar char="§"/>
        <a:defRPr kumimoji="0" sz="2300" kern="1200">
          <a:solidFill>
            <a:schemeClr val="accent4">
              <a:lumMod val="50000"/>
            </a:schemeClr>
          </a:solidFill>
          <a:latin typeface="Arial" pitchFamily="34" charset="0"/>
          <a:ea typeface="+mn-ea"/>
          <a:cs typeface="Arial" pitchFamily="34" charset="0"/>
        </a:defRPr>
      </a:lvl2pPr>
      <a:lvl3pPr marL="859536" indent="-228600" algn="l" rtl="0" eaLnBrk="1" latinLnBrk="0" hangingPunct="1">
        <a:spcBef>
          <a:spcPts val="350"/>
        </a:spcBef>
        <a:buClr>
          <a:schemeClr val="accent1">
            <a:lumMod val="75000"/>
          </a:schemeClr>
        </a:buClr>
        <a:buSzPct val="100000"/>
        <a:buFont typeface="Courier New" pitchFamily="49" charset="0"/>
        <a:buChar char="o"/>
        <a:defRPr kumimoji="0" sz="2100" kern="1200">
          <a:solidFill>
            <a:schemeClr val="accent4">
              <a:lumMod val="75000"/>
            </a:schemeClr>
          </a:solidFill>
          <a:latin typeface="Arial" pitchFamily="34" charset="0"/>
          <a:ea typeface="+mn-ea"/>
          <a:cs typeface="Arial" pitchFamily="34" charset="0"/>
        </a:defRPr>
      </a:lvl3pPr>
      <a:lvl4pPr marL="1143000" indent="-228600" algn="l" rtl="0" eaLnBrk="1" latinLnBrk="0" hangingPunct="1">
        <a:spcBef>
          <a:spcPts val="350"/>
        </a:spcBef>
        <a:buClr>
          <a:schemeClr val="accent1">
            <a:lumMod val="75000"/>
          </a:schemeClr>
        </a:buClr>
        <a:buFont typeface="Wingdings 2"/>
        <a:buChar char=""/>
        <a:defRPr kumimoji="0" sz="1900" kern="1200">
          <a:solidFill>
            <a:schemeClr val="accent4">
              <a:lumMod val="75000"/>
            </a:schemeClr>
          </a:solidFill>
          <a:latin typeface="Arial" pitchFamily="34" charset="0"/>
          <a:ea typeface="+mn-ea"/>
          <a:cs typeface="Arial" pitchFamily="34" charset="0"/>
        </a:defRPr>
      </a:lvl4pPr>
      <a:lvl5pPr marL="1371600" indent="-228600" algn="l" rtl="0" eaLnBrk="1" latinLnBrk="0" hangingPunct="1">
        <a:spcBef>
          <a:spcPts val="350"/>
        </a:spcBef>
        <a:buClr>
          <a:schemeClr val="accent1">
            <a:lumMod val="75000"/>
          </a:schemeClr>
        </a:buClr>
        <a:buFont typeface="Wingdings 2"/>
        <a:buChar char=""/>
        <a:defRPr kumimoji="0" sz="1800" kern="1200">
          <a:solidFill>
            <a:schemeClr val="accent4">
              <a:lumMod val="75000"/>
            </a:schemeClr>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amsv.umac.mo/aspdac2016/index.html"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Chart.xls"/><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ctrTitle" idx="4294967295"/>
          </p:nvPr>
        </p:nvSpPr>
        <p:spPr>
          <a:xfrm>
            <a:off x="1524000" y="2493965"/>
            <a:ext cx="8324850" cy="3144837"/>
          </a:xfrm>
        </p:spPr>
        <p:txBody>
          <a:bodyPr>
            <a:normAutofit/>
          </a:bodyPr>
          <a:lstStyle/>
          <a:p>
            <a:pPr eaLnBrk="1" hangingPunct="1"/>
            <a:r>
              <a:rPr lang="en-US" dirty="0">
                <a:solidFill>
                  <a:schemeClr val="accent4">
                    <a:lumMod val="50000"/>
                  </a:schemeClr>
                </a:solidFill>
              </a:rPr>
              <a:t>Conferences Report</a:t>
            </a:r>
            <a:br>
              <a:rPr lang="en-US" dirty="0">
                <a:solidFill>
                  <a:schemeClr val="accent4">
                    <a:lumMod val="50000"/>
                  </a:schemeClr>
                </a:solidFill>
              </a:rPr>
            </a:br>
            <a:r>
              <a:rPr lang="en-US" sz="2800" dirty="0"/>
              <a:t>BoG Meeting</a:t>
            </a:r>
            <a:br>
              <a:rPr lang="en-US" sz="2800" dirty="0"/>
            </a:br>
            <a:br>
              <a:rPr lang="en-US" sz="4800" dirty="0"/>
            </a:br>
            <a:r>
              <a:rPr lang="en-US" sz="2800" b="0" dirty="0"/>
              <a:t>David </a:t>
            </a:r>
            <a:r>
              <a:rPr lang="en-US" sz="2800" b="0" dirty="0" err="1"/>
              <a:t>Atienza</a:t>
            </a:r>
            <a:r>
              <a:rPr lang="en-US" sz="2800" b="0" dirty="0"/>
              <a:t> Alonso</a:t>
            </a:r>
            <a:br>
              <a:rPr lang="en-US" sz="2800" b="0" dirty="0"/>
            </a:br>
            <a:r>
              <a:rPr lang="en-US" sz="2400" b="0" dirty="0"/>
              <a:t>VP-Conferences</a:t>
            </a: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5315658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762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5603" name="Rectangle 4"/>
          <p:cNvSpPr>
            <a:spLocks noChangeArrowheads="1"/>
          </p:cNvSpPr>
          <p:nvPr/>
        </p:nvSpPr>
        <p:spPr bwMode="auto">
          <a:xfrm>
            <a:off x="1600200" y="-152400"/>
            <a:ext cx="8610600" cy="6465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pPr>
            <a:r>
              <a:rPr lang="en-GB" altLang="zh-TW" sz="3600" b="1" kern="0" dirty="0">
                <a:solidFill>
                  <a:srgbClr val="CC3300"/>
                </a:solidFill>
                <a:latin typeface="Times New Roman" panose="02020603050405020304" pitchFamily="18" charset="0"/>
                <a:cs typeface="Calibri"/>
                <a:sym typeface="Calibri"/>
              </a:rPr>
              <a:t>Technical Program Committee (TPC)</a:t>
            </a:r>
            <a:r>
              <a:rPr lang="x-none" altLang="zh-TW" sz="3600" b="1" kern="0" dirty="0">
                <a:solidFill>
                  <a:srgbClr val="CC3300"/>
                </a:solidFill>
                <a:latin typeface="Times New Roman" panose="02020603050405020304" pitchFamily="18" charset="0"/>
                <a:cs typeface="Times New Roman" panose="02020603050405020304" pitchFamily="18" charset="0"/>
                <a:sym typeface="Calibri"/>
              </a:rPr>
              <a:t>‏</a:t>
            </a:r>
            <a:endParaRPr lang="en-GB" altLang="zh-TW" sz="3600" b="1" kern="0" dirty="0">
              <a:solidFill>
                <a:srgbClr val="CC3300"/>
              </a:solidFill>
              <a:latin typeface="Times New Roman" panose="02020603050405020304" pitchFamily="18" charset="0"/>
              <a:cs typeface="Calibri"/>
              <a:sym typeface="Calibri"/>
            </a:endParaRPr>
          </a:p>
          <a:p>
            <a:pPr>
              <a:lnSpc>
                <a:spcPct val="100000"/>
              </a:lnSpc>
              <a:spcBef>
                <a:spcPct val="0"/>
              </a:spcBef>
              <a:buClr>
                <a:srgbClr val="CC3300"/>
              </a:buClr>
              <a:buNone/>
            </a:pPr>
            <a:r>
              <a:rPr lang="en-US" altLang="zh-MO" sz="2000" kern="0" dirty="0">
                <a:solidFill>
                  <a:srgbClr val="FF0000"/>
                </a:solidFill>
                <a:latin typeface="Times New Roman" panose="02020603050405020304" pitchFamily="18" charset="0"/>
                <a:cs typeface="Times New Roman" panose="02020603050405020304" pitchFamily="18" charset="0"/>
                <a:sym typeface="Calibri"/>
              </a:rPr>
              <a:t>Subcommittees (</a:t>
            </a:r>
            <a:r>
              <a:rPr lang="en-US" altLang="zh-MO" sz="2000" kern="0" dirty="0" err="1">
                <a:solidFill>
                  <a:srgbClr val="FF0000"/>
                </a:solidFill>
                <a:latin typeface="Times New Roman" panose="02020603050405020304" pitchFamily="18" charset="0"/>
                <a:cs typeface="Times New Roman" panose="02020603050405020304" pitchFamily="18" charset="0"/>
                <a:sym typeface="Calibri"/>
              </a:rPr>
              <a:t>Cont</a:t>
            </a:r>
            <a:r>
              <a:rPr lang="en-US" altLang="zh-MO" sz="2000" kern="0" dirty="0">
                <a:solidFill>
                  <a:srgbClr val="FF0000"/>
                </a:solidFill>
                <a:latin typeface="Times New Roman" panose="02020603050405020304" pitchFamily="18" charset="0"/>
                <a:cs typeface="Times New Roman" panose="02020603050405020304" pitchFamily="18" charset="0"/>
                <a:sym typeface="Calibri"/>
              </a:rPr>
              <a:t>’):</a:t>
            </a:r>
            <a:endParaRPr lang="en-US" altLang="zh-MO" sz="1800" kern="0" dirty="0">
              <a:solidFill>
                <a:prstClr val="black"/>
              </a:solidFill>
              <a:cs typeface="Calibri"/>
              <a:sym typeface="Calibri"/>
            </a:endParaRPr>
          </a:p>
          <a:p>
            <a:pPr>
              <a:lnSpc>
                <a:spcPct val="100000"/>
              </a:lnSpc>
              <a:spcBef>
                <a:spcPct val="0"/>
              </a:spcBef>
              <a:buClr>
                <a:srgbClr val="CC3300"/>
              </a:buClr>
              <a:buNone/>
            </a:pPr>
            <a:r>
              <a:rPr lang="en-US" altLang="zh-MO" sz="1800" kern="0" dirty="0">
                <a:solidFill>
                  <a:prstClr val="black"/>
                </a:solidFill>
                <a:cs typeface="Calibri"/>
                <a:sym typeface="Calibri"/>
              </a:rPr>
              <a:t>* : subcommittee chairs </a:t>
            </a:r>
          </a:p>
          <a:p>
            <a:pPr>
              <a:lnSpc>
                <a:spcPct val="100000"/>
              </a:lnSpc>
              <a:spcBef>
                <a:spcPct val="0"/>
              </a:spcBef>
              <a:buClr>
                <a:srgbClr val="CC3300"/>
              </a:buClr>
              <a:buNone/>
            </a:pPr>
            <a:endParaRPr lang="en-US" altLang="zh-MO" sz="14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[4] Embedded Software</a:t>
            </a:r>
          </a:p>
          <a:p>
            <a:pPr>
              <a:lnSpc>
                <a:spcPct val="100000"/>
              </a:lnSpc>
              <a:spcBef>
                <a:spcPct val="0"/>
              </a:spcBef>
              <a:buClr>
                <a:srgbClr val="CC3300"/>
              </a:buClr>
              <a:buNone/>
            </a:pPr>
            <a:r>
              <a:rPr lang="en-US" altLang="zh-MO" sz="1600" kern="0" dirty="0">
                <a:solidFill>
                  <a:prstClr val="black"/>
                </a:solidFill>
                <a:cs typeface="Calibri"/>
                <a:sym typeface="Calibri"/>
              </a:rPr>
              <a:t>* Chung-Ta King (National </a:t>
            </a:r>
            <a:r>
              <a:rPr lang="en-US" altLang="zh-MO" sz="1600" kern="0" dirty="0" err="1">
                <a:solidFill>
                  <a:prstClr val="black"/>
                </a:solidFill>
                <a:cs typeface="Calibri"/>
                <a:sym typeface="Calibri"/>
              </a:rPr>
              <a:t>Tsing</a:t>
            </a: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Hua</a:t>
            </a:r>
            <a:r>
              <a:rPr lang="en-US" altLang="zh-MO" sz="1600" kern="0" dirty="0">
                <a:solidFill>
                  <a:prstClr val="black"/>
                </a:solidFill>
                <a:cs typeface="Calibri"/>
                <a:sym typeface="Calibri"/>
              </a:rPr>
              <a:t> University)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[5] Device/Circuit-Level Modeling, Simulation and Verification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Jaijeet</a:t>
            </a: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Roychowdhury</a:t>
            </a:r>
            <a:r>
              <a:rPr lang="en-US" altLang="zh-MO" sz="1600" kern="0" dirty="0">
                <a:solidFill>
                  <a:prstClr val="black"/>
                </a:solidFill>
                <a:cs typeface="Calibri"/>
                <a:sym typeface="Calibri"/>
              </a:rPr>
              <a:t> (University of California, Berkeley)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[6] Analog, RF and Mixed Signal </a:t>
            </a:r>
          </a:p>
          <a:p>
            <a:pPr>
              <a:lnSpc>
                <a:spcPct val="100000"/>
              </a:lnSpc>
              <a:spcBef>
                <a:spcPct val="0"/>
              </a:spcBef>
              <a:buClr>
                <a:srgbClr val="CC3300"/>
              </a:buClr>
              <a:buNone/>
            </a:pPr>
            <a:r>
              <a:rPr lang="en-US" altLang="zh-MO" sz="1600" kern="0" dirty="0">
                <a:solidFill>
                  <a:prstClr val="black"/>
                </a:solidFill>
                <a:cs typeface="Calibri"/>
                <a:sym typeface="Calibri"/>
              </a:rPr>
              <a:t>* Luca Daniel (Massachusetts Institute of Technology)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[7] System-Level Power and Thermal Management </a:t>
            </a:r>
          </a:p>
          <a:p>
            <a:pPr>
              <a:lnSpc>
                <a:spcPct val="100000"/>
              </a:lnSpc>
              <a:spcBef>
                <a:spcPct val="0"/>
              </a:spcBef>
              <a:buClr>
                <a:srgbClr val="CC3300"/>
              </a:buClr>
              <a:buNone/>
            </a:pPr>
            <a:r>
              <a:rPr lang="en-US" altLang="zh-MO" sz="1600" kern="0" dirty="0">
                <a:solidFill>
                  <a:prstClr val="black"/>
                </a:solidFill>
                <a:cs typeface="Calibri"/>
                <a:sym typeface="Calibri"/>
              </a:rPr>
              <a:t>* Chia-Lin Yang (National Taiwan University)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[8] Device/Circuit/Gate-Level Low Power Design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Yiyu</a:t>
            </a:r>
            <a:r>
              <a:rPr lang="en-US" altLang="zh-MO" sz="1600" kern="0" dirty="0">
                <a:solidFill>
                  <a:prstClr val="black"/>
                </a:solidFill>
                <a:cs typeface="Calibri"/>
                <a:sym typeface="Calibri"/>
              </a:rPr>
              <a:t> Shi (University of Notre Dame)</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[9] Logic/Behavioral/High-Level Synthesis and Optimization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Juinn</a:t>
            </a:r>
            <a:r>
              <a:rPr lang="en-US" altLang="zh-MO" sz="1600" kern="0" dirty="0">
                <a:solidFill>
                  <a:prstClr val="black"/>
                </a:solidFill>
                <a:cs typeface="Calibri"/>
                <a:sym typeface="Calibri"/>
              </a:rPr>
              <a:t>-Dar Huang (National </a:t>
            </a:r>
            <a:r>
              <a:rPr lang="en-US" altLang="zh-MO" sz="1600" kern="0" dirty="0" err="1">
                <a:solidFill>
                  <a:prstClr val="black"/>
                </a:solidFill>
                <a:cs typeface="Calibri"/>
                <a:sym typeface="Calibri"/>
              </a:rPr>
              <a:t>Chiao</a:t>
            </a:r>
            <a:r>
              <a:rPr lang="en-US" altLang="zh-MO" sz="1600" kern="0" dirty="0">
                <a:solidFill>
                  <a:prstClr val="black"/>
                </a:solidFill>
                <a:cs typeface="Calibri"/>
                <a:sym typeface="Calibri"/>
              </a:rPr>
              <a:t> Tung University)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[10] Physical Design</a:t>
            </a:r>
          </a:p>
          <a:p>
            <a:pPr>
              <a:lnSpc>
                <a:spcPct val="100000"/>
              </a:lnSpc>
              <a:spcBef>
                <a:spcPct val="0"/>
              </a:spcBef>
              <a:buClr>
                <a:srgbClr val="CC3300"/>
              </a:buClr>
              <a:buNone/>
            </a:pPr>
            <a:r>
              <a:rPr lang="en-US" altLang="zh-MO" sz="1600" kern="0" dirty="0">
                <a:solidFill>
                  <a:prstClr val="black"/>
                </a:solidFill>
                <a:cs typeface="Calibri"/>
                <a:sym typeface="Calibri"/>
              </a:rPr>
              <a:t> * Atsushi Takahashi (Tokyo Institute of Technology)</a:t>
            </a:r>
          </a:p>
          <a:p>
            <a:pPr>
              <a:lnSpc>
                <a:spcPct val="100000"/>
              </a:lnSpc>
              <a:spcBef>
                <a:spcPct val="0"/>
              </a:spcBef>
              <a:buClr>
                <a:srgbClr val="CC3300"/>
              </a:buClr>
              <a:buNone/>
            </a:pPr>
            <a:endParaRPr lang="en-US" altLang="zh-MO" sz="10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[11] Design for Manufacturability and Reliability </a:t>
            </a:r>
          </a:p>
          <a:p>
            <a:pPr>
              <a:lnSpc>
                <a:spcPct val="100000"/>
              </a:lnSpc>
              <a:spcBef>
                <a:spcPct val="0"/>
              </a:spcBef>
              <a:buClr>
                <a:srgbClr val="CC3300"/>
              </a:buClr>
              <a:buNone/>
            </a:pPr>
            <a:r>
              <a:rPr lang="en-US" altLang="zh-MO" sz="1600" kern="0" dirty="0">
                <a:solidFill>
                  <a:prstClr val="black"/>
                </a:solidFill>
                <a:cs typeface="Calibri"/>
                <a:sym typeface="Calibri"/>
              </a:rPr>
              <a:t>* Martin D. F. Wong (University of Illinois at Urbana-Champaign)</a:t>
            </a: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165924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501650"/>
            <a:ext cx="9144000" cy="544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7651" name="Rectangle 4"/>
          <p:cNvSpPr>
            <a:spLocks noChangeArrowheads="1"/>
          </p:cNvSpPr>
          <p:nvPr/>
        </p:nvSpPr>
        <p:spPr bwMode="auto">
          <a:xfrm>
            <a:off x="1752600" y="76200"/>
            <a:ext cx="8686800" cy="526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pPr>
            <a:r>
              <a:rPr lang="en-GB" altLang="zh-TW" sz="3600" b="1" kern="0" dirty="0">
                <a:solidFill>
                  <a:srgbClr val="CC3300"/>
                </a:solidFill>
                <a:latin typeface="Times New Roman" panose="02020603050405020304" pitchFamily="18" charset="0"/>
                <a:cs typeface="Calibri"/>
                <a:sym typeface="Calibri"/>
              </a:rPr>
              <a:t>Technical Program Committee (TPC)</a:t>
            </a:r>
          </a:p>
          <a:p>
            <a:pPr>
              <a:lnSpc>
                <a:spcPct val="100000"/>
              </a:lnSpc>
              <a:spcBef>
                <a:spcPct val="0"/>
              </a:spcBef>
              <a:buClr>
                <a:srgbClr val="CC3300"/>
              </a:buClr>
              <a:buNone/>
            </a:pPr>
            <a:endParaRPr lang="en-US" altLang="zh-MO" sz="1800" kern="0" dirty="0">
              <a:solidFill>
                <a:prstClr val="black"/>
              </a:solidFill>
              <a:cs typeface="Calibri"/>
              <a:sym typeface="Calibri"/>
            </a:endParaRPr>
          </a:p>
          <a:p>
            <a:pPr>
              <a:lnSpc>
                <a:spcPct val="100000"/>
              </a:lnSpc>
              <a:spcBef>
                <a:spcPct val="0"/>
              </a:spcBef>
              <a:buClr>
                <a:srgbClr val="CC3300"/>
              </a:buClr>
              <a:buNone/>
            </a:pPr>
            <a:r>
              <a:rPr lang="en-US" altLang="zh-MO" sz="2000" kern="0" dirty="0">
                <a:solidFill>
                  <a:srgbClr val="FF0000"/>
                </a:solidFill>
                <a:latin typeface="Times New Roman" panose="02020603050405020304" pitchFamily="18" charset="0"/>
                <a:cs typeface="Times New Roman" panose="02020603050405020304" pitchFamily="18" charset="0"/>
                <a:sym typeface="Calibri"/>
              </a:rPr>
              <a:t>Subcommittees (</a:t>
            </a:r>
            <a:r>
              <a:rPr lang="en-US" altLang="zh-MO" sz="2000" kern="0" dirty="0" err="1">
                <a:solidFill>
                  <a:srgbClr val="FF0000"/>
                </a:solidFill>
                <a:latin typeface="Times New Roman" panose="02020603050405020304" pitchFamily="18" charset="0"/>
                <a:cs typeface="Times New Roman" panose="02020603050405020304" pitchFamily="18" charset="0"/>
                <a:sym typeface="Calibri"/>
              </a:rPr>
              <a:t>Cont</a:t>
            </a:r>
            <a:r>
              <a:rPr lang="en-US" altLang="zh-MO" sz="2000" kern="0" dirty="0">
                <a:solidFill>
                  <a:srgbClr val="FF0000"/>
                </a:solidFill>
                <a:latin typeface="Times New Roman" panose="02020603050405020304" pitchFamily="18" charset="0"/>
                <a:cs typeface="Times New Roman" panose="02020603050405020304" pitchFamily="18" charset="0"/>
                <a:sym typeface="Calibri"/>
              </a:rPr>
              <a:t>’):</a:t>
            </a:r>
            <a:endParaRPr lang="en-US" altLang="zh-MO" sz="1800" kern="0" dirty="0">
              <a:solidFill>
                <a:prstClr val="black"/>
              </a:solidFill>
              <a:cs typeface="Calibri"/>
              <a:sym typeface="Calibri"/>
            </a:endParaRPr>
          </a:p>
          <a:p>
            <a:pPr>
              <a:lnSpc>
                <a:spcPct val="100000"/>
              </a:lnSpc>
              <a:spcBef>
                <a:spcPct val="0"/>
              </a:spcBef>
              <a:buClr>
                <a:srgbClr val="CC3300"/>
              </a:buClr>
              <a:buNone/>
            </a:pPr>
            <a:r>
              <a:rPr lang="en-US" altLang="zh-MO" sz="1800" kern="0" dirty="0">
                <a:solidFill>
                  <a:prstClr val="black"/>
                </a:solidFill>
                <a:cs typeface="Calibri"/>
                <a:sym typeface="Calibri"/>
              </a:rPr>
              <a:t>* : subcommittee chairs </a:t>
            </a:r>
            <a:endParaRPr lang="en-US" altLang="zh-MO" sz="1400" kern="0" dirty="0">
              <a:solidFill>
                <a:prstClr val="black"/>
              </a:solidFill>
              <a:cs typeface="Calibri"/>
              <a:sym typeface="Calibri"/>
            </a:endParaRPr>
          </a:p>
          <a:p>
            <a:pPr>
              <a:lnSpc>
                <a:spcPct val="100000"/>
              </a:lnSpc>
              <a:spcBef>
                <a:spcPct val="0"/>
              </a:spcBef>
              <a:buClr>
                <a:srgbClr val="CC3300"/>
              </a:buClr>
              <a:buNone/>
            </a:pPr>
            <a:endParaRPr lang="en-US" altLang="zh-MO" sz="16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[12] Timing and Signal/Power Integrity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Hao</a:t>
            </a:r>
            <a:r>
              <a:rPr lang="en-US" altLang="zh-MO" sz="1600" kern="0" dirty="0">
                <a:solidFill>
                  <a:prstClr val="black"/>
                </a:solidFill>
                <a:cs typeface="Calibri"/>
                <a:sym typeface="Calibri"/>
              </a:rPr>
              <a:t> Yu (</a:t>
            </a:r>
            <a:r>
              <a:rPr lang="en-US" altLang="zh-MO" sz="1600" kern="0" dirty="0" err="1">
                <a:solidFill>
                  <a:prstClr val="black"/>
                </a:solidFill>
                <a:cs typeface="Calibri"/>
                <a:sym typeface="Calibri"/>
              </a:rPr>
              <a:t>Nanyang</a:t>
            </a:r>
            <a:r>
              <a:rPr lang="en-US" altLang="zh-MO" sz="1600" kern="0" dirty="0">
                <a:solidFill>
                  <a:prstClr val="black"/>
                </a:solidFill>
                <a:cs typeface="Calibri"/>
                <a:sym typeface="Calibri"/>
              </a:rPr>
              <a:t> Technological University)</a:t>
            </a:r>
          </a:p>
          <a:p>
            <a:pPr>
              <a:lnSpc>
                <a:spcPct val="100000"/>
              </a:lnSpc>
              <a:spcBef>
                <a:spcPct val="0"/>
              </a:spcBef>
              <a:buClr>
                <a:srgbClr val="CC3300"/>
              </a:buClr>
              <a:buNone/>
            </a:pPr>
            <a:endParaRPr lang="en-US" altLang="zh-MO" sz="11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[13] Test and Design for Testability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Tomokazu</a:t>
            </a: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Yoneda</a:t>
            </a:r>
            <a:r>
              <a:rPr lang="en-US" altLang="zh-MO" sz="1600" kern="0" dirty="0">
                <a:solidFill>
                  <a:prstClr val="black"/>
                </a:solidFill>
                <a:cs typeface="Calibri"/>
                <a:sym typeface="Calibri"/>
              </a:rPr>
              <a:t> (Nara Institute of Science and Technology)</a:t>
            </a:r>
          </a:p>
          <a:p>
            <a:pPr>
              <a:lnSpc>
                <a:spcPct val="100000"/>
              </a:lnSpc>
              <a:spcBef>
                <a:spcPct val="0"/>
              </a:spcBef>
              <a:buClr>
                <a:srgbClr val="CC3300"/>
              </a:buClr>
              <a:buNone/>
            </a:pPr>
            <a:endParaRPr lang="en-US" altLang="zh-MO" sz="11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[14] Security and Fault-Tolerant System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Swarup</a:t>
            </a: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Bhunia</a:t>
            </a:r>
            <a:r>
              <a:rPr lang="en-US" altLang="zh-MO" sz="1600" kern="0" dirty="0">
                <a:solidFill>
                  <a:prstClr val="black"/>
                </a:solidFill>
                <a:cs typeface="Calibri"/>
                <a:sym typeface="Calibri"/>
              </a:rPr>
              <a:t> (Case Western Reserve University)</a:t>
            </a:r>
          </a:p>
          <a:p>
            <a:pPr>
              <a:lnSpc>
                <a:spcPct val="100000"/>
              </a:lnSpc>
              <a:spcBef>
                <a:spcPct val="0"/>
              </a:spcBef>
              <a:buClr>
                <a:srgbClr val="CC3300"/>
              </a:buClr>
              <a:buNone/>
            </a:pPr>
            <a:endParaRPr lang="en-US" altLang="zh-MO" sz="11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[15] Emerging Technology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Yiran</a:t>
            </a:r>
            <a:r>
              <a:rPr lang="en-US" altLang="zh-MO" sz="1600" kern="0" dirty="0">
                <a:solidFill>
                  <a:prstClr val="black"/>
                </a:solidFill>
                <a:cs typeface="Calibri"/>
                <a:sym typeface="Calibri"/>
              </a:rPr>
              <a:t> Chen (University of Pittsburgh)</a:t>
            </a:r>
          </a:p>
          <a:p>
            <a:pPr>
              <a:lnSpc>
                <a:spcPct val="100000"/>
              </a:lnSpc>
              <a:spcBef>
                <a:spcPct val="0"/>
              </a:spcBef>
              <a:buClr>
                <a:srgbClr val="CC3300"/>
              </a:buClr>
              <a:buNone/>
            </a:pPr>
            <a:endParaRPr lang="en-US" altLang="zh-MO" sz="1100" kern="0" dirty="0">
              <a:solidFill>
                <a:prstClr val="black"/>
              </a:solidFill>
              <a:cs typeface="Calibri"/>
              <a:sym typeface="Calibri"/>
            </a:endParaRPr>
          </a:p>
          <a:p>
            <a:pPr>
              <a:lnSpc>
                <a:spcPct val="100000"/>
              </a:lnSpc>
              <a:spcBef>
                <a:spcPct val="0"/>
              </a:spcBef>
              <a:buClr>
                <a:srgbClr val="CC3300"/>
              </a:buClr>
              <a:buNone/>
            </a:pPr>
            <a:r>
              <a:rPr lang="en-US" altLang="zh-MO" sz="1600" kern="0" dirty="0">
                <a:solidFill>
                  <a:prstClr val="black"/>
                </a:solidFill>
                <a:cs typeface="Calibri"/>
                <a:sym typeface="Calibri"/>
              </a:rPr>
              <a:t>[16] Emerging Application </a:t>
            </a:r>
          </a:p>
          <a:p>
            <a:pPr>
              <a:lnSpc>
                <a:spcPct val="100000"/>
              </a:lnSpc>
              <a:spcBef>
                <a:spcPct val="0"/>
              </a:spcBef>
              <a:buClr>
                <a:srgbClr val="CC3300"/>
              </a:buClr>
              <a:buNone/>
            </a:pPr>
            <a:r>
              <a:rPr lang="en-US" altLang="zh-MO" sz="1600" kern="0" dirty="0">
                <a:solidFill>
                  <a:prstClr val="black"/>
                </a:solidFill>
                <a:cs typeface="Calibri"/>
                <a:sym typeface="Calibri"/>
              </a:rPr>
              <a:t>* </a:t>
            </a:r>
            <a:r>
              <a:rPr lang="en-US" altLang="zh-MO" sz="1600" kern="0" dirty="0" err="1">
                <a:solidFill>
                  <a:prstClr val="black"/>
                </a:solidFill>
                <a:cs typeface="Calibri"/>
                <a:sym typeface="Calibri"/>
              </a:rPr>
              <a:t>Tohru</a:t>
            </a:r>
            <a:r>
              <a:rPr lang="en-US" altLang="zh-MO" sz="1600" kern="0" dirty="0">
                <a:solidFill>
                  <a:prstClr val="black"/>
                </a:solidFill>
                <a:cs typeface="Calibri"/>
                <a:sym typeface="Calibri"/>
              </a:rPr>
              <a:t> Ishihara (Kyoto University)</a:t>
            </a:r>
          </a:p>
          <a:p>
            <a:pPr>
              <a:lnSpc>
                <a:spcPct val="100000"/>
              </a:lnSpc>
              <a:spcBef>
                <a:spcPct val="0"/>
              </a:spcBef>
              <a:buClr>
                <a:srgbClr val="CC3300"/>
              </a:buClr>
              <a:buNone/>
            </a:pPr>
            <a:endParaRPr lang="en-GB" altLang="zh-TW" sz="18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497075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9699" name="Rectangle 4"/>
          <p:cNvSpPr>
            <a:spLocks noChangeArrowheads="1"/>
          </p:cNvSpPr>
          <p:nvPr/>
        </p:nvSpPr>
        <p:spPr bwMode="auto">
          <a:xfrm>
            <a:off x="1676400" y="39312"/>
            <a:ext cx="8839200" cy="6419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defRPr/>
            </a:pPr>
            <a:r>
              <a:rPr lang="en-GB" altLang="zh-TW" sz="3600" b="1" kern="0" dirty="0">
                <a:solidFill>
                  <a:srgbClr val="CC3300"/>
                </a:solidFill>
                <a:latin typeface="Times New Roman" panose="02020603050405020304" pitchFamily="18" charset="0"/>
                <a:cs typeface="Calibri"/>
                <a:sym typeface="Calibri"/>
              </a:rPr>
              <a:t>Keynote</a:t>
            </a:r>
          </a:p>
          <a:p>
            <a:pPr>
              <a:lnSpc>
                <a:spcPct val="100000"/>
              </a:lnSpc>
              <a:spcBef>
                <a:spcPct val="0"/>
              </a:spcBef>
              <a:buClr>
                <a:srgbClr val="CC3300"/>
              </a:buClr>
              <a:buNone/>
              <a:defRPr/>
            </a:pPr>
            <a:endParaRPr lang="en-US" altLang="zh-MO" sz="2000" b="1" kern="0" dirty="0">
              <a:solidFill>
                <a:srgbClr val="FF0000"/>
              </a:solidFill>
              <a:latin typeface="Times New Roman" panose="02020603050405020304" pitchFamily="18" charset="0"/>
              <a:cs typeface="Times New Roman" panose="02020603050405020304" pitchFamily="18" charset="0"/>
              <a:sym typeface="Calibri"/>
            </a:endParaRPr>
          </a:p>
          <a:p>
            <a:pPr>
              <a:lnSpc>
                <a:spcPct val="100000"/>
              </a:lnSpc>
              <a:spcBef>
                <a:spcPct val="0"/>
              </a:spcBef>
              <a:buClr>
                <a:srgbClr val="CC3300"/>
              </a:buClr>
              <a:buNone/>
              <a:defRPr/>
            </a:pPr>
            <a:endParaRPr lang="en-US" altLang="zh-MO" sz="500" b="1" kern="0" dirty="0">
              <a:solidFill>
                <a:srgbClr val="FF0000"/>
              </a:solidFill>
              <a:latin typeface="Times New Roman" panose="02020603050405020304" pitchFamily="18" charset="0"/>
              <a:cs typeface="Times New Roman" panose="02020603050405020304" pitchFamily="18" charset="0"/>
              <a:sym typeface="Calibri"/>
            </a:endParaRPr>
          </a:p>
          <a:p>
            <a:pPr>
              <a:lnSpc>
                <a:spcPct val="100000"/>
              </a:lnSpc>
              <a:spcBef>
                <a:spcPct val="0"/>
              </a:spcBef>
              <a:buClr>
                <a:srgbClr val="CC3300"/>
              </a:buClr>
              <a:buNone/>
              <a:defRPr/>
            </a:pPr>
            <a:endParaRPr lang="en-US" altLang="zh-MO" sz="1800" b="1" kern="0" dirty="0">
              <a:solidFill>
                <a:srgbClr val="FF0000"/>
              </a:solidFill>
              <a:latin typeface="Times New Roman" panose="02020603050405020304" pitchFamily="18" charset="0"/>
              <a:cs typeface="Times New Roman" panose="02020603050405020304" pitchFamily="18" charset="0"/>
              <a:sym typeface="Calibri"/>
            </a:endParaRPr>
          </a:p>
          <a:p>
            <a:pPr marL="342900" indent="-342900">
              <a:lnSpc>
                <a:spcPct val="100000"/>
              </a:lnSpc>
              <a:spcBef>
                <a:spcPct val="0"/>
              </a:spcBef>
              <a:buClr>
                <a:srgbClr val="CC3300"/>
              </a:buClr>
              <a:buFont typeface="Wingdings" panose="05000000000000000000" pitchFamily="2" charset="2"/>
              <a:buChar char="n"/>
              <a:defRPr/>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Keynote 1: </a:t>
            </a:r>
            <a:r>
              <a:rPr lang="en-US" altLang="zh-MO" sz="2000" b="1" kern="0" dirty="0">
                <a:solidFill>
                  <a:prstClr val="black"/>
                </a:solidFill>
                <a:latin typeface="Times New Roman" panose="02020603050405020304" pitchFamily="18" charset="0"/>
                <a:cs typeface="Times New Roman" panose="02020603050405020304" pitchFamily="18" charset="0"/>
                <a:sym typeface="Calibri"/>
              </a:rPr>
              <a:t>The Next Decade </a:t>
            </a:r>
          </a:p>
          <a:p>
            <a:pPr>
              <a:lnSpc>
                <a:spcPct val="100000"/>
              </a:lnSpc>
              <a:spcBef>
                <a:spcPct val="0"/>
              </a:spcBef>
              <a:buClr>
                <a:srgbClr val="CC3300"/>
              </a:buClr>
              <a:buNone/>
              <a:defRPr/>
            </a:pPr>
            <a:r>
              <a:rPr lang="en-US" altLang="zh-MO" sz="1600" b="1" kern="0" dirty="0">
                <a:solidFill>
                  <a:prstClr val="black"/>
                </a:solidFill>
                <a:cs typeface="Calibri"/>
                <a:sym typeface="Calibri"/>
              </a:rPr>
              <a:t>      Alessandro </a:t>
            </a:r>
            <a:r>
              <a:rPr lang="en-US" altLang="zh-MO" sz="1600" b="1" kern="0" dirty="0" err="1">
                <a:solidFill>
                  <a:prstClr val="black"/>
                </a:solidFill>
                <a:cs typeface="Calibri"/>
                <a:sym typeface="Calibri"/>
              </a:rPr>
              <a:t>Cremonesi</a:t>
            </a:r>
            <a:r>
              <a:rPr lang="en-US" altLang="zh-MO" sz="1600" b="1" kern="0" dirty="0">
                <a:solidFill>
                  <a:prstClr val="black"/>
                </a:solidFill>
                <a:cs typeface="Calibri"/>
                <a:sym typeface="Calibri"/>
              </a:rPr>
              <a:t>, Group Vice President, General Manager of ST Central</a:t>
            </a:r>
          </a:p>
          <a:p>
            <a:pPr>
              <a:lnSpc>
                <a:spcPct val="100000"/>
              </a:lnSpc>
              <a:spcBef>
                <a:spcPct val="0"/>
              </a:spcBef>
              <a:buClr>
                <a:srgbClr val="CC3300"/>
              </a:buClr>
              <a:buNone/>
              <a:defRPr/>
            </a:pPr>
            <a:r>
              <a:rPr lang="en-US" altLang="zh-MO" sz="1600" b="1" kern="0" dirty="0">
                <a:solidFill>
                  <a:prstClr val="black"/>
                </a:solidFill>
                <a:cs typeface="Calibri"/>
                <a:sym typeface="Calibri"/>
              </a:rPr>
              <a:t>      Labs at STMicroelectronics</a:t>
            </a:r>
          </a:p>
          <a:p>
            <a:pPr>
              <a:lnSpc>
                <a:spcPct val="100000"/>
              </a:lnSpc>
              <a:spcBef>
                <a:spcPct val="0"/>
              </a:spcBef>
              <a:buClr>
                <a:srgbClr val="CC3300"/>
              </a:buClr>
              <a:buNone/>
              <a:defRPr/>
            </a:pPr>
            <a:endParaRPr lang="en-US" altLang="zh-MO" sz="1600" b="1" kern="0" dirty="0">
              <a:solidFill>
                <a:prstClr val="black"/>
              </a:solidFill>
              <a:cs typeface="Calibri"/>
              <a:sym typeface="Calibri"/>
            </a:endParaRPr>
          </a:p>
          <a:p>
            <a:pPr marL="285750" indent="-285750">
              <a:lnSpc>
                <a:spcPct val="100000"/>
              </a:lnSpc>
              <a:spcBef>
                <a:spcPct val="0"/>
              </a:spcBef>
              <a:buClr>
                <a:srgbClr val="CC3300"/>
              </a:buClr>
              <a:buFont typeface="Wingdings" panose="05000000000000000000" pitchFamily="2" charset="2"/>
              <a:buChar char="n"/>
              <a:defRPr/>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Keynote 2: </a:t>
            </a:r>
            <a:r>
              <a:rPr lang="en-US" altLang="zh-MO" sz="2000" b="1" kern="0" dirty="0">
                <a:solidFill>
                  <a:prstClr val="black"/>
                </a:solidFill>
                <a:latin typeface="Times New Roman" panose="02020603050405020304" pitchFamily="18" charset="0"/>
                <a:cs typeface="Times New Roman" panose="02020603050405020304" pitchFamily="18" charset="0"/>
                <a:sym typeface="Calibri"/>
              </a:rPr>
              <a:t>Systems of Systems - The Next Frontier of Semiconductor</a:t>
            </a:r>
          </a:p>
          <a:p>
            <a:pPr>
              <a:lnSpc>
                <a:spcPct val="100000"/>
              </a:lnSpc>
              <a:spcBef>
                <a:spcPct val="0"/>
              </a:spcBef>
              <a:buClr>
                <a:srgbClr val="CC3300"/>
              </a:buClr>
              <a:buNone/>
              <a:defRPr/>
            </a:pPr>
            <a:r>
              <a:rPr lang="en-US" altLang="zh-MO" sz="1600" b="1" kern="0" dirty="0">
                <a:solidFill>
                  <a:prstClr val="black"/>
                </a:solidFill>
                <a:cs typeface="Calibri"/>
                <a:sym typeface="Calibri"/>
              </a:rPr>
              <a:t>     Qi Wang, VP and Chief of Staff to the CEO at Cadence Design Systems, Inc.</a:t>
            </a:r>
          </a:p>
          <a:p>
            <a:pPr>
              <a:lnSpc>
                <a:spcPct val="100000"/>
              </a:lnSpc>
              <a:spcBef>
                <a:spcPct val="0"/>
              </a:spcBef>
              <a:buClr>
                <a:srgbClr val="CC3300"/>
              </a:buClr>
              <a:buNone/>
              <a:defRPr/>
            </a:pPr>
            <a:endParaRPr lang="en-US" altLang="zh-TW" sz="1600" b="1" kern="0" dirty="0">
              <a:solidFill>
                <a:prstClr val="black"/>
              </a:solidFill>
              <a:cs typeface="Calibri"/>
              <a:sym typeface="Calibri"/>
            </a:endParaRPr>
          </a:p>
          <a:p>
            <a:pPr marL="342900" indent="-342900">
              <a:lnSpc>
                <a:spcPct val="100000"/>
              </a:lnSpc>
              <a:spcBef>
                <a:spcPct val="0"/>
              </a:spcBef>
              <a:buClr>
                <a:srgbClr val="CC3300"/>
              </a:buClr>
              <a:buFont typeface="Wingdings" panose="05000000000000000000" pitchFamily="2" charset="2"/>
              <a:buChar char="n"/>
              <a:defRPr/>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Joint-Keynote 3: (90min)</a:t>
            </a:r>
          </a:p>
          <a:p>
            <a:pPr>
              <a:lnSpc>
                <a:spcPct val="100000"/>
              </a:lnSpc>
              <a:spcBef>
                <a:spcPct val="0"/>
              </a:spcBef>
              <a:buClr>
                <a:srgbClr val="CC3300"/>
              </a:buClr>
              <a:buNone/>
              <a:defRPr/>
            </a:pP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3-1: New Logic Synthesis and Methods for Emerging Digital Nano-</a:t>
            </a:r>
          </a:p>
          <a:p>
            <a:pPr>
              <a:lnSpc>
                <a:spcPct val="100000"/>
              </a:lnSpc>
              <a:spcBef>
                <a:spcPct val="0"/>
              </a:spcBef>
              <a:buClr>
                <a:srgbClr val="CC3300"/>
              </a:buClr>
              <a:buNone/>
              <a:defRPr/>
            </a:pP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technologies</a:t>
            </a:r>
          </a:p>
          <a:p>
            <a:pPr>
              <a:lnSpc>
                <a:spcPct val="100000"/>
              </a:lnSpc>
              <a:spcBef>
                <a:spcPct val="0"/>
              </a:spcBef>
              <a:buClr>
                <a:srgbClr val="CC3300"/>
              </a:buClr>
              <a:buNone/>
              <a:defRPr/>
            </a:pPr>
            <a:r>
              <a:rPr lang="fr-FR" altLang="zh-MO" sz="1400" b="1" kern="0" dirty="0">
                <a:solidFill>
                  <a:prstClr val="black"/>
                </a:solidFill>
                <a:cs typeface="Calibri"/>
                <a:sym typeface="Calibri"/>
              </a:rPr>
              <a:t>      Giovanni De </a:t>
            </a:r>
            <a:r>
              <a:rPr lang="fr-FR" altLang="zh-MO" sz="1400" b="1" kern="0" dirty="0" err="1">
                <a:solidFill>
                  <a:prstClr val="black"/>
                </a:solidFill>
                <a:cs typeface="Calibri"/>
                <a:sym typeface="Calibri"/>
              </a:rPr>
              <a:t>Micheli</a:t>
            </a:r>
            <a:r>
              <a:rPr lang="fr-FR" altLang="zh-MO" sz="1400" b="1" kern="0" dirty="0">
                <a:solidFill>
                  <a:prstClr val="black"/>
                </a:solidFill>
                <a:cs typeface="Calibri"/>
                <a:sym typeface="Calibri"/>
              </a:rPr>
              <a:t>, Professor, École Polytechnique Fédérale de Lausanne, Lausanne,</a:t>
            </a:r>
          </a:p>
          <a:p>
            <a:pPr>
              <a:lnSpc>
                <a:spcPct val="100000"/>
              </a:lnSpc>
              <a:spcBef>
                <a:spcPct val="0"/>
              </a:spcBef>
              <a:buClr>
                <a:srgbClr val="CC3300"/>
              </a:buClr>
              <a:buNone/>
              <a:defRPr/>
            </a:pPr>
            <a:r>
              <a:rPr lang="fr-FR" altLang="zh-MO" sz="1400" b="1" kern="0" dirty="0">
                <a:solidFill>
                  <a:prstClr val="black"/>
                </a:solidFill>
                <a:cs typeface="Calibri"/>
                <a:sym typeface="Calibri"/>
              </a:rPr>
              <a:t>      Switzerland</a:t>
            </a:r>
          </a:p>
          <a:p>
            <a:pPr>
              <a:lnSpc>
                <a:spcPct val="100000"/>
              </a:lnSpc>
              <a:spcBef>
                <a:spcPct val="0"/>
              </a:spcBef>
              <a:buClr>
                <a:srgbClr val="CC3300"/>
              </a:buClr>
              <a:buNone/>
              <a:defRPr/>
            </a:pPr>
            <a:endParaRPr lang="en-US" altLang="zh-TW" sz="1600" b="1" kern="0" dirty="0">
              <a:solidFill>
                <a:prstClr val="black"/>
              </a:solidFill>
              <a:cs typeface="Calibri"/>
              <a:sym typeface="Calibri"/>
            </a:endParaRPr>
          </a:p>
          <a:p>
            <a:pPr>
              <a:lnSpc>
                <a:spcPct val="100000"/>
              </a:lnSpc>
              <a:spcBef>
                <a:spcPct val="0"/>
              </a:spcBef>
              <a:buClr>
                <a:srgbClr val="CC3300"/>
              </a:buClr>
              <a:buNone/>
              <a:defRPr/>
            </a:pP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3-2: Scalable Compilation for Programmable and </a:t>
            </a:r>
            <a:r>
              <a:rPr lang="en-US" altLang="zh-MO" sz="1800" b="1" kern="0" dirty="0" err="1">
                <a:solidFill>
                  <a:prstClr val="black"/>
                </a:solidFill>
                <a:latin typeface="Times New Roman" panose="02020603050405020304" pitchFamily="18" charset="0"/>
                <a:cs typeface="Times New Roman" panose="02020603050405020304" pitchFamily="18" charset="0"/>
                <a:sym typeface="Calibri"/>
              </a:rPr>
              <a:t>Composable</a:t>
            </a: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Accelerators</a:t>
            </a:r>
          </a:p>
          <a:p>
            <a:pPr>
              <a:lnSpc>
                <a:spcPct val="100000"/>
              </a:lnSpc>
              <a:spcBef>
                <a:spcPct val="0"/>
              </a:spcBef>
              <a:buClr>
                <a:srgbClr val="CC3300"/>
              </a:buClr>
              <a:buNone/>
              <a:defRPr/>
            </a:pPr>
            <a:r>
              <a:rPr lang="en-US" altLang="zh-MO" sz="1400" b="1" kern="0" dirty="0">
                <a:solidFill>
                  <a:prstClr val="black"/>
                </a:solidFill>
                <a:cs typeface="Calibri"/>
                <a:sym typeface="Calibri"/>
              </a:rPr>
              <a:t>     Jason Cong, Chancellor’s Professor, University of California, Los Angeles, USA</a:t>
            </a:r>
          </a:p>
          <a:p>
            <a:pPr>
              <a:lnSpc>
                <a:spcPct val="100000"/>
              </a:lnSpc>
              <a:spcBef>
                <a:spcPct val="0"/>
              </a:spcBef>
              <a:buClr>
                <a:srgbClr val="CC3300"/>
              </a:buClr>
              <a:buNone/>
              <a:defRPr/>
            </a:pPr>
            <a:endParaRPr lang="en-US" altLang="zh-TW" sz="1600" b="1" kern="0" dirty="0">
              <a:solidFill>
                <a:prstClr val="black"/>
              </a:solidFill>
              <a:cs typeface="Calibri"/>
              <a:sym typeface="Calibri"/>
            </a:endParaRPr>
          </a:p>
          <a:p>
            <a:pPr>
              <a:lnSpc>
                <a:spcPct val="100000"/>
              </a:lnSpc>
              <a:spcBef>
                <a:spcPct val="0"/>
              </a:spcBef>
              <a:buClr>
                <a:srgbClr val="CC3300"/>
              </a:buClr>
              <a:buNone/>
              <a:defRPr/>
            </a:pP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3-3: Software and System Co-optimization in the era of Heterogeneous</a:t>
            </a:r>
          </a:p>
          <a:p>
            <a:pPr>
              <a:lnSpc>
                <a:spcPct val="100000"/>
              </a:lnSpc>
              <a:spcBef>
                <a:spcPct val="0"/>
              </a:spcBef>
              <a:buClr>
                <a:srgbClr val="CC3300"/>
              </a:buClr>
              <a:buNone/>
              <a:defRPr/>
            </a:pPr>
            <a:r>
              <a:rPr lang="en-US" altLang="zh-MO" sz="1800" b="1" kern="0" dirty="0">
                <a:solidFill>
                  <a:prstClr val="black"/>
                </a:solidFill>
                <a:latin typeface="Times New Roman" panose="02020603050405020304" pitchFamily="18" charset="0"/>
                <a:cs typeface="Times New Roman" panose="02020603050405020304" pitchFamily="18" charset="0"/>
                <a:sym typeface="Calibri"/>
              </a:rPr>
              <a:t>             Computing</a:t>
            </a:r>
          </a:p>
          <a:p>
            <a:pPr>
              <a:lnSpc>
                <a:spcPct val="100000"/>
              </a:lnSpc>
              <a:spcBef>
                <a:spcPct val="0"/>
              </a:spcBef>
              <a:buClr>
                <a:srgbClr val="CC3300"/>
              </a:buClr>
              <a:buNone/>
              <a:defRPr/>
            </a:pPr>
            <a:r>
              <a:rPr lang="en-US" altLang="zh-MO" sz="1400" b="1" kern="0" dirty="0">
                <a:solidFill>
                  <a:prstClr val="black"/>
                </a:solidFill>
                <a:cs typeface="Calibri"/>
                <a:sym typeface="Calibri"/>
              </a:rPr>
              <a:t>     </a:t>
            </a:r>
            <a:r>
              <a:rPr lang="en-US" altLang="zh-MO" sz="1400" b="1" kern="0" dirty="0" err="1">
                <a:solidFill>
                  <a:prstClr val="black"/>
                </a:solidFill>
                <a:cs typeface="Calibri"/>
                <a:sym typeface="Calibri"/>
              </a:rPr>
              <a:t>Ruchir</a:t>
            </a:r>
            <a:r>
              <a:rPr lang="en-US" altLang="zh-MO" sz="1400" b="1" kern="0" dirty="0">
                <a:solidFill>
                  <a:prstClr val="black"/>
                </a:solidFill>
                <a:cs typeface="Calibri"/>
                <a:sym typeface="Calibri"/>
              </a:rPr>
              <a:t> </a:t>
            </a:r>
            <a:r>
              <a:rPr lang="en-US" altLang="zh-MO" sz="1400" b="1" kern="0" dirty="0" err="1">
                <a:solidFill>
                  <a:prstClr val="black"/>
                </a:solidFill>
                <a:cs typeface="Calibri"/>
                <a:sym typeface="Calibri"/>
              </a:rPr>
              <a:t>Puri</a:t>
            </a:r>
            <a:r>
              <a:rPr lang="en-US" altLang="zh-MO" sz="1400" b="1" kern="0" dirty="0">
                <a:solidFill>
                  <a:prstClr val="black"/>
                </a:solidFill>
                <a:cs typeface="Calibri"/>
                <a:sym typeface="Calibri"/>
              </a:rPr>
              <a:t>, IBM Fellow, IBM Thomas J Watson Research Center, USA</a:t>
            </a:r>
            <a:endParaRPr lang="en-US" altLang="zh-TW" sz="1400" b="1" kern="0" dirty="0">
              <a:solidFill>
                <a:prstClr val="black"/>
              </a:solidFill>
              <a:cs typeface="Calibri"/>
              <a:sym typeface="Calibri"/>
            </a:endParaRPr>
          </a:p>
        </p:txBody>
      </p:sp>
      <p:pic>
        <p:nvPicPr>
          <p:cNvPr id="14338" name="Picture 2" descr="Alessandro Cremones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0"/>
            <a:ext cx="1069114" cy="136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Qi Wa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47805" y="0"/>
            <a:ext cx="1210689" cy="136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Giovanni De Micheli"/>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12291" y="0"/>
            <a:ext cx="1086081" cy="136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Jason Co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98372" y="0"/>
            <a:ext cx="977143" cy="136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6" name="Picture 10" descr="Ruchir Puri"/>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53744" y="0"/>
            <a:ext cx="914257" cy="136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137470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4572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1" name="Rectangle 4"/>
          <p:cNvSpPr>
            <a:spLocks noChangeArrowheads="1"/>
          </p:cNvSpPr>
          <p:nvPr/>
        </p:nvSpPr>
        <p:spPr bwMode="auto">
          <a:xfrm>
            <a:off x="1752600" y="-117552"/>
            <a:ext cx="8763000" cy="7204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9pPr>
          </a:lstStyle>
          <a:p>
            <a:pPr eaLnBrk="1" hangingPunct="1">
              <a:buClr>
                <a:srgbClr val="CC3300"/>
              </a:buClr>
              <a:buSzPct val="100000"/>
              <a:defRPr/>
            </a:pPr>
            <a:r>
              <a:rPr lang="en-GB" altLang="zh-TW" sz="3600" b="1" kern="0" dirty="0">
                <a:solidFill>
                  <a:srgbClr val="CC3300"/>
                </a:solidFill>
                <a:latin typeface="Times New Roman" panose="02020603050405020304" pitchFamily="18" charset="0"/>
                <a:cs typeface="Calibri"/>
                <a:sym typeface="Calibri"/>
              </a:rPr>
              <a:t>Tutorials </a:t>
            </a:r>
          </a:p>
          <a:p>
            <a:pPr eaLnBrk="1" hangingPunct="1">
              <a:buClr>
                <a:srgbClr val="CC3300"/>
              </a:buClr>
              <a:buSzPct val="100000"/>
              <a:defRPr/>
            </a:pPr>
            <a:endParaRPr lang="en-US" altLang="zh-MO" sz="2000" b="1" kern="0" dirty="0">
              <a:solidFill>
                <a:srgbClr val="FF0000"/>
              </a:solidFill>
              <a:latin typeface="Times New Roman" panose="02020603050405020304" pitchFamily="18" charset="0"/>
              <a:cs typeface="Times New Roman" panose="02020603050405020304" pitchFamily="18" charset="0"/>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Tutorial-1: Directed Self-Assembly Lithography (DSAL): Mask Synthesis and Circuit Design</a:t>
            </a:r>
            <a:endParaRPr lang="zh-TW" altLang="zh-MO" sz="2400" b="1" kern="0" dirty="0">
              <a:solidFill>
                <a:prstClr val="black"/>
              </a:solidFill>
              <a:cs typeface="Calibri"/>
              <a:sym typeface="Calibri"/>
            </a:endParaRPr>
          </a:p>
          <a:p>
            <a:pPr>
              <a:defRPr/>
            </a:pPr>
            <a:endParaRPr lang="en-US"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Speaker: Prof. </a:t>
            </a:r>
            <a:r>
              <a:rPr lang="en-US" altLang="zh-MO" sz="2400" b="1" kern="0" dirty="0" err="1">
                <a:solidFill>
                  <a:prstClr val="black"/>
                </a:solidFill>
                <a:cs typeface="Calibri"/>
                <a:sym typeface="Calibri"/>
              </a:rPr>
              <a:t>Youngsoo</a:t>
            </a:r>
            <a:r>
              <a:rPr lang="en-US" altLang="zh-MO" sz="2400" b="1" kern="0" dirty="0">
                <a:solidFill>
                  <a:prstClr val="black"/>
                </a:solidFill>
                <a:cs typeface="Calibri"/>
                <a:sym typeface="Calibri"/>
              </a:rPr>
              <a:t> Shin (KAIST)</a:t>
            </a:r>
            <a:endParaRPr lang="zh-TW"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                Mr. </a:t>
            </a:r>
            <a:r>
              <a:rPr lang="en-US" altLang="zh-MO" sz="2400" b="1" kern="0" dirty="0" err="1">
                <a:solidFill>
                  <a:prstClr val="black"/>
                </a:solidFill>
                <a:cs typeface="Calibri"/>
                <a:sym typeface="Calibri"/>
              </a:rPr>
              <a:t>Seongbo</a:t>
            </a:r>
            <a:r>
              <a:rPr lang="en-US" altLang="zh-MO" sz="2400" b="1" kern="0" dirty="0">
                <a:solidFill>
                  <a:prstClr val="black"/>
                </a:solidFill>
                <a:cs typeface="Calibri"/>
                <a:sym typeface="Calibri"/>
              </a:rPr>
              <a:t> Shim (Samsung)</a:t>
            </a:r>
            <a:endParaRPr lang="zh-TW" altLang="zh-MO" sz="2400" b="1" kern="0" dirty="0">
              <a:solidFill>
                <a:prstClr val="black"/>
              </a:solidFill>
              <a:cs typeface="Calibri"/>
              <a:sym typeface="Calibri"/>
            </a:endParaRPr>
          </a:p>
          <a:p>
            <a:pPr eaLnBrk="1" hangingPunct="1">
              <a:spcBef>
                <a:spcPts val="1200"/>
              </a:spcBef>
              <a:buClr>
                <a:srgbClr val="CC3300"/>
              </a:buClr>
              <a:buSzPct val="100000"/>
              <a:defRPr/>
            </a:pPr>
            <a:r>
              <a:rPr lang="en-US" altLang="zh-MO" sz="1000" b="1" kern="0" dirty="0">
                <a:solidFill>
                  <a:prstClr val="black"/>
                </a:solidFill>
                <a:cs typeface="Calibri"/>
                <a:sym typeface="Calibri"/>
              </a:rPr>
              <a:t>    </a:t>
            </a:r>
          </a:p>
          <a:p>
            <a:pPr eaLnBrk="1" hangingPunct="1">
              <a:spcBef>
                <a:spcPts val="1200"/>
              </a:spcBef>
              <a:buClr>
                <a:srgbClr val="CC3300"/>
              </a:buClr>
              <a:buSzPct val="100000"/>
              <a:defRPr/>
            </a:pPr>
            <a:endParaRPr lang="en-US" altLang="zh-MO" sz="1000" b="1" kern="0" dirty="0">
              <a:solidFill>
                <a:prstClr val="black"/>
              </a:solidFill>
              <a:cs typeface="Calibri"/>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Tutorial-2: Uncertainty Quantification for Electronic Systems: State of the Art and Recent Progress</a:t>
            </a:r>
          </a:p>
          <a:p>
            <a:pPr eaLnBrk="1" hangingPunct="1">
              <a:buClr>
                <a:srgbClr val="CC3300"/>
              </a:buClr>
              <a:buSzPct val="100000"/>
              <a:defRPr/>
            </a:pPr>
            <a:endParaRPr lang="en-US" altLang="zh-MO" sz="2400" b="1" kern="0" dirty="0">
              <a:solidFill>
                <a:prstClr val="black"/>
              </a:solidFill>
              <a:cs typeface="Calibri"/>
              <a:sym typeface="Calibri"/>
            </a:endParaRPr>
          </a:p>
          <a:p>
            <a:pPr eaLnBrk="1" hangingPunct="1">
              <a:spcBef>
                <a:spcPts val="1200"/>
              </a:spcBef>
              <a:buClr>
                <a:srgbClr val="CC3300"/>
              </a:buClr>
              <a:buSzPct val="100000"/>
              <a:defRPr/>
            </a:pPr>
            <a:r>
              <a:rPr lang="en-US" altLang="zh-MO" sz="2400" b="1" kern="0" dirty="0">
                <a:solidFill>
                  <a:prstClr val="black"/>
                </a:solidFill>
                <a:cs typeface="Calibri"/>
                <a:sym typeface="Calibri"/>
              </a:rPr>
              <a:t>Speaker: Prof. Luca Daniel (MIT)</a:t>
            </a:r>
            <a:endParaRPr lang="zh-TW"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                Dr. Zheng Zhang (MIT, and Argonne National Labs)</a:t>
            </a:r>
            <a:endParaRPr lang="zh-TW" altLang="zh-MO" sz="2400" b="1" kern="0" dirty="0">
              <a:solidFill>
                <a:prstClr val="black"/>
              </a:solidFill>
              <a:cs typeface="Calibri"/>
              <a:sym typeface="Calibri"/>
            </a:endParaRPr>
          </a:p>
          <a:p>
            <a:pPr eaLnBrk="1" hangingPunct="1">
              <a:buClr>
                <a:srgbClr val="CC3300"/>
              </a:buClr>
              <a:buSzPct val="100000"/>
              <a:defRPr/>
            </a:pPr>
            <a:endParaRPr lang="en-US" altLang="zh-MO" sz="2400" b="1" kern="0" dirty="0">
              <a:solidFill>
                <a:prstClr val="black"/>
              </a:solidFill>
              <a:cs typeface="Calibri"/>
              <a:sym typeface="Calibri"/>
            </a:endParaRPr>
          </a:p>
          <a:p>
            <a:pPr eaLnBrk="1" hangingPunct="1">
              <a:buClr>
                <a:srgbClr val="CC3300"/>
              </a:buClr>
              <a:buSzPct val="100000"/>
              <a:defRPr/>
            </a:pPr>
            <a:endParaRPr lang="en-US" altLang="zh-TW" sz="2400" b="1" kern="0" dirty="0">
              <a:solidFill>
                <a:prstClr val="black"/>
              </a:solidFill>
              <a:cs typeface="Calibri"/>
              <a:sym typeface="Calibri"/>
            </a:endParaRPr>
          </a:p>
          <a:p>
            <a:pPr eaLnBrk="1" hangingPunct="1">
              <a:buClr>
                <a:srgbClr val="CC3300"/>
              </a:buClr>
              <a:buSzPct val="100000"/>
              <a:defRPr/>
            </a:pPr>
            <a:endParaRPr lang="en-GB" altLang="zh-TW" sz="24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745655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4572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1" name="Rectangle 4"/>
          <p:cNvSpPr>
            <a:spLocks noChangeArrowheads="1"/>
          </p:cNvSpPr>
          <p:nvPr/>
        </p:nvSpPr>
        <p:spPr bwMode="auto">
          <a:xfrm>
            <a:off x="1752600" y="76201"/>
            <a:ext cx="8763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9pPr>
          </a:lstStyle>
          <a:p>
            <a:pPr eaLnBrk="1" hangingPunct="1">
              <a:buClr>
                <a:srgbClr val="CC3300"/>
              </a:buClr>
              <a:buSzPct val="100000"/>
              <a:defRPr/>
            </a:pPr>
            <a:r>
              <a:rPr lang="en-GB" altLang="zh-TW" sz="3600" b="1" kern="0" dirty="0">
                <a:solidFill>
                  <a:srgbClr val="CC3300"/>
                </a:solidFill>
                <a:latin typeface="Times New Roman" panose="02020603050405020304" pitchFamily="18" charset="0"/>
                <a:cs typeface="Calibri"/>
                <a:sym typeface="Calibri"/>
              </a:rPr>
              <a:t>Tutorials (</a:t>
            </a:r>
            <a:r>
              <a:rPr lang="en-GB" altLang="zh-TW" sz="3600" b="1" kern="0" dirty="0" err="1">
                <a:solidFill>
                  <a:srgbClr val="CC3300"/>
                </a:solidFill>
                <a:latin typeface="Times New Roman" panose="02020603050405020304" pitchFamily="18" charset="0"/>
                <a:cs typeface="Calibri"/>
                <a:sym typeface="Calibri"/>
              </a:rPr>
              <a:t>Con’t</a:t>
            </a:r>
            <a:r>
              <a:rPr lang="en-GB" altLang="zh-TW" sz="3600" b="1" kern="0" dirty="0">
                <a:solidFill>
                  <a:srgbClr val="CC3300"/>
                </a:solidFill>
                <a:latin typeface="Times New Roman" panose="02020603050405020304" pitchFamily="18" charset="0"/>
                <a:cs typeface="Calibri"/>
                <a:sym typeface="Calibri"/>
              </a:rPr>
              <a:t>)</a:t>
            </a:r>
          </a:p>
          <a:p>
            <a:pPr eaLnBrk="1" hangingPunct="1">
              <a:spcBef>
                <a:spcPts val="1200"/>
              </a:spcBef>
              <a:buClr>
                <a:srgbClr val="CC3300"/>
              </a:buClr>
              <a:buSzPct val="100000"/>
              <a:defRPr/>
            </a:pPr>
            <a:r>
              <a:rPr lang="en-US" altLang="zh-MO" sz="1000" b="1" kern="0" dirty="0">
                <a:solidFill>
                  <a:prstClr val="black"/>
                </a:solidFill>
                <a:cs typeface="Calibri"/>
                <a:sym typeface="Calibri"/>
              </a:rPr>
              <a:t>   </a:t>
            </a: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Tutorial-3: Energy-efficient Data Analytics: Thousand-core Accelerator In-Memory with Reconfigurable I/</a:t>
            </a:r>
            <a:r>
              <a:rPr lang="en-US" altLang="zh-MO" sz="2400" b="1" kern="0" dirty="0" err="1">
                <a:solidFill>
                  <a:prstClr val="black"/>
                </a:solidFill>
                <a:cs typeface="Calibri"/>
                <a:sym typeface="Calibri"/>
              </a:rPr>
              <a:t>Os</a:t>
            </a:r>
            <a:endParaRPr lang="zh-TW" altLang="zh-MO" sz="2400" b="1" kern="0" dirty="0">
              <a:solidFill>
                <a:prstClr val="black"/>
              </a:solidFill>
              <a:cs typeface="Calibri"/>
              <a:sym typeface="Calibri"/>
            </a:endParaRPr>
          </a:p>
          <a:p>
            <a:pPr>
              <a:defRPr/>
            </a:pPr>
            <a:endParaRPr lang="en-US"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Speaker: Prof. </a:t>
            </a:r>
            <a:r>
              <a:rPr lang="en-US" altLang="zh-MO" sz="2400" b="1" kern="0" dirty="0" err="1">
                <a:solidFill>
                  <a:prstClr val="black"/>
                </a:solidFill>
                <a:cs typeface="Calibri"/>
                <a:sym typeface="Calibri"/>
              </a:rPr>
              <a:t>Hao</a:t>
            </a:r>
            <a:r>
              <a:rPr lang="en-US" altLang="zh-MO" sz="2400" b="1" kern="0" dirty="0">
                <a:solidFill>
                  <a:prstClr val="black"/>
                </a:solidFill>
                <a:cs typeface="Calibri"/>
                <a:sym typeface="Calibri"/>
              </a:rPr>
              <a:t> YU (Nanyang Technological University)</a:t>
            </a:r>
            <a:endParaRPr lang="en-US" altLang="zh-MO" sz="1000" b="1" kern="0" dirty="0">
              <a:solidFill>
                <a:prstClr val="black"/>
              </a:solidFill>
              <a:cs typeface="Calibri"/>
              <a:sym typeface="Calibri"/>
            </a:endParaRPr>
          </a:p>
          <a:p>
            <a:pPr eaLnBrk="1" hangingPunct="1">
              <a:spcBef>
                <a:spcPts val="1200"/>
              </a:spcBef>
              <a:buClr>
                <a:srgbClr val="CC3300"/>
              </a:buClr>
              <a:buSzPct val="100000"/>
              <a:defRPr/>
            </a:pPr>
            <a:endParaRPr lang="en-US" altLang="zh-MO" sz="1000" b="1" kern="0" dirty="0">
              <a:solidFill>
                <a:prstClr val="black"/>
              </a:solidFill>
              <a:cs typeface="Calibri"/>
              <a:sym typeface="Calibri"/>
            </a:endParaRPr>
          </a:p>
          <a:p>
            <a:pPr eaLnBrk="1" hangingPunct="1">
              <a:spcBef>
                <a:spcPts val="1200"/>
              </a:spcBef>
              <a:buClr>
                <a:srgbClr val="CC3300"/>
              </a:buClr>
              <a:buSzPct val="100000"/>
              <a:defRPr/>
            </a:pPr>
            <a:endParaRPr lang="en-US" altLang="zh-MO" sz="1000" b="1" kern="0" dirty="0">
              <a:solidFill>
                <a:prstClr val="black"/>
              </a:solidFill>
              <a:cs typeface="Calibri"/>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Tutorial-4: Machine Learning and Neuromorphic Computing Acceleration</a:t>
            </a:r>
            <a:endParaRPr lang="zh-TW" altLang="zh-MO" sz="2400" b="1" kern="0" dirty="0">
              <a:solidFill>
                <a:prstClr val="black"/>
              </a:solidFill>
              <a:cs typeface="Calibri"/>
              <a:sym typeface="Calibri"/>
            </a:endParaRPr>
          </a:p>
          <a:p>
            <a:pPr>
              <a:defRPr/>
            </a:pPr>
            <a:endParaRPr lang="en-US"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Speaker: Prof. Yu Wang (Tsinghua University)</a:t>
            </a:r>
            <a:endParaRPr lang="zh-TW" altLang="zh-MO" sz="2400" b="1" kern="0" dirty="0">
              <a:solidFill>
                <a:prstClr val="black"/>
              </a:solidFill>
              <a:cs typeface="Calibri"/>
              <a:sym typeface="Calibri"/>
            </a:endParaRPr>
          </a:p>
          <a:p>
            <a:pPr>
              <a:defRPr/>
            </a:pPr>
            <a:r>
              <a:rPr lang="en-US" altLang="zh-MO" sz="2400" b="1" kern="0" dirty="0">
                <a:solidFill>
                  <a:prstClr val="black"/>
                </a:solidFill>
                <a:cs typeface="Calibri"/>
                <a:sym typeface="Calibri"/>
              </a:rPr>
              <a:t>                 Prof. </a:t>
            </a:r>
            <a:r>
              <a:rPr lang="en-US" altLang="zh-MO" sz="2400" b="1" kern="0" dirty="0" err="1">
                <a:solidFill>
                  <a:prstClr val="black"/>
                </a:solidFill>
                <a:cs typeface="Calibri"/>
                <a:sym typeface="Calibri"/>
              </a:rPr>
              <a:t>Yiran</a:t>
            </a:r>
            <a:r>
              <a:rPr lang="en-US" altLang="zh-MO" sz="2400" b="1" kern="0" dirty="0">
                <a:solidFill>
                  <a:prstClr val="black"/>
                </a:solidFill>
                <a:cs typeface="Calibri"/>
                <a:sym typeface="Calibri"/>
              </a:rPr>
              <a:t> Chen (University of Pittsburgh)</a:t>
            </a:r>
            <a:endParaRPr lang="zh-TW" altLang="zh-MO" sz="24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08632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5334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1" name="Rectangle 4"/>
          <p:cNvSpPr>
            <a:spLocks noChangeArrowheads="1"/>
          </p:cNvSpPr>
          <p:nvPr/>
        </p:nvSpPr>
        <p:spPr bwMode="auto">
          <a:xfrm>
            <a:off x="1676400" y="76201"/>
            <a:ext cx="8763000" cy="6650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9pPr>
          </a:lstStyle>
          <a:p>
            <a:pPr eaLnBrk="1" hangingPunct="1">
              <a:buClr>
                <a:srgbClr val="CC3300"/>
              </a:buClr>
              <a:buSzPct val="100000"/>
              <a:defRPr/>
            </a:pPr>
            <a:r>
              <a:rPr lang="en-GB" altLang="zh-TW" sz="3600" b="1" kern="0" dirty="0">
                <a:solidFill>
                  <a:srgbClr val="CC3300"/>
                </a:solidFill>
                <a:latin typeface="Times New Roman" panose="02020603050405020304" pitchFamily="18" charset="0"/>
                <a:cs typeface="Calibri"/>
                <a:sym typeface="Calibri"/>
              </a:rPr>
              <a:t>Technical Sessions &amp; University LSI Design Contest</a:t>
            </a:r>
            <a:r>
              <a:rPr lang="x-none" altLang="zh-TW" sz="3600" b="1" kern="0" dirty="0">
                <a:solidFill>
                  <a:srgbClr val="CC3300"/>
                </a:solidFill>
                <a:latin typeface="Times New Roman" panose="02020603050405020304" pitchFamily="18" charset="0"/>
                <a:cs typeface="Times New Roman" panose="02020603050405020304" pitchFamily="18" charset="0"/>
                <a:sym typeface="Calibri"/>
              </a:rPr>
              <a:t>‏</a:t>
            </a:r>
            <a:endParaRPr lang="en-GB" altLang="zh-TW" sz="3600" b="1" kern="0" dirty="0">
              <a:solidFill>
                <a:srgbClr val="CC3300"/>
              </a:solidFill>
              <a:latin typeface="Times New Roman" panose="02020603050405020304" pitchFamily="18" charset="0"/>
              <a:cs typeface="Calibri"/>
              <a:sym typeface="Calibri"/>
            </a:endParaRPr>
          </a:p>
          <a:p>
            <a:pPr eaLnBrk="1" hangingPunct="1">
              <a:buClr>
                <a:srgbClr val="CC3300"/>
              </a:buClr>
              <a:buSzPct val="100000"/>
              <a:defRPr/>
            </a:pPr>
            <a:endParaRPr lang="en-US" altLang="zh-MO" sz="2000" b="1" kern="0" dirty="0">
              <a:solidFill>
                <a:srgbClr val="FF0000"/>
              </a:solidFill>
              <a:latin typeface="Times New Roman" panose="02020603050405020304" pitchFamily="18" charset="0"/>
              <a:cs typeface="Times New Roman" panose="02020603050405020304" pitchFamily="18" charset="0"/>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Technical Sessions</a:t>
            </a:r>
          </a:p>
          <a:p>
            <a:pPr marL="342900" indent="-342900" eaLnBrk="1" hangingPunct="1">
              <a:spcBef>
                <a:spcPts val="1200"/>
              </a:spcBef>
              <a:buClr>
                <a:srgbClr val="CC3300"/>
              </a:buClr>
              <a:buSzPct val="100000"/>
              <a:buFont typeface="Arial" panose="020B0604020202020204" pitchFamily="34" charset="0"/>
              <a:buChar char="•"/>
              <a:defRPr/>
            </a:pPr>
            <a:r>
              <a:rPr lang="en-US" altLang="zh-MO" sz="2400" b="1" kern="0" dirty="0">
                <a:solidFill>
                  <a:prstClr val="black"/>
                </a:solidFill>
                <a:cs typeface="Calibri"/>
                <a:sym typeface="Calibri"/>
              </a:rPr>
              <a:t>24 technical sessions will be organized. </a:t>
            </a:r>
          </a:p>
          <a:p>
            <a:pPr marL="342900" indent="-342900" eaLnBrk="1" hangingPunct="1">
              <a:spcBef>
                <a:spcPts val="1200"/>
              </a:spcBef>
              <a:buClr>
                <a:srgbClr val="CC3300"/>
              </a:buClr>
              <a:buSzPct val="100000"/>
              <a:buFont typeface="Arial" panose="020B0604020202020204" pitchFamily="34" charset="0"/>
              <a:buChar char="•"/>
              <a:defRPr/>
            </a:pPr>
            <a:r>
              <a:rPr lang="en-US" altLang="zh-MO" sz="2400" b="1" kern="0" dirty="0">
                <a:solidFill>
                  <a:prstClr val="black"/>
                </a:solidFill>
                <a:cs typeface="Calibri"/>
                <a:sym typeface="Calibri"/>
              </a:rPr>
              <a:t>Face-to-face TPC meeting was held on Aug. 31 in Taiwan.</a:t>
            </a:r>
          </a:p>
          <a:p>
            <a:pPr marL="342900" indent="-342900" eaLnBrk="1" hangingPunct="1">
              <a:spcBef>
                <a:spcPts val="1200"/>
              </a:spcBef>
              <a:buClr>
                <a:srgbClr val="CC3300"/>
              </a:buClr>
              <a:buSzPct val="100000"/>
              <a:buFont typeface="Arial" panose="020B0604020202020204" pitchFamily="34" charset="0"/>
              <a:buChar char="•"/>
              <a:tabLst>
                <a:tab pos="35083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zh-MO" sz="2400" b="1" kern="0" dirty="0">
                <a:solidFill>
                  <a:prstClr val="black"/>
                </a:solidFill>
                <a:cs typeface="Calibri"/>
                <a:sym typeface="Calibri"/>
              </a:rPr>
              <a:t>94 high quality papers were selected from 274 submissions from 27 countries.</a:t>
            </a:r>
          </a:p>
          <a:p>
            <a:pPr eaLnBrk="1" hangingPunct="1">
              <a:spcBef>
                <a:spcPts val="1200"/>
              </a:spcBef>
              <a:buClr>
                <a:srgbClr val="CC3300"/>
              </a:buClr>
              <a:buSzPct val="100000"/>
              <a:defRPr/>
            </a:pPr>
            <a:endParaRPr lang="en-US" altLang="zh-MO" sz="2400" b="1" kern="0" dirty="0">
              <a:solidFill>
                <a:prstClr val="black"/>
              </a:solidFill>
              <a:cs typeface="Calibri"/>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University LSI Design Contest</a:t>
            </a:r>
          </a:p>
          <a:p>
            <a:pPr eaLnBrk="1" hangingPunct="1">
              <a:spcBef>
                <a:spcPts val="1200"/>
              </a:spcBef>
              <a:buClr>
                <a:srgbClr val="CC3300"/>
              </a:buClr>
              <a:buSzPct val="100000"/>
              <a:defRPr/>
            </a:pPr>
            <a:r>
              <a:rPr lang="en-US" altLang="zh-MO" sz="2400" b="1" kern="0" dirty="0">
                <a:solidFill>
                  <a:prstClr val="black"/>
                </a:solidFill>
                <a:cs typeface="Calibri"/>
                <a:sym typeface="Calibri"/>
              </a:rPr>
              <a:t>    12 papers were selected from 15 submissions.</a:t>
            </a:r>
          </a:p>
          <a:p>
            <a:pPr eaLnBrk="1" hangingPunct="1">
              <a:buClr>
                <a:srgbClr val="CC3300"/>
              </a:buClr>
              <a:buSzPct val="100000"/>
              <a:defRPr/>
            </a:pPr>
            <a:endParaRPr lang="en-US" altLang="zh-MO" sz="2400" b="1" kern="0" dirty="0">
              <a:solidFill>
                <a:prstClr val="black"/>
              </a:solidFill>
              <a:cs typeface="Calibri"/>
              <a:sym typeface="Calibri"/>
            </a:endParaRPr>
          </a:p>
          <a:p>
            <a:pPr eaLnBrk="1" hangingPunct="1">
              <a:buClr>
                <a:srgbClr val="CC3300"/>
              </a:buClr>
              <a:buSzPct val="100000"/>
              <a:defRPr/>
            </a:pPr>
            <a:endParaRPr lang="en-US" altLang="zh-TW" sz="2400" b="1" kern="0" dirty="0">
              <a:solidFill>
                <a:prstClr val="black"/>
              </a:solidFill>
              <a:cs typeface="Calibri"/>
              <a:sym typeface="Calibri"/>
            </a:endParaRPr>
          </a:p>
          <a:p>
            <a:pPr eaLnBrk="1" hangingPunct="1">
              <a:buClr>
                <a:srgbClr val="CC3300"/>
              </a:buClr>
              <a:buSzPct val="100000"/>
              <a:defRPr/>
            </a:pPr>
            <a:endParaRPr lang="en-GB" altLang="zh-TW" sz="24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522886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dirty="0"/>
              <a:t>Paper Submission</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3601" y="1066801"/>
            <a:ext cx="7963651" cy="4675621"/>
          </a:xfrm>
          <a:prstGeom prst="rect">
            <a:avLst/>
          </a:prstGeom>
        </p:spPr>
      </p:pic>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39423389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676400" y="128588"/>
            <a:ext cx="8839200" cy="1433512"/>
          </a:xfrm>
        </p:spPr>
        <p:txBody>
          <a:bodyPr/>
          <a:lstStyle/>
          <a:p>
            <a:r>
              <a:rPr lang="en-US" dirty="0"/>
              <a:t># of Submitted Papers by Country</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t="9793"/>
          <a:stretch/>
        </p:blipFill>
        <p:spPr>
          <a:xfrm>
            <a:off x="2209800" y="1295401"/>
            <a:ext cx="8098628" cy="4718567"/>
          </a:xfrm>
          <a:prstGeom prst="rect">
            <a:avLst/>
          </a:prstGeom>
        </p:spPr>
      </p:pic>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6476717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676401" y="128588"/>
            <a:ext cx="8532813" cy="1243012"/>
          </a:xfrm>
        </p:spPr>
        <p:txBody>
          <a:bodyPr/>
          <a:lstStyle/>
          <a:p>
            <a:r>
              <a:rPr lang="en-US" dirty="0"/>
              <a:t># of Accepted Papers by Country</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t="9615"/>
          <a:stretch/>
        </p:blipFill>
        <p:spPr>
          <a:xfrm>
            <a:off x="2077928" y="1219200"/>
            <a:ext cx="8098628" cy="4727878"/>
          </a:xfrm>
          <a:prstGeom prst="rect">
            <a:avLst/>
          </a:prstGeom>
        </p:spPr>
      </p:pic>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9280673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381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1" name="Rectangle 4"/>
          <p:cNvSpPr>
            <a:spLocks noChangeArrowheads="1"/>
          </p:cNvSpPr>
          <p:nvPr/>
        </p:nvSpPr>
        <p:spPr bwMode="auto">
          <a:xfrm>
            <a:off x="1752600" y="76200"/>
            <a:ext cx="8763000" cy="638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9pPr>
          </a:lstStyle>
          <a:p>
            <a:pPr eaLnBrk="1" hangingPunct="1">
              <a:buClr>
                <a:srgbClr val="CC3300"/>
              </a:buClr>
              <a:buSzPct val="100000"/>
              <a:defRPr/>
            </a:pPr>
            <a:r>
              <a:rPr lang="en-GB" altLang="zh-TW" sz="3600" b="1" kern="0" dirty="0">
                <a:solidFill>
                  <a:srgbClr val="CC3300"/>
                </a:solidFill>
                <a:latin typeface="Times New Roman" panose="02020603050405020304" pitchFamily="18" charset="0"/>
                <a:cs typeface="Calibri"/>
                <a:sym typeface="Calibri"/>
              </a:rPr>
              <a:t>Student Research Forum</a:t>
            </a:r>
          </a:p>
          <a:p>
            <a:pPr eaLnBrk="1" hangingPunct="1">
              <a:buClr>
                <a:srgbClr val="CC3300"/>
              </a:buClr>
              <a:buSzPct val="100000"/>
              <a:defRPr/>
            </a:pPr>
            <a:endParaRPr lang="en-US" altLang="zh-MO" sz="2400" b="1" kern="0" dirty="0">
              <a:solidFill>
                <a:prstClr val="black"/>
              </a:solidFill>
              <a:cs typeface="Calibri"/>
              <a:sym typeface="Calibri"/>
            </a:endParaRPr>
          </a:p>
          <a:p>
            <a:pPr marL="285750" indent="-285750" eaLnBrk="1" hangingPunct="1">
              <a:spcBef>
                <a:spcPts val="1200"/>
              </a:spcBef>
              <a:buClr>
                <a:srgbClr val="CC3300"/>
              </a:buClr>
              <a:buSzPct val="100000"/>
              <a:buFont typeface="Wingdings" panose="05000000000000000000" pitchFamily="2" charset="2"/>
              <a:buChar char="n"/>
              <a:defRPr/>
            </a:pPr>
            <a:r>
              <a:rPr lang="en-US" altLang="zh-MO" sz="2400" b="1" kern="0" dirty="0">
                <a:solidFill>
                  <a:prstClr val="black"/>
                </a:solidFill>
                <a:cs typeface="Calibri"/>
                <a:sym typeface="Calibri"/>
              </a:rPr>
              <a:t>Student Research Forum</a:t>
            </a:r>
          </a:p>
          <a:p>
            <a:pPr eaLnBrk="1" hangingPunct="1">
              <a:spcBef>
                <a:spcPts val="1200"/>
              </a:spcBef>
              <a:spcAft>
                <a:spcPts val="600"/>
              </a:spcAft>
              <a:buClr>
                <a:srgbClr val="CC3300"/>
              </a:buClr>
              <a:buSzPct val="100000"/>
              <a:defRPr/>
            </a:pPr>
            <a:r>
              <a:rPr lang="en-US" altLang="zh-MO" sz="2400" b="1" kern="0" dirty="0">
                <a:solidFill>
                  <a:prstClr val="black"/>
                </a:solidFill>
                <a:cs typeface="Calibri"/>
                <a:sym typeface="Calibri"/>
              </a:rPr>
              <a:t>    The Student Research Forum offers both Ph.D. and M.S. students great opportunity to present and discuss their research with experts in system design and design automation community. The forum is open to all students of the relevant research community and is free-of-charge.  </a:t>
            </a:r>
          </a:p>
          <a:p>
            <a:pPr eaLnBrk="1" hangingPunct="1">
              <a:buClr>
                <a:srgbClr val="CC3300"/>
              </a:buClr>
              <a:buSzPct val="100000"/>
              <a:defRPr/>
            </a:pPr>
            <a:endParaRPr lang="en-US" altLang="zh-MO" sz="2400" b="1" kern="0" dirty="0">
              <a:solidFill>
                <a:prstClr val="black"/>
              </a:solidFill>
              <a:cs typeface="Calibri"/>
              <a:sym typeface="Calibri"/>
            </a:endParaRPr>
          </a:p>
          <a:p>
            <a:pPr eaLnBrk="1" hangingPunct="1">
              <a:lnSpc>
                <a:spcPct val="150000"/>
              </a:lnSpc>
              <a:buClr>
                <a:srgbClr val="CC3300"/>
              </a:buClr>
              <a:buSzPct val="100000"/>
              <a:defRPr/>
            </a:pPr>
            <a:r>
              <a:rPr lang="en-US" altLang="zh-MO" sz="2400" b="1" kern="0" dirty="0">
                <a:solidFill>
                  <a:prstClr val="black"/>
                </a:solidFill>
                <a:cs typeface="Calibri"/>
                <a:sym typeface="Calibri"/>
              </a:rPr>
              <a:t>Submission Deadline: October 31, 2015</a:t>
            </a:r>
          </a:p>
          <a:p>
            <a:pPr eaLnBrk="1" hangingPunct="1">
              <a:lnSpc>
                <a:spcPct val="150000"/>
              </a:lnSpc>
              <a:buClr>
                <a:srgbClr val="CC3300"/>
              </a:buClr>
              <a:buSzPct val="100000"/>
              <a:defRPr/>
            </a:pPr>
            <a:r>
              <a:rPr lang="en-US" altLang="zh-MO" sz="2400" b="1" kern="0" dirty="0">
                <a:solidFill>
                  <a:prstClr val="black"/>
                </a:solidFill>
                <a:cs typeface="Calibri"/>
                <a:sym typeface="Calibri"/>
              </a:rPr>
              <a:t>Notification Date: November 21, 2015</a:t>
            </a:r>
          </a:p>
          <a:p>
            <a:pPr eaLnBrk="1" hangingPunct="1">
              <a:lnSpc>
                <a:spcPct val="150000"/>
              </a:lnSpc>
              <a:buClr>
                <a:srgbClr val="CC3300"/>
              </a:buClr>
              <a:buSzPct val="100000"/>
              <a:defRPr/>
            </a:pPr>
            <a:r>
              <a:rPr lang="en-US" altLang="zh-MO" sz="2400" b="1" kern="0" dirty="0">
                <a:solidFill>
                  <a:prstClr val="black"/>
                </a:solidFill>
                <a:cs typeface="Calibri"/>
                <a:sym typeface="Calibri"/>
              </a:rPr>
              <a:t>Poster Session: January 26, 2016</a:t>
            </a:r>
          </a:p>
          <a:p>
            <a:pPr eaLnBrk="1" hangingPunct="1">
              <a:buClr>
                <a:srgbClr val="CC3300"/>
              </a:buClr>
              <a:buSzPct val="100000"/>
              <a:defRPr/>
            </a:pPr>
            <a:endParaRPr lang="en-US" altLang="zh-TW" sz="2400" b="1" kern="0" dirty="0">
              <a:solidFill>
                <a:prstClr val="black"/>
              </a:solidFill>
              <a:cs typeface="Calibri"/>
              <a:sym typeface="Calibri"/>
            </a:endParaRPr>
          </a:p>
          <a:p>
            <a:pPr eaLnBrk="1" hangingPunct="1">
              <a:buClr>
                <a:srgbClr val="CC3300"/>
              </a:buClr>
              <a:buSzPct val="100000"/>
              <a:defRPr/>
            </a:pPr>
            <a:endParaRPr lang="en-GB" altLang="zh-TW" sz="24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248554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7988" y="482602"/>
            <a:ext cx="8912640" cy="498475"/>
          </a:xfrm>
        </p:spPr>
        <p:txBody>
          <a:bodyPr>
            <a:normAutofit fontScale="90000"/>
          </a:bodyPr>
          <a:lstStyle/>
          <a:p>
            <a:r>
              <a:rPr lang="en-US" dirty="0"/>
              <a:t>Stable Projections for CEDA in Conferences</a:t>
            </a:r>
          </a:p>
        </p:txBody>
      </p:sp>
      <p:sp>
        <p:nvSpPr>
          <p:cNvPr id="6" name="Rectangle 3"/>
          <p:cNvSpPr>
            <a:spLocks/>
          </p:cNvSpPr>
          <p:nvPr/>
        </p:nvSpPr>
        <p:spPr bwMode="auto">
          <a:xfrm>
            <a:off x="1524000" y="1"/>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3188" y="2"/>
            <a:ext cx="1674812" cy="438151"/>
          </a:xfrm>
          <a:prstGeom prst="rect">
            <a:avLst/>
          </a:prstGeom>
          <a:noFill/>
          <a:ln w="9525" cap="flat">
            <a:noFill/>
            <a:miter lim="800000"/>
            <a:headEnd/>
            <a:tailEnd/>
          </a:ln>
        </p:spPr>
      </p:pic>
      <p:sp>
        <p:nvSpPr>
          <p:cNvPr id="8" name="Content Placeholder 2"/>
          <p:cNvSpPr txBox="1">
            <a:spLocks/>
          </p:cNvSpPr>
          <p:nvPr/>
        </p:nvSpPr>
        <p:spPr>
          <a:xfrm>
            <a:off x="1739900" y="990601"/>
            <a:ext cx="8850728" cy="5318757"/>
          </a:xfrm>
          <a:prstGeom prst="rect">
            <a:avLst/>
          </a:prstGeom>
        </p:spPr>
        <p:txBody>
          <a:bodyPr>
            <a:normAutofit/>
          </a:bodyPr>
          <a:lstStyle>
            <a:lvl1pPr marL="228600" indent="-228600" algn="l" rtl="0" fontAlgn="base">
              <a:spcBef>
                <a:spcPts val="1000"/>
              </a:spcBef>
              <a:spcAft>
                <a:spcPct val="0"/>
              </a:spcAft>
              <a:buClr>
                <a:srgbClr val="2DB6B3"/>
              </a:buClr>
              <a:buSzPct val="100000"/>
              <a:buFont typeface="Wingdings" pitchFamily="2" charset="2"/>
              <a:buChar char="§"/>
              <a:defRPr sz="2400">
                <a:solidFill>
                  <a:schemeClr val="tx1"/>
                </a:solidFill>
                <a:latin typeface="+mn-lt"/>
                <a:ea typeface="+mn-ea"/>
                <a:cs typeface="+mn-cs"/>
                <a:sym typeface="Arial Bold" charset="0"/>
              </a:defRPr>
            </a:lvl1pPr>
            <a:lvl2pPr marL="419100" indent="-228600" algn="l" rtl="0" fontAlgn="base">
              <a:spcBef>
                <a:spcPts val="700"/>
              </a:spcBef>
              <a:spcAft>
                <a:spcPct val="0"/>
              </a:spcAft>
              <a:buClr>
                <a:srgbClr val="2DB6B3"/>
              </a:buClr>
              <a:buSzPct val="100000"/>
              <a:buFont typeface="Arial" pitchFamily="34" charset="0"/>
              <a:buChar char="–"/>
              <a:defRPr sz="2200">
                <a:solidFill>
                  <a:schemeClr val="tx1"/>
                </a:solidFill>
                <a:latin typeface="Arial" pitchFamily="34" charset="0"/>
                <a:ea typeface="ヒラギノ角ゴ ProN W3" charset="0"/>
                <a:cs typeface="ヒラギノ角ゴ ProN W3" charset="0"/>
                <a:sym typeface="Arial" pitchFamily="34" charset="0"/>
              </a:defRPr>
            </a:lvl2pPr>
            <a:lvl3pPr marL="644525" indent="-225425"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3pPr>
            <a:lvl4pPr marL="874713" indent="-228600"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11049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5pPr>
            <a:lvl6pPr marL="15621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6pPr>
            <a:lvl7pPr marL="20193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7pPr>
            <a:lvl8pPr marL="24765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8pPr>
            <a:lvl9pPr marL="29337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9pPr>
          </a:lstStyle>
          <a:p>
            <a:r>
              <a:rPr lang="en-US" sz="2000" b="1" dirty="0">
                <a:solidFill>
                  <a:srgbClr val="000000"/>
                </a:solidFill>
                <a:latin typeface="Lucida Sans Unicode"/>
              </a:rPr>
              <a:t>Conferences projections look stable, but </a:t>
            </a:r>
            <a:r>
              <a:rPr lang="en-US" sz="2000" b="1" dirty="0">
                <a:solidFill>
                  <a:srgbClr val="FF0000"/>
                </a:solidFill>
                <a:latin typeface="Lucida Sans Unicode"/>
              </a:rPr>
              <a:t>not easy growth coming</a:t>
            </a:r>
          </a:p>
          <a:p>
            <a:pPr lvl="1"/>
            <a:r>
              <a:rPr lang="es-ES" sz="2000" b="1" dirty="0">
                <a:solidFill>
                  <a:srgbClr val="000000"/>
                </a:solidFill>
              </a:rPr>
              <a:t>IEEE </a:t>
            </a:r>
            <a:r>
              <a:rPr lang="es-ES" sz="2000" b="1" dirty="0" err="1">
                <a:solidFill>
                  <a:srgbClr val="000000"/>
                </a:solidFill>
              </a:rPr>
              <a:t>projections</a:t>
            </a:r>
            <a:r>
              <a:rPr lang="es-ES" sz="2000" b="1" dirty="0">
                <a:solidFill>
                  <a:srgbClr val="000000"/>
                </a:solidFill>
              </a:rPr>
              <a:t> match </a:t>
            </a:r>
            <a:r>
              <a:rPr lang="es-ES" sz="2000" b="1" dirty="0" err="1">
                <a:solidFill>
                  <a:srgbClr val="000000"/>
                </a:solidFill>
              </a:rPr>
              <a:t>ours</a:t>
            </a:r>
            <a:r>
              <a:rPr lang="es-ES" sz="2000" b="1" dirty="0">
                <a:solidFill>
                  <a:srgbClr val="000000"/>
                </a:solidFill>
              </a:rPr>
              <a:t>, </a:t>
            </a:r>
            <a:r>
              <a:rPr lang="es-ES" sz="2000" b="1" dirty="0" err="1">
                <a:solidFill>
                  <a:srgbClr val="000000"/>
                </a:solidFill>
              </a:rPr>
              <a:t>but</a:t>
            </a:r>
            <a:r>
              <a:rPr lang="es-ES" sz="2000" b="1" dirty="0">
                <a:solidFill>
                  <a:srgbClr val="000000"/>
                </a:solidFill>
              </a:rPr>
              <a:t> </a:t>
            </a:r>
            <a:r>
              <a:rPr lang="es-ES" sz="2000" b="1" dirty="0" err="1">
                <a:solidFill>
                  <a:srgbClr val="000000"/>
                </a:solidFill>
              </a:rPr>
              <a:t>large</a:t>
            </a:r>
            <a:r>
              <a:rPr lang="es-ES" sz="2000" b="1" dirty="0">
                <a:solidFill>
                  <a:srgbClr val="000000"/>
                </a:solidFill>
              </a:rPr>
              <a:t> </a:t>
            </a:r>
            <a:r>
              <a:rPr lang="es-ES" sz="2000" b="1" dirty="0" err="1">
                <a:solidFill>
                  <a:srgbClr val="000000"/>
                </a:solidFill>
              </a:rPr>
              <a:t>conferences</a:t>
            </a:r>
            <a:r>
              <a:rPr lang="es-ES" sz="2000" b="1" dirty="0">
                <a:solidFill>
                  <a:srgbClr val="000000"/>
                </a:solidFill>
              </a:rPr>
              <a:t> </a:t>
            </a:r>
            <a:r>
              <a:rPr lang="es-ES" sz="2000" b="1" dirty="0" err="1">
                <a:solidFill>
                  <a:srgbClr val="000000"/>
                </a:solidFill>
              </a:rPr>
              <a:t>shrank</a:t>
            </a:r>
            <a:r>
              <a:rPr lang="es-ES" sz="2000" b="1" dirty="0">
                <a:solidFill>
                  <a:srgbClr val="000000"/>
                </a:solidFill>
              </a:rPr>
              <a:t> in 2015</a:t>
            </a:r>
          </a:p>
          <a:p>
            <a:pPr lvl="1"/>
            <a:r>
              <a:rPr lang="es-ES" sz="2000" b="1" dirty="0">
                <a:solidFill>
                  <a:srgbClr val="000000"/>
                </a:solidFill>
              </a:rPr>
              <a:t>Main </a:t>
            </a:r>
            <a:r>
              <a:rPr lang="es-ES" sz="2000" b="1" dirty="0" err="1">
                <a:solidFill>
                  <a:srgbClr val="000000"/>
                </a:solidFill>
              </a:rPr>
              <a:t>income</a:t>
            </a:r>
            <a:r>
              <a:rPr lang="es-ES" sz="2000" b="1" dirty="0">
                <a:solidFill>
                  <a:srgbClr val="000000"/>
                </a:solidFill>
              </a:rPr>
              <a:t> </a:t>
            </a:r>
            <a:r>
              <a:rPr lang="es-ES" sz="2000" b="1" dirty="0" err="1">
                <a:solidFill>
                  <a:srgbClr val="000000"/>
                </a:solidFill>
              </a:rPr>
              <a:t>still</a:t>
            </a:r>
            <a:r>
              <a:rPr lang="es-ES" sz="2000" b="1" dirty="0">
                <a:solidFill>
                  <a:srgbClr val="000000"/>
                </a:solidFill>
              </a:rPr>
              <a:t> DAC and </a:t>
            </a:r>
            <a:r>
              <a:rPr lang="es-ES" sz="2000" b="1" dirty="0" err="1">
                <a:solidFill>
                  <a:srgbClr val="000000"/>
                </a:solidFill>
              </a:rPr>
              <a:t>many</a:t>
            </a:r>
            <a:r>
              <a:rPr lang="es-ES" sz="2000" b="1" dirty="0">
                <a:solidFill>
                  <a:srgbClr val="000000"/>
                </a:solidFill>
              </a:rPr>
              <a:t> “</a:t>
            </a:r>
            <a:r>
              <a:rPr lang="es-ES" sz="2000" b="1" dirty="0" err="1">
                <a:solidFill>
                  <a:srgbClr val="000000"/>
                </a:solidFill>
              </a:rPr>
              <a:t>small</a:t>
            </a:r>
            <a:r>
              <a:rPr lang="es-ES" sz="2000" b="1" dirty="0">
                <a:solidFill>
                  <a:srgbClr val="000000"/>
                </a:solidFill>
              </a:rPr>
              <a:t> </a:t>
            </a:r>
            <a:r>
              <a:rPr lang="es-ES" sz="2000" b="1" dirty="0" err="1">
                <a:solidFill>
                  <a:srgbClr val="000000"/>
                </a:solidFill>
              </a:rPr>
              <a:t>ones</a:t>
            </a:r>
            <a:r>
              <a:rPr lang="es-ES" sz="2000" b="1" dirty="0">
                <a:solidFill>
                  <a:srgbClr val="000000"/>
                </a:solidFill>
              </a:rPr>
              <a:t>” can be </a:t>
            </a:r>
            <a:r>
              <a:rPr lang="es-ES" sz="2000" b="1" dirty="0" err="1">
                <a:solidFill>
                  <a:srgbClr val="000000"/>
                </a:solidFill>
              </a:rPr>
              <a:t>second</a:t>
            </a:r>
            <a:r>
              <a:rPr lang="es-ES" sz="2000" b="1" dirty="0">
                <a:solidFill>
                  <a:srgbClr val="000000"/>
                </a:solidFill>
              </a:rPr>
              <a:t> </a:t>
            </a:r>
            <a:r>
              <a:rPr lang="es-ES" sz="2000" b="1" dirty="0" err="1">
                <a:solidFill>
                  <a:srgbClr val="000000"/>
                </a:solidFill>
              </a:rPr>
              <a:t>one</a:t>
            </a:r>
            <a:r>
              <a:rPr lang="es-ES" sz="2000" b="1" dirty="0">
                <a:solidFill>
                  <a:srgbClr val="000000"/>
                </a:solidFill>
              </a:rPr>
              <a:t> </a:t>
            </a:r>
          </a:p>
          <a:p>
            <a:pPr marL="0" indent="0">
              <a:buNone/>
            </a:pPr>
            <a:endParaRPr lang="en-US" sz="2000" b="1" dirty="0">
              <a:solidFill>
                <a:srgbClr val="FF0000"/>
              </a:solidFill>
              <a:latin typeface="Lucida Sans Unicode"/>
            </a:endParaRPr>
          </a:p>
          <a:p>
            <a:pPr marL="0" indent="0">
              <a:buNone/>
            </a:pPr>
            <a:endParaRPr lang="en-US" sz="2000" b="1" dirty="0">
              <a:solidFill>
                <a:srgbClr val="000000"/>
              </a:solidFill>
              <a:latin typeface="Lucida Sans Unicode"/>
            </a:endParaRPr>
          </a:p>
        </p:txBody>
      </p:sp>
      <p:graphicFrame>
        <p:nvGraphicFramePr>
          <p:cNvPr id="2" name="Table 1"/>
          <p:cNvGraphicFramePr>
            <a:graphicFrameLocks noGrp="1"/>
          </p:cNvGraphicFramePr>
          <p:nvPr/>
        </p:nvGraphicFramePr>
        <p:xfrm>
          <a:off x="1676403" y="2209803"/>
          <a:ext cx="8839199" cy="4602407"/>
        </p:xfrm>
        <a:graphic>
          <a:graphicData uri="http://schemas.openxmlformats.org/drawingml/2006/table">
            <a:tbl>
              <a:tblPr>
                <a:tableStyleId>{5C22544A-7EE6-4342-B048-85BDC9FD1C3A}</a:tableStyleId>
              </a:tblPr>
              <a:tblGrid>
                <a:gridCol w="4206291">
                  <a:extLst>
                    <a:ext uri="{9D8B030D-6E8A-4147-A177-3AD203B41FA5}">
                      <a16:colId xmlns:a16="http://schemas.microsoft.com/office/drawing/2014/main" val="20000"/>
                    </a:ext>
                  </a:extLst>
                </a:gridCol>
                <a:gridCol w="1316536">
                  <a:extLst>
                    <a:ext uri="{9D8B030D-6E8A-4147-A177-3AD203B41FA5}">
                      <a16:colId xmlns:a16="http://schemas.microsoft.com/office/drawing/2014/main" val="20001"/>
                    </a:ext>
                  </a:extLst>
                </a:gridCol>
                <a:gridCol w="1084692">
                  <a:extLst>
                    <a:ext uri="{9D8B030D-6E8A-4147-A177-3AD203B41FA5}">
                      <a16:colId xmlns:a16="http://schemas.microsoft.com/office/drawing/2014/main" val="20002"/>
                    </a:ext>
                  </a:extLst>
                </a:gridCol>
                <a:gridCol w="877692">
                  <a:extLst>
                    <a:ext uri="{9D8B030D-6E8A-4147-A177-3AD203B41FA5}">
                      <a16:colId xmlns:a16="http://schemas.microsoft.com/office/drawing/2014/main" val="20003"/>
                    </a:ext>
                  </a:extLst>
                </a:gridCol>
                <a:gridCol w="678967">
                  <a:extLst>
                    <a:ext uri="{9D8B030D-6E8A-4147-A177-3AD203B41FA5}">
                      <a16:colId xmlns:a16="http://schemas.microsoft.com/office/drawing/2014/main" val="20004"/>
                    </a:ext>
                  </a:extLst>
                </a:gridCol>
                <a:gridCol w="675021">
                  <a:extLst>
                    <a:ext uri="{9D8B030D-6E8A-4147-A177-3AD203B41FA5}">
                      <a16:colId xmlns:a16="http://schemas.microsoft.com/office/drawing/2014/main" val="20005"/>
                    </a:ext>
                  </a:extLst>
                </a:gridCol>
              </a:tblGrid>
              <a:tr h="269623">
                <a:tc>
                  <a:txBody>
                    <a:bodyPr/>
                    <a:lstStyle/>
                    <a:p>
                      <a:pPr algn="ctr" fontAlgn="b"/>
                      <a:r>
                        <a:rPr lang="en-US" sz="1500" u="none" strike="noStrike" dirty="0">
                          <a:effectLst/>
                        </a:rPr>
                        <a:t>Year</a:t>
                      </a:r>
                      <a:r>
                        <a:rPr lang="en-US" sz="1500" u="none" strike="noStrike" baseline="0" dirty="0">
                          <a:effectLst/>
                        </a:rPr>
                        <a:t>: </a:t>
                      </a:r>
                      <a:r>
                        <a:rPr lang="en-US" sz="1500" u="none" strike="noStrike" dirty="0">
                          <a:effectLst/>
                        </a:rPr>
                        <a:t>2015</a:t>
                      </a:r>
                      <a:endParaRPr lang="en-US" sz="1500" b="1" i="0" u="none" strike="noStrike" dirty="0">
                        <a:solidFill>
                          <a:srgbClr val="000080"/>
                        </a:solidFill>
                        <a:effectLst/>
                        <a:latin typeface="Arial"/>
                      </a:endParaRPr>
                    </a:p>
                  </a:txBody>
                  <a:tcPr marL="0" marR="0" marT="0" marB="0" anchor="b"/>
                </a:tc>
                <a:tc>
                  <a:txBody>
                    <a:bodyPr/>
                    <a:lstStyle/>
                    <a:p>
                      <a:pPr algn="ctr" fontAlgn="b"/>
                      <a:r>
                        <a:rPr lang="en-US" sz="1500" u="none" strike="noStrike" dirty="0">
                          <a:effectLst/>
                        </a:rPr>
                        <a:t>%</a:t>
                      </a:r>
                      <a:r>
                        <a:rPr lang="en-US" sz="1500" u="none" strike="noStrike" baseline="0" dirty="0">
                          <a:effectLst/>
                        </a:rPr>
                        <a:t> Sponsor</a:t>
                      </a:r>
                      <a:r>
                        <a:rPr lang="en-US" sz="1500" u="none" strike="noStrike" dirty="0">
                          <a:effectLst/>
                        </a:rPr>
                        <a:t> </a:t>
                      </a:r>
                      <a:endParaRPr lang="en-US" sz="1500" b="0" i="0" u="none" strike="noStrike" dirty="0">
                        <a:solidFill>
                          <a:srgbClr val="000080"/>
                        </a:solidFill>
                        <a:effectLst/>
                        <a:latin typeface="Arial"/>
                      </a:endParaRPr>
                    </a:p>
                  </a:txBody>
                  <a:tcPr marL="0" marR="0" marT="0" marB="0" anchor="b"/>
                </a:tc>
                <a:tc gridSpan="4">
                  <a:txBody>
                    <a:bodyPr/>
                    <a:lstStyle/>
                    <a:p>
                      <a:pPr algn="ctr" fontAlgn="b"/>
                      <a:r>
                        <a:rPr lang="en-US" sz="1100" u="none" strike="noStrike" dirty="0">
                          <a:effectLst/>
                        </a:rPr>
                        <a:t>Society Share of Conference Budget</a:t>
                      </a:r>
                      <a:endParaRPr lang="en-US" sz="1100" b="1" i="0" u="none" strike="noStrike" dirty="0">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s-ES"/>
                    </a:p>
                  </a:txBody>
                  <a:tcPr/>
                </a:tc>
                <a:extLst>
                  <a:ext uri="{0D108BD9-81ED-4DB2-BD59-A6C34878D82A}">
                    <a16:rowId xmlns:a16="http://schemas.microsoft.com/office/drawing/2014/main" val="10000"/>
                  </a:ext>
                </a:extLst>
              </a:tr>
              <a:tr h="357428">
                <a:tc>
                  <a:txBody>
                    <a:bodyPr/>
                    <a:lstStyle/>
                    <a:p>
                      <a:pPr algn="ctr" fontAlgn="b"/>
                      <a:r>
                        <a:rPr lang="es-ES" sz="1100" b="1" i="0" u="none" strike="noStrike" dirty="0" err="1">
                          <a:effectLst/>
                          <a:latin typeface="Arial"/>
                        </a:rPr>
                        <a:t>Conference</a:t>
                      </a:r>
                      <a:r>
                        <a:rPr lang="es-ES" sz="1100" b="1" i="0" u="none" strike="noStrike" dirty="0">
                          <a:effectLst/>
                          <a:latin typeface="Arial"/>
                        </a:rPr>
                        <a:t> </a:t>
                      </a:r>
                      <a:r>
                        <a:rPr lang="es-ES" sz="1100" b="1" i="0" u="none" strike="noStrike" dirty="0" err="1">
                          <a:effectLst/>
                          <a:latin typeface="Arial"/>
                        </a:rPr>
                        <a:t>Name</a:t>
                      </a:r>
                      <a:endParaRPr lang="en-US" sz="1100" b="1" i="0" u="none" strike="noStrike" dirty="0">
                        <a:effectLst/>
                        <a:latin typeface="Arial"/>
                      </a:endParaRPr>
                    </a:p>
                  </a:txBody>
                  <a:tcPr marL="0" marR="0" marT="0" marB="0" anchor="b"/>
                </a:tc>
                <a:tc>
                  <a:txBody>
                    <a:bodyPr/>
                    <a:lstStyle/>
                    <a:p>
                      <a:pPr algn="ctr" fontAlgn="b"/>
                      <a:endParaRPr lang="en-US" sz="1100" b="1" i="0" u="none" strike="noStrike" dirty="0">
                        <a:effectLst/>
                        <a:latin typeface="Arial"/>
                      </a:endParaRPr>
                    </a:p>
                  </a:txBody>
                  <a:tcPr marL="0" marR="0" marT="0" marB="0" anchor="b"/>
                </a:tc>
                <a:tc>
                  <a:txBody>
                    <a:bodyPr/>
                    <a:lstStyle/>
                    <a:p>
                      <a:pPr algn="ctr" fontAlgn="b"/>
                      <a:r>
                        <a:rPr lang="es-ES" sz="1100" b="1" i="0" u="none" strike="noStrike" dirty="0" err="1">
                          <a:effectLst/>
                          <a:latin typeface="Arial"/>
                        </a:rPr>
                        <a:t>Revenue</a:t>
                      </a:r>
                      <a:endParaRPr lang="en-US" sz="1100" b="1" i="0" u="none" strike="noStrike" dirty="0">
                        <a:effectLst/>
                        <a:latin typeface="Arial"/>
                      </a:endParaRPr>
                    </a:p>
                  </a:txBody>
                  <a:tcPr marL="0" marR="0" marT="0" marB="0" anchor="b"/>
                </a:tc>
                <a:tc>
                  <a:txBody>
                    <a:bodyPr/>
                    <a:lstStyle/>
                    <a:p>
                      <a:pPr algn="ctr" fontAlgn="b"/>
                      <a:r>
                        <a:rPr lang="es-ES" sz="1100" b="1" i="0" u="none" strike="noStrike" dirty="0">
                          <a:effectLst/>
                          <a:latin typeface="Arial"/>
                        </a:rPr>
                        <a:t>Expense</a:t>
                      </a:r>
                      <a:endParaRPr lang="en-US" sz="1100" b="1" i="0" u="none" strike="noStrike" dirty="0">
                        <a:effectLst/>
                        <a:latin typeface="Arial"/>
                      </a:endParaRPr>
                    </a:p>
                  </a:txBody>
                  <a:tcPr marL="0" marR="0" marT="0" marB="0" anchor="b"/>
                </a:tc>
                <a:tc>
                  <a:txBody>
                    <a:bodyPr/>
                    <a:lstStyle/>
                    <a:p>
                      <a:pPr algn="ctr" fontAlgn="b"/>
                      <a:r>
                        <a:rPr lang="es-ES" sz="1100" b="1" i="0" u="none" strike="noStrike" dirty="0">
                          <a:effectLst/>
                          <a:latin typeface="Arial"/>
                        </a:rPr>
                        <a:t>Net</a:t>
                      </a:r>
                      <a:endParaRPr lang="en-US" sz="1100" b="1" i="0" u="none" strike="noStrike" dirty="0">
                        <a:effectLst/>
                        <a:latin typeface="Arial"/>
                      </a:endParaRPr>
                    </a:p>
                  </a:txBody>
                  <a:tcPr marL="0" marR="0" marT="0" marB="0" anchor="b"/>
                </a:tc>
                <a:tc>
                  <a:txBody>
                    <a:bodyPr/>
                    <a:lstStyle/>
                    <a:p>
                      <a:pPr algn="ctr" fontAlgn="b"/>
                      <a:r>
                        <a:rPr lang="en-US" sz="1100" b="1" i="0" u="none" strike="noStrike" dirty="0">
                          <a:effectLst/>
                          <a:latin typeface="Arial"/>
                        </a:rPr>
                        <a:t>Vs. Projected</a:t>
                      </a:r>
                    </a:p>
                  </a:txBody>
                  <a:tcPr marL="0" marR="0" marT="0" marB="0" anchor="b"/>
                </a:tc>
                <a:extLst>
                  <a:ext uri="{0D108BD9-81ED-4DB2-BD59-A6C34878D82A}">
                    <a16:rowId xmlns:a16="http://schemas.microsoft.com/office/drawing/2014/main" val="10001"/>
                  </a:ext>
                </a:extLst>
              </a:tr>
              <a:tr h="364256">
                <a:tc>
                  <a:txBody>
                    <a:bodyPr/>
                    <a:lstStyle/>
                    <a:p>
                      <a:pPr algn="l" fontAlgn="b"/>
                      <a:r>
                        <a:rPr lang="en-US" sz="1100" u="none" strike="noStrike" dirty="0">
                          <a:effectLst/>
                        </a:rPr>
                        <a:t>2015 52nd ACM/EDAC/IEEE Design Automation Conference (DAC)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33.3%</a:t>
                      </a:r>
                      <a:endParaRPr lang="en-US" sz="1100" b="0" i="0" u="none" strike="noStrike" dirty="0">
                        <a:effectLst/>
                        <a:latin typeface="Arial"/>
                      </a:endParaRPr>
                    </a:p>
                  </a:txBody>
                  <a:tcPr marL="0" marR="0" marT="0" marB="0" anchor="b"/>
                </a:tc>
                <a:tc>
                  <a:txBody>
                    <a:bodyPr/>
                    <a:lstStyle/>
                    <a:p>
                      <a:pPr algn="ctr" fontAlgn="b"/>
                      <a:r>
                        <a:rPr lang="en-US" sz="1100" u="none" strike="noStrike" dirty="0">
                          <a:effectLst/>
                        </a:rPr>
                        <a:t>     1,085,487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1,037,031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b="1" u="none" strike="noStrike" dirty="0">
                          <a:solidFill>
                            <a:srgbClr val="00B050"/>
                          </a:solidFill>
                          <a:effectLst/>
                        </a:rPr>
                        <a:t>        48,456 </a:t>
                      </a:r>
                      <a:endParaRPr lang="en-US" sz="1100" b="1" i="0" u="none" strike="noStrike" dirty="0">
                        <a:solidFill>
                          <a:srgbClr val="00B050"/>
                        </a:solidFill>
                        <a:effectLst/>
                        <a:latin typeface="Arial"/>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FF0000"/>
                          </a:solidFill>
                          <a:effectLst/>
                          <a:latin typeface="Arial"/>
                        </a:rPr>
                        <a:t>(50,533)</a:t>
                      </a:r>
                    </a:p>
                  </a:txBody>
                  <a:tcPr marL="0" marR="0" marT="0" marB="0" anchor="b"/>
                </a:tc>
                <a:extLst>
                  <a:ext uri="{0D108BD9-81ED-4DB2-BD59-A6C34878D82A}">
                    <a16:rowId xmlns:a16="http://schemas.microsoft.com/office/drawing/2014/main" val="10002"/>
                  </a:ext>
                </a:extLst>
              </a:tr>
              <a:tr h="364256">
                <a:tc>
                  <a:txBody>
                    <a:bodyPr/>
                    <a:lstStyle/>
                    <a:p>
                      <a:pPr algn="l" fontAlgn="b"/>
                      <a:r>
                        <a:rPr lang="en-US" sz="1100" u="none" strike="noStrike" dirty="0">
                          <a:effectLst/>
                        </a:rPr>
                        <a:t>2015 Design, Automation &amp; Test in Europe Conference &amp; Exhibition (DATE 2015)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27%</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164,101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162,015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b="1" u="none" strike="noStrike" dirty="0">
                          <a:solidFill>
                            <a:srgbClr val="00B050"/>
                          </a:solidFill>
                          <a:effectLst/>
                        </a:rPr>
                        <a:t>          2,086 </a:t>
                      </a:r>
                      <a:endParaRPr lang="en-US" sz="1100" b="1" i="0" u="none" strike="noStrike" dirty="0">
                        <a:solidFill>
                          <a:srgbClr val="00B050"/>
                        </a:solidFill>
                        <a:effectLst/>
                        <a:latin typeface="Arial"/>
                      </a:endParaRPr>
                    </a:p>
                  </a:txBody>
                  <a:tcPr marL="0" marR="0" marT="0" marB="0" anchor="b"/>
                </a:tc>
                <a:tc>
                  <a:txBody>
                    <a:bodyPr/>
                    <a:lstStyle/>
                    <a:p>
                      <a:pPr algn="ctr" fontAlgn="b"/>
                      <a:r>
                        <a:rPr lang="en-US" sz="1100" b="1" i="0" u="none" strike="noStrike" dirty="0">
                          <a:solidFill>
                            <a:srgbClr val="FF0000"/>
                          </a:solidFill>
                          <a:effectLst/>
                          <a:latin typeface="Arial"/>
                        </a:rPr>
                        <a:t>(5,055)</a:t>
                      </a:r>
                    </a:p>
                  </a:txBody>
                  <a:tcPr marL="0" marR="0" marT="0" marB="0" anchor="b"/>
                </a:tc>
                <a:extLst>
                  <a:ext uri="{0D108BD9-81ED-4DB2-BD59-A6C34878D82A}">
                    <a16:rowId xmlns:a16="http://schemas.microsoft.com/office/drawing/2014/main" val="10003"/>
                  </a:ext>
                </a:extLst>
              </a:tr>
              <a:tr h="364256">
                <a:tc>
                  <a:txBody>
                    <a:bodyPr/>
                    <a:lstStyle/>
                    <a:p>
                      <a:pPr algn="l" fontAlgn="b"/>
                      <a:r>
                        <a:rPr lang="en-US" sz="1100" u="none" strike="noStrike" dirty="0">
                          <a:effectLst/>
                        </a:rPr>
                        <a:t>2015 Eight IEEE/ACM International Symposium on Networks-on-Chip (</a:t>
                      </a:r>
                      <a:r>
                        <a:rPr lang="en-US" sz="1100" u="none" strike="noStrike" dirty="0" err="1">
                          <a:effectLst/>
                        </a:rPr>
                        <a:t>NoCS</a:t>
                      </a:r>
                      <a:r>
                        <a:rPr lang="en-US" sz="1100" u="none" strike="noStrike" dirty="0">
                          <a:effectLst/>
                        </a:rPr>
                        <a:t>)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40.0%</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28,400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22,000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a:t>
                      </a:r>
                      <a:r>
                        <a:rPr lang="en-US" sz="1100" u="none" strike="noStrike" dirty="0">
                          <a:solidFill>
                            <a:srgbClr val="00B050"/>
                          </a:solidFill>
                          <a:effectLst/>
                        </a:rPr>
                        <a:t>6,400</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1" i="0" u="none" strike="noStrike" dirty="0">
                          <a:solidFill>
                            <a:srgbClr val="00B050"/>
                          </a:solidFill>
                          <a:effectLst/>
                          <a:latin typeface="Arial"/>
                        </a:rPr>
                        <a:t>1,050</a:t>
                      </a:r>
                    </a:p>
                  </a:txBody>
                  <a:tcPr marL="0" marR="0" marT="0" marB="0" anchor="b"/>
                </a:tc>
                <a:extLst>
                  <a:ext uri="{0D108BD9-81ED-4DB2-BD59-A6C34878D82A}">
                    <a16:rowId xmlns:a16="http://schemas.microsoft.com/office/drawing/2014/main" val="10004"/>
                  </a:ext>
                </a:extLst>
              </a:tr>
              <a:tr h="446273">
                <a:tc>
                  <a:txBody>
                    <a:bodyPr/>
                    <a:lstStyle/>
                    <a:p>
                      <a:pPr algn="l" fontAlgn="b"/>
                      <a:r>
                        <a:rPr lang="en-US" sz="1100" u="none" strike="noStrike" dirty="0">
                          <a:effectLst/>
                        </a:rPr>
                        <a:t>2015 13th International Forum on Embedded MPSoC and Multicore (MPSoC)</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33.0%</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26,730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26,235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495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05"/>
                  </a:ext>
                </a:extLst>
              </a:tr>
              <a:tr h="446273">
                <a:tc>
                  <a:txBody>
                    <a:bodyPr/>
                    <a:lstStyle/>
                    <a:p>
                      <a:pPr algn="l" fontAlgn="b"/>
                      <a:r>
                        <a:rPr lang="en-US" sz="1100" u="none" strike="noStrike" dirty="0">
                          <a:effectLst/>
                        </a:rPr>
                        <a:t>2015 11th IEEE/ACM International Conference on Formal Methods and Models for </a:t>
                      </a:r>
                      <a:r>
                        <a:rPr lang="en-US" sz="1100" u="none" strike="noStrike" dirty="0" err="1">
                          <a:effectLst/>
                        </a:rPr>
                        <a:t>Codesign</a:t>
                      </a:r>
                      <a:r>
                        <a:rPr lang="en-US" sz="1100" u="none" strike="noStrike" dirty="0">
                          <a:effectLst/>
                        </a:rPr>
                        <a:t> (MEMOCODE)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15.0%</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2,715 </a:t>
                      </a:r>
                      <a:endParaRPr lang="en-US" sz="1100" b="0" i="0" u="none" strike="noStrike" dirty="0">
                        <a:solidFill>
                          <a:srgbClr val="000080"/>
                        </a:solidFill>
                        <a:effectLst/>
                        <a:latin typeface="Arial"/>
                      </a:endParaRPr>
                    </a:p>
                  </a:txBody>
                  <a:tcPr marL="0" marR="0" marT="0" marB="0" anchor="b"/>
                </a:tc>
                <a:tc>
                  <a:txBody>
                    <a:bodyPr/>
                    <a:lstStyle/>
                    <a:p>
                      <a:pPr algn="r" fontAlgn="b"/>
                      <a:r>
                        <a:rPr lang="en-US" sz="1100" u="none" strike="noStrike" dirty="0">
                          <a:effectLst/>
                        </a:rPr>
                        <a:t>                2,310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405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06"/>
                  </a:ext>
                </a:extLst>
              </a:tr>
              <a:tr h="446273">
                <a:tc>
                  <a:txBody>
                    <a:bodyPr/>
                    <a:lstStyle/>
                    <a:p>
                      <a:pPr algn="l" fontAlgn="b"/>
                      <a:r>
                        <a:rPr lang="en-US" sz="1100" u="none" strike="noStrike" dirty="0">
                          <a:effectLst/>
                        </a:rPr>
                        <a:t>2015 IEEE/IFIP 21st International Conference on VLSI and System-on-Chip (VLSI-</a:t>
                      </a:r>
                      <a:r>
                        <a:rPr lang="en-US" sz="1100" u="none" strike="noStrike" dirty="0" err="1">
                          <a:effectLst/>
                        </a:rPr>
                        <a:t>SoC</a:t>
                      </a:r>
                      <a:r>
                        <a:rPr lang="en-US" sz="1100" u="none" strike="noStrike" dirty="0">
                          <a:effectLst/>
                        </a:rPr>
                        <a:t>)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25.0%</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22,600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21,375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            1,225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07"/>
                  </a:ext>
                </a:extLst>
              </a:tr>
              <a:tr h="393171">
                <a:tc>
                  <a:txBody>
                    <a:bodyPr/>
                    <a:lstStyle/>
                    <a:p>
                      <a:pPr algn="l" fontAlgn="b"/>
                      <a:r>
                        <a:rPr lang="en-US" sz="1100" u="none" strike="noStrike" dirty="0">
                          <a:effectLst/>
                        </a:rPr>
                        <a:t>2015 9th Embedded Systems Week (</a:t>
                      </a:r>
                      <a:r>
                        <a:rPr lang="en-US" sz="1100" u="none" strike="noStrike" dirty="0" err="1">
                          <a:effectLst/>
                        </a:rPr>
                        <a:t>ESWeek</a:t>
                      </a:r>
                      <a:r>
                        <a:rPr lang="en-US" sz="1100" u="none" strike="noStrike" dirty="0">
                          <a:effectLst/>
                        </a:rPr>
                        <a:t>)</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10.0%</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21,800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20,300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            1,500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08"/>
                  </a:ext>
                </a:extLst>
              </a:tr>
              <a:tr h="393171">
                <a:tc>
                  <a:txBody>
                    <a:bodyPr/>
                    <a:lstStyle/>
                    <a:p>
                      <a:pPr algn="l" fontAlgn="b"/>
                      <a:r>
                        <a:rPr lang="en-US" sz="1100" u="none" strike="noStrike" dirty="0">
                          <a:solidFill>
                            <a:schemeClr val="tx1"/>
                          </a:solidFill>
                          <a:effectLst/>
                        </a:rPr>
                        <a:t>2015 IEEE Computer-Aided Network Design Workshop (CANDE)</a:t>
                      </a:r>
                      <a:endParaRPr lang="en-US" sz="1100" b="0" i="0" u="none" strike="noStrike" dirty="0">
                        <a:solidFill>
                          <a:schemeClr val="tx1"/>
                        </a:solidFill>
                        <a:effectLst/>
                        <a:latin typeface="Arial"/>
                      </a:endParaRPr>
                    </a:p>
                  </a:txBody>
                  <a:tcPr marL="0" marR="0" marT="0" marB="0" anchor="b"/>
                </a:tc>
                <a:tc>
                  <a:txBody>
                    <a:bodyPr/>
                    <a:lstStyle/>
                    <a:p>
                      <a:pPr algn="ctr" fontAlgn="b"/>
                      <a:r>
                        <a:rPr lang="en-US" sz="1100" u="none" strike="noStrike" dirty="0">
                          <a:solidFill>
                            <a:schemeClr val="tx1"/>
                          </a:solidFill>
                          <a:effectLst/>
                        </a:rPr>
                        <a:t>100.0%</a:t>
                      </a:r>
                      <a:endParaRPr lang="en-US" sz="1100" b="0" i="0" u="none" strike="noStrike" dirty="0">
                        <a:solidFill>
                          <a:schemeClr val="tx1"/>
                        </a:solidFill>
                        <a:effectLst/>
                        <a:latin typeface="Arial"/>
                      </a:endParaRPr>
                    </a:p>
                  </a:txBody>
                  <a:tcPr marL="0" marR="0" marT="0" marB="0" anchor="b"/>
                </a:tc>
                <a:tc>
                  <a:txBody>
                    <a:bodyPr/>
                    <a:lstStyle/>
                    <a:p>
                      <a:pPr algn="ctr" fontAlgn="b"/>
                      <a:r>
                        <a:rPr lang="en-US" sz="1100" u="none" strike="noStrike" dirty="0">
                          <a:solidFill>
                            <a:schemeClr val="tx1"/>
                          </a:solidFill>
                          <a:effectLst/>
                        </a:rPr>
                        <a:t>           35,000</a:t>
                      </a:r>
                      <a:endParaRPr lang="en-US" sz="1100" b="0" i="0" u="none" strike="noStrike" dirty="0">
                        <a:solidFill>
                          <a:schemeClr val="tx1"/>
                        </a:solidFill>
                        <a:effectLst/>
                        <a:latin typeface="Arial"/>
                      </a:endParaRPr>
                    </a:p>
                  </a:txBody>
                  <a:tcPr marL="0" marR="0" marT="0" marB="0" anchor="b"/>
                </a:tc>
                <a:tc>
                  <a:txBody>
                    <a:bodyPr/>
                    <a:lstStyle/>
                    <a:p>
                      <a:pPr algn="r" fontAlgn="b"/>
                      <a:r>
                        <a:rPr lang="en-US" sz="1100" u="none" strike="noStrike" dirty="0">
                          <a:solidFill>
                            <a:schemeClr val="tx1"/>
                          </a:solidFill>
                          <a:effectLst/>
                        </a:rPr>
                        <a:t>             34,500  </a:t>
                      </a:r>
                      <a:endParaRPr lang="en-US" sz="1100" b="0" i="0" u="none" strike="noStrike" dirty="0">
                        <a:solidFill>
                          <a:schemeClr val="tx1"/>
                        </a:solidFill>
                        <a:effectLst/>
                        <a:latin typeface="Arial"/>
                      </a:endParaRPr>
                    </a:p>
                  </a:txBody>
                  <a:tcPr marL="0" marR="0" marT="0" marB="0" anchor="b"/>
                </a:tc>
                <a:tc>
                  <a:txBody>
                    <a:bodyPr/>
                    <a:lstStyle/>
                    <a:p>
                      <a:pPr algn="ctr" fontAlgn="b"/>
                      <a:r>
                        <a:rPr lang="en-US" sz="1100" u="none" strike="noStrike" dirty="0">
                          <a:solidFill>
                            <a:srgbClr val="00B050"/>
                          </a:solidFill>
                          <a:effectLst/>
                        </a:rPr>
                        <a:t>               500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chemeClr val="tx1"/>
                          </a:solidFill>
                          <a:effectLst/>
                          <a:latin typeface="Arial"/>
                        </a:rPr>
                        <a:t>--</a:t>
                      </a:r>
                    </a:p>
                  </a:txBody>
                  <a:tcPr marL="0" marR="0" marT="0" marB="0" anchor="b"/>
                </a:tc>
                <a:extLst>
                  <a:ext uri="{0D108BD9-81ED-4DB2-BD59-A6C34878D82A}">
                    <a16:rowId xmlns:a16="http://schemas.microsoft.com/office/drawing/2014/main" val="10009"/>
                  </a:ext>
                </a:extLst>
              </a:tr>
              <a:tr h="393171">
                <a:tc>
                  <a:txBody>
                    <a:bodyPr/>
                    <a:lstStyle/>
                    <a:p>
                      <a:pPr algn="l" fontAlgn="b"/>
                      <a:r>
                        <a:rPr lang="en-US" sz="1100" u="none" strike="noStrike" dirty="0">
                          <a:effectLst/>
                        </a:rPr>
                        <a:t>2015 IEEE/ACM International Conference on Computer-Aided Design (ICCAD)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66.7%</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95,735 </a:t>
                      </a:r>
                      <a:endParaRPr lang="en-US" sz="1100" b="0" i="0" u="none" strike="noStrike" dirty="0">
                        <a:solidFill>
                          <a:srgbClr val="000080"/>
                        </a:solidFill>
                        <a:effectLst/>
                        <a:latin typeface="Arial"/>
                      </a:endParaRPr>
                    </a:p>
                  </a:txBody>
                  <a:tcPr marL="0" marR="0" marT="0" marB="0" anchor="b"/>
                </a:tc>
                <a:tc>
                  <a:txBody>
                    <a:bodyPr/>
                    <a:lstStyle/>
                    <a:p>
                      <a:pPr algn="r" fontAlgn="b"/>
                      <a:r>
                        <a:rPr lang="en-US" sz="1100" u="none" strike="noStrike" dirty="0">
                          <a:effectLst/>
                        </a:rPr>
                        <a:t>        93,867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            1,868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10"/>
                  </a:ext>
                </a:extLst>
              </a:tr>
              <a:tr h="364256">
                <a:tc>
                  <a:txBody>
                    <a:bodyPr/>
                    <a:lstStyle/>
                    <a:p>
                      <a:pPr algn="l" fontAlgn="b"/>
                      <a:r>
                        <a:rPr lang="en-US" sz="1100" u="none" strike="noStrike" dirty="0">
                          <a:effectLst/>
                        </a:rPr>
                        <a:t>2015 IEEE/ACM Asia and South Pacific Design Automation Conference (ASP-DAC)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25%/12.5%</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effectLst/>
                        </a:rPr>
                        <a:t>           195,000 </a:t>
                      </a:r>
                      <a:endParaRPr lang="en-US" sz="1100" b="0" i="0" u="none" strike="noStrike" dirty="0">
                        <a:solidFill>
                          <a:srgbClr val="000080"/>
                        </a:solidFill>
                        <a:effectLst/>
                        <a:latin typeface="Arial"/>
                      </a:endParaRPr>
                    </a:p>
                  </a:txBody>
                  <a:tcPr marL="0" marR="0" marT="0" marB="0" anchor="b"/>
                </a:tc>
                <a:tc>
                  <a:txBody>
                    <a:bodyPr/>
                    <a:lstStyle/>
                    <a:p>
                      <a:pPr algn="r" fontAlgn="b"/>
                      <a:r>
                        <a:rPr lang="en-US" sz="1100" u="none" strike="noStrike" dirty="0">
                          <a:effectLst/>
                        </a:rPr>
                        <a:t>        190,000 </a:t>
                      </a:r>
                      <a:endParaRPr lang="en-US" sz="1100" b="0" i="0" u="none" strike="noStrike" dirty="0">
                        <a:solidFill>
                          <a:srgbClr val="000080"/>
                        </a:solidFill>
                        <a:effectLst/>
                        <a:latin typeface="Arial"/>
                      </a:endParaRPr>
                    </a:p>
                  </a:txBody>
                  <a:tcPr marL="0" marR="0" marT="0" marB="0" anchor="b"/>
                </a:tc>
                <a:tc>
                  <a:txBody>
                    <a:bodyPr/>
                    <a:lstStyle/>
                    <a:p>
                      <a:pPr algn="ctr" fontAlgn="b"/>
                      <a:r>
                        <a:rPr lang="en-US" sz="1100" u="none" strike="noStrike" dirty="0">
                          <a:solidFill>
                            <a:srgbClr val="00B050"/>
                          </a:solidFill>
                          <a:effectLst/>
                        </a:rPr>
                        <a:t>            5,000 </a:t>
                      </a:r>
                      <a:endParaRPr lang="en-US" sz="1100" b="0" i="0" u="none" strike="noStrike" dirty="0">
                        <a:solidFill>
                          <a:srgbClr val="00B050"/>
                        </a:solidFill>
                        <a:effectLst/>
                        <a:latin typeface="Arial"/>
                      </a:endParaRPr>
                    </a:p>
                  </a:txBody>
                  <a:tcPr marL="0" marR="0" marT="0" marB="0" anchor="b"/>
                </a:tc>
                <a:tc>
                  <a:txBody>
                    <a:bodyPr/>
                    <a:lstStyle/>
                    <a:p>
                      <a:pPr algn="ctr" fontAlgn="b"/>
                      <a:r>
                        <a:rPr lang="en-US" sz="1100" b="0" i="0" u="none" strike="noStrike" dirty="0">
                          <a:solidFill>
                            <a:srgbClr val="000080"/>
                          </a:solidFill>
                          <a:effectLst/>
                          <a:latin typeface="Arial"/>
                        </a:rPr>
                        <a:t>--</a:t>
                      </a:r>
                    </a:p>
                  </a:txBody>
                  <a:tcPr marL="0" marR="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7629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524000" y="0"/>
            <a:ext cx="9156700" cy="16906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b="1" kern="0">
              <a:solidFill>
                <a:srgbClr val="000000"/>
              </a:solidFill>
              <a:latin typeface="Gill Sans" charset="0"/>
              <a:ea typeface="ヒラギノ角ゴ ProN W3" charset="0"/>
              <a:cs typeface="ヒラギノ角ゴ ProN W3" charset="0"/>
              <a:sym typeface="Gill Sans" charset="0"/>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3" y="1"/>
            <a:ext cx="6194425" cy="1622860"/>
          </a:xfrm>
          <a:prstGeom prst="rect">
            <a:avLst/>
          </a:prstGeom>
          <a:noFill/>
          <a:ln w="9525" cap="flat">
            <a:noFill/>
            <a:miter lim="800000"/>
            <a:headEnd/>
            <a:tailEnd/>
          </a:ln>
        </p:spPr>
      </p:pic>
      <p:sp>
        <p:nvSpPr>
          <p:cNvPr id="11" name="Title 4"/>
          <p:cNvSpPr>
            <a:spLocks noGrp="1"/>
          </p:cNvSpPr>
          <p:nvPr>
            <p:ph type="ctrTitle"/>
          </p:nvPr>
        </p:nvSpPr>
        <p:spPr>
          <a:xfrm>
            <a:off x="2216150" y="2161742"/>
            <a:ext cx="7772400" cy="1470025"/>
          </a:xfrm>
        </p:spPr>
        <p:txBody>
          <a:bodyPr>
            <a:normAutofit fontScale="90000"/>
          </a:bodyPr>
          <a:lstStyle/>
          <a:p>
            <a:pPr algn="ctr"/>
            <a:r>
              <a:rPr lang="en-US" dirty="0"/>
              <a:t>53</a:t>
            </a:r>
            <a:r>
              <a:rPr lang="en-US" baseline="30000" dirty="0"/>
              <a:t>rd</a:t>
            </a:r>
            <a:r>
              <a:rPr lang="en-US" dirty="0"/>
              <a:t> DAC Report</a:t>
            </a:r>
            <a:br>
              <a:rPr lang="en-US" dirty="0"/>
            </a:br>
            <a:br>
              <a:rPr lang="en-US" dirty="0"/>
            </a:br>
            <a:br>
              <a:rPr lang="en-US" dirty="0"/>
            </a:br>
            <a:br>
              <a:rPr lang="en-US" dirty="0"/>
            </a:br>
            <a:br>
              <a:rPr lang="en-US" dirty="0"/>
            </a:br>
            <a:br>
              <a:rPr lang="en-US" dirty="0"/>
            </a:br>
            <a:r>
              <a:rPr lang="en-US" dirty="0"/>
              <a:t>(Presenter: Shishpal Rawat)</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0183" y="2850142"/>
            <a:ext cx="4410075" cy="1781175"/>
          </a:xfrm>
          <a:prstGeom prst="rect">
            <a:avLst/>
          </a:prstGeom>
        </p:spPr>
      </p:pic>
      <p:sp>
        <p:nvSpPr>
          <p:cNvPr id="3" name="Footer Placeholder 2"/>
          <p:cNvSpPr>
            <a:spLocks noGrp="1"/>
          </p:cNvSpPr>
          <p:nvPr>
            <p:ph type="ftr" sz="quarter" idx="4294967295"/>
          </p:nvPr>
        </p:nvSpPr>
        <p:spPr>
          <a:xfrm>
            <a:off x="1752600" y="6221415"/>
            <a:ext cx="2897188" cy="311151"/>
          </a:xfrm>
        </p:spPr>
        <p:txBody>
          <a:bodyPr/>
          <a:lstStyle/>
          <a:p>
            <a:pPr fontAlgn="base">
              <a:spcBef>
                <a:spcPct val="0"/>
              </a:spcBef>
              <a:spcAft>
                <a:spcPct val="0"/>
              </a:spcAft>
              <a:defRPr/>
            </a:pPr>
            <a:r>
              <a:rPr lang="es-ES" b="1">
                <a:solidFill>
                  <a:prstClr val="black"/>
                </a:solidFill>
                <a:latin typeface="Calibri"/>
                <a:cs typeface="Calibri"/>
                <a:sym typeface="Calibri"/>
              </a:rPr>
              <a:t>CEDA BoG at ICCAD November 2015</a:t>
            </a:r>
          </a:p>
        </p:txBody>
      </p:sp>
    </p:spTree>
    <p:extLst>
      <p:ext uri="{BB962C8B-B14F-4D97-AF65-F5344CB8AC3E}">
        <p14:creationId xmlns:p14="http://schemas.microsoft.com/office/powerpoint/2010/main" val="197174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a:xfrm>
            <a:off x="1979615" y="717552"/>
            <a:ext cx="8245475" cy="498475"/>
          </a:xfrm>
        </p:spPr>
        <p:txBody>
          <a:bodyPr>
            <a:normAutofit fontScale="90000"/>
          </a:bodyPr>
          <a:lstStyle/>
          <a:p>
            <a:r>
              <a:rPr lang="en-US" dirty="0"/>
              <a:t>2013-2015</a:t>
            </a:r>
          </a:p>
        </p:txBody>
      </p:sp>
      <p:sp>
        <p:nvSpPr>
          <p:cNvPr id="4099" name="Content Placeholder 2"/>
          <p:cNvSpPr>
            <a:spLocks noGrp="1"/>
          </p:cNvSpPr>
          <p:nvPr>
            <p:ph idx="1"/>
            <p:custDataLst>
              <p:tags r:id="rId3"/>
            </p:custDataLst>
          </p:nvPr>
        </p:nvSpPr>
        <p:spPr>
          <a:xfrm>
            <a:off x="1905000" y="1216027"/>
            <a:ext cx="8313738" cy="4956175"/>
          </a:xfrm>
        </p:spPr>
        <p:txBody>
          <a:bodyPr/>
          <a:lstStyle/>
          <a:p>
            <a:pPr>
              <a:buFont typeface="Wingdings" pitchFamily="2" charset="2"/>
              <a:buNone/>
              <a:defRPr/>
            </a:pPr>
            <a:r>
              <a:rPr lang="en-US" sz="2000" dirty="0"/>
              <a:t>					</a:t>
            </a:r>
          </a:p>
          <a:p>
            <a:pPr lvl="2">
              <a:buFont typeface="Wingdings" pitchFamily="2" charset="2"/>
              <a:buNone/>
              <a:defRPr/>
            </a:pPr>
            <a:endParaRPr lang="en-US" dirty="0"/>
          </a:p>
        </p:txBody>
      </p:sp>
      <p:graphicFrame>
        <p:nvGraphicFramePr>
          <p:cNvPr id="2" name="Table 1"/>
          <p:cNvGraphicFramePr>
            <a:graphicFrameLocks noGrp="1"/>
          </p:cNvGraphicFramePr>
          <p:nvPr/>
        </p:nvGraphicFramePr>
        <p:xfrm>
          <a:off x="1663700" y="1191261"/>
          <a:ext cx="8877300" cy="5594506"/>
        </p:xfrm>
        <a:graphic>
          <a:graphicData uri="http://schemas.openxmlformats.org/drawingml/2006/table">
            <a:tbl>
              <a:tblPr firstRow="1" bandRow="1">
                <a:tableStyleId>{5C22544A-7EE6-4342-B048-85BDC9FD1C3A}</a:tableStyleId>
              </a:tblPr>
              <a:tblGrid>
                <a:gridCol w="2302164">
                  <a:extLst>
                    <a:ext uri="{9D8B030D-6E8A-4147-A177-3AD203B41FA5}">
                      <a16:colId xmlns:a16="http://schemas.microsoft.com/office/drawing/2014/main" val="20000"/>
                    </a:ext>
                  </a:extLst>
                </a:gridCol>
                <a:gridCol w="2192481">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210955">
                  <a:extLst>
                    <a:ext uri="{9D8B030D-6E8A-4147-A177-3AD203B41FA5}">
                      <a16:colId xmlns:a16="http://schemas.microsoft.com/office/drawing/2014/main" val="20003"/>
                    </a:ext>
                  </a:extLst>
                </a:gridCol>
              </a:tblGrid>
              <a:tr h="822960">
                <a:tc>
                  <a:txBody>
                    <a:bodyPr/>
                    <a:lstStyle/>
                    <a:p>
                      <a:endParaRPr lang="en-US" sz="2400" dirty="0"/>
                    </a:p>
                  </a:txBody>
                  <a:tcPr/>
                </a:tc>
                <a:tc>
                  <a:txBody>
                    <a:bodyPr/>
                    <a:lstStyle/>
                    <a:p>
                      <a:pPr algn="ctr"/>
                      <a:r>
                        <a:rPr lang="en-US" sz="2400" dirty="0"/>
                        <a:t>Austin</a:t>
                      </a:r>
                    </a:p>
                  </a:txBody>
                  <a:tcPr/>
                </a:tc>
                <a:tc>
                  <a:txBody>
                    <a:bodyPr/>
                    <a:lstStyle/>
                    <a:p>
                      <a:pPr algn="ctr"/>
                      <a:r>
                        <a:rPr lang="en-US" sz="2400" dirty="0"/>
                        <a:t>San Francisco</a:t>
                      </a:r>
                    </a:p>
                  </a:txBody>
                  <a:tcPr/>
                </a:tc>
                <a:tc>
                  <a:txBody>
                    <a:bodyPr/>
                    <a:lstStyle/>
                    <a:p>
                      <a:pPr algn="ctr"/>
                      <a:r>
                        <a:rPr lang="en-US" sz="2400" dirty="0"/>
                        <a:t>San Francisco</a:t>
                      </a:r>
                    </a:p>
                  </a:txBody>
                  <a:tcPr/>
                </a:tc>
                <a:extLst>
                  <a:ext uri="{0D108BD9-81ED-4DB2-BD59-A6C34878D82A}">
                    <a16:rowId xmlns:a16="http://schemas.microsoft.com/office/drawing/2014/main" val="10000"/>
                  </a:ext>
                </a:extLst>
              </a:tr>
              <a:tr h="488676">
                <a:tc>
                  <a:txBody>
                    <a:bodyPr/>
                    <a:lstStyle/>
                    <a:p>
                      <a:endParaRPr lang="en-US" sz="2400" dirty="0"/>
                    </a:p>
                  </a:txBody>
                  <a:tcPr/>
                </a:tc>
                <a:tc>
                  <a:txBody>
                    <a:bodyPr/>
                    <a:lstStyle/>
                    <a:p>
                      <a:pPr algn="ctr"/>
                      <a:r>
                        <a:rPr lang="en-US" sz="2400" dirty="0"/>
                        <a:t>2013</a:t>
                      </a:r>
                    </a:p>
                  </a:txBody>
                  <a:tcPr/>
                </a:tc>
                <a:tc>
                  <a:txBody>
                    <a:bodyPr/>
                    <a:lstStyle/>
                    <a:p>
                      <a:pPr algn="ctr"/>
                      <a:r>
                        <a:rPr lang="en-US" sz="2400" dirty="0"/>
                        <a:t>2014</a:t>
                      </a:r>
                    </a:p>
                  </a:txBody>
                  <a:tcPr/>
                </a:tc>
                <a:tc>
                  <a:txBody>
                    <a:bodyPr/>
                    <a:lstStyle/>
                    <a:p>
                      <a:pPr algn="ctr"/>
                      <a:r>
                        <a:rPr lang="en-US" sz="2400" dirty="0"/>
                        <a:t>2015</a:t>
                      </a:r>
                    </a:p>
                  </a:txBody>
                  <a:tcPr/>
                </a:tc>
                <a:extLst>
                  <a:ext uri="{0D108BD9-81ED-4DB2-BD59-A6C34878D82A}">
                    <a16:rowId xmlns:a16="http://schemas.microsoft.com/office/drawing/2014/main" val="10001"/>
                  </a:ext>
                </a:extLst>
              </a:tr>
              <a:tr h="457200">
                <a:tc>
                  <a:txBody>
                    <a:bodyPr/>
                    <a:lstStyle/>
                    <a:p>
                      <a:r>
                        <a:rPr lang="en-US" sz="2400" dirty="0"/>
                        <a:t>Total Income</a:t>
                      </a:r>
                    </a:p>
                  </a:txBody>
                  <a:tcPr/>
                </a:tc>
                <a:tc>
                  <a:txBody>
                    <a:bodyPr/>
                    <a:lstStyle/>
                    <a:p>
                      <a:pPr algn="ctr"/>
                      <a:r>
                        <a:rPr lang="en-US" sz="2400" dirty="0"/>
                        <a:t>$3,361,605.98</a:t>
                      </a:r>
                    </a:p>
                  </a:txBody>
                  <a:tcPr/>
                </a:tc>
                <a:tc>
                  <a:txBody>
                    <a:bodyPr/>
                    <a:lstStyle/>
                    <a:p>
                      <a:pPr algn="ctr"/>
                      <a:r>
                        <a:rPr lang="en-US" sz="2400" dirty="0"/>
                        <a:t>$3,455,746.89</a:t>
                      </a:r>
                    </a:p>
                  </a:txBody>
                  <a:tcPr/>
                </a:tc>
                <a:tc>
                  <a:txBody>
                    <a:bodyPr/>
                    <a:lstStyle/>
                    <a:p>
                      <a:pPr algn="ctr"/>
                      <a:r>
                        <a:rPr lang="en-US" sz="2400" dirty="0"/>
                        <a:t>$3,256,460.54</a:t>
                      </a:r>
                    </a:p>
                  </a:txBody>
                  <a:tcPr/>
                </a:tc>
                <a:extLst>
                  <a:ext uri="{0D108BD9-81ED-4DB2-BD59-A6C34878D82A}">
                    <a16:rowId xmlns:a16="http://schemas.microsoft.com/office/drawing/2014/main" val="10002"/>
                  </a:ext>
                </a:extLst>
              </a:tr>
              <a:tr h="822960">
                <a:tc>
                  <a:txBody>
                    <a:bodyPr/>
                    <a:lstStyle/>
                    <a:p>
                      <a:r>
                        <a:rPr lang="en-US" sz="2400" dirty="0"/>
                        <a:t>   Exhibit Income</a:t>
                      </a:r>
                    </a:p>
                  </a:txBody>
                  <a:tcPr/>
                </a:tc>
                <a:tc>
                  <a:txBody>
                    <a:bodyPr/>
                    <a:lstStyle/>
                    <a:p>
                      <a:pPr algn="ctr"/>
                      <a:r>
                        <a:rPr lang="en-US" sz="2400" dirty="0"/>
                        <a:t>$2,097,658.00</a:t>
                      </a:r>
                    </a:p>
                  </a:txBody>
                  <a:tcPr/>
                </a:tc>
                <a:tc>
                  <a:txBody>
                    <a:bodyPr/>
                    <a:lstStyle/>
                    <a:p>
                      <a:pPr algn="ctr"/>
                      <a:r>
                        <a:rPr lang="en-US" sz="2400" dirty="0"/>
                        <a:t>$2,255,835.00</a:t>
                      </a:r>
                    </a:p>
                  </a:txBody>
                  <a:tcPr/>
                </a:tc>
                <a:tc>
                  <a:txBody>
                    <a:bodyPr/>
                    <a:lstStyle/>
                    <a:p>
                      <a:pPr algn="ctr"/>
                      <a:r>
                        <a:rPr lang="en-US" sz="2400" dirty="0"/>
                        <a:t>$2,065,239.00</a:t>
                      </a:r>
                    </a:p>
                  </a:txBody>
                  <a:tcPr/>
                </a:tc>
                <a:extLst>
                  <a:ext uri="{0D108BD9-81ED-4DB2-BD59-A6C34878D82A}">
                    <a16:rowId xmlns:a16="http://schemas.microsoft.com/office/drawing/2014/main" val="10003"/>
                  </a:ext>
                </a:extLst>
              </a:tr>
              <a:tr h="457200">
                <a:tc>
                  <a:txBody>
                    <a:bodyPr/>
                    <a:lstStyle/>
                    <a:p>
                      <a:r>
                        <a:rPr lang="en-US" sz="2400" dirty="0"/>
                        <a:t>   Reg. Income</a:t>
                      </a:r>
                    </a:p>
                  </a:txBody>
                  <a:tcPr/>
                </a:tc>
                <a:tc>
                  <a:txBody>
                    <a:bodyPr/>
                    <a:lstStyle/>
                    <a:p>
                      <a:pPr algn="ctr"/>
                      <a:r>
                        <a:rPr lang="en-US" sz="2400" dirty="0"/>
                        <a:t>$811,666.00</a:t>
                      </a:r>
                    </a:p>
                  </a:txBody>
                  <a:tcPr/>
                </a:tc>
                <a:tc>
                  <a:txBody>
                    <a:bodyPr/>
                    <a:lstStyle/>
                    <a:p>
                      <a:pPr marL="0" algn="ctr" defTabSz="914400" rtl="0" eaLnBrk="1" latinLnBrk="0" hangingPunct="1"/>
                      <a:r>
                        <a:rPr lang="en-US" sz="2400" kern="1200" dirty="0">
                          <a:solidFill>
                            <a:schemeClr val="dk1"/>
                          </a:solidFill>
                          <a:latin typeface="+mn-lt"/>
                          <a:ea typeface="+mn-ea"/>
                          <a:cs typeface="+mn-cs"/>
                        </a:rPr>
                        <a:t>$859,328.00</a:t>
                      </a:r>
                    </a:p>
                  </a:txBody>
                  <a:tcPr/>
                </a:tc>
                <a:tc>
                  <a:txBody>
                    <a:bodyPr/>
                    <a:lstStyle/>
                    <a:p>
                      <a:pPr algn="ctr" fontAlgn="b"/>
                      <a:r>
                        <a:rPr lang="en-US" sz="2400" b="0" i="0" u="none" strike="noStrike" dirty="0">
                          <a:effectLst/>
                          <a:latin typeface="Tahoma" panose="020B0604030504040204" pitchFamily="34" charset="0"/>
                          <a:ea typeface="Tahoma" panose="020B0604030504040204" pitchFamily="34" charset="0"/>
                          <a:cs typeface="Tahoma" panose="020B0604030504040204" pitchFamily="34" charset="0"/>
                        </a:rPr>
                        <a:t>$759,798.50</a:t>
                      </a:r>
                    </a:p>
                  </a:txBody>
                  <a:tcPr marL="0" marR="0" marT="0" marB="0"/>
                </a:tc>
                <a:extLst>
                  <a:ext uri="{0D108BD9-81ED-4DB2-BD59-A6C34878D82A}">
                    <a16:rowId xmlns:a16="http://schemas.microsoft.com/office/drawing/2014/main" val="10004"/>
                  </a:ext>
                </a:extLst>
              </a:tr>
              <a:tr h="457200">
                <a:tc>
                  <a:txBody>
                    <a:bodyPr/>
                    <a:lstStyle/>
                    <a:p>
                      <a:r>
                        <a:rPr lang="en-US" sz="2400" dirty="0"/>
                        <a:t>   Net Surplus</a:t>
                      </a:r>
                    </a:p>
                  </a:txBody>
                  <a:tcPr/>
                </a:tc>
                <a:tc>
                  <a:txBody>
                    <a:bodyPr/>
                    <a:lstStyle/>
                    <a:p>
                      <a:pPr algn="ctr"/>
                      <a:r>
                        <a:rPr lang="en-US" sz="2400" dirty="0"/>
                        <a:t>$393,664.01</a:t>
                      </a:r>
                    </a:p>
                  </a:txBody>
                  <a:tcPr/>
                </a:tc>
                <a:tc>
                  <a:txBody>
                    <a:bodyPr/>
                    <a:lstStyle/>
                    <a:p>
                      <a:pPr algn="ctr"/>
                      <a:r>
                        <a:rPr lang="en-US" sz="2400" dirty="0"/>
                        <a:t>$301,592.67</a:t>
                      </a:r>
                    </a:p>
                  </a:txBody>
                  <a:tcPr/>
                </a:tc>
                <a:tc>
                  <a:txBody>
                    <a:bodyPr/>
                    <a:lstStyle/>
                    <a:p>
                      <a:pPr algn="ctr"/>
                      <a:r>
                        <a:rPr lang="en-US" sz="2400" dirty="0"/>
                        <a:t>$145,368.90</a:t>
                      </a:r>
                    </a:p>
                  </a:txBody>
                  <a:tcPr/>
                </a:tc>
                <a:extLst>
                  <a:ext uri="{0D108BD9-81ED-4DB2-BD59-A6C34878D82A}">
                    <a16:rowId xmlns:a16="http://schemas.microsoft.com/office/drawing/2014/main" val="10005"/>
                  </a:ext>
                </a:extLst>
              </a:tr>
              <a:tr h="483155">
                <a:tc>
                  <a:txBody>
                    <a:bodyPr/>
                    <a:lstStyle/>
                    <a:p>
                      <a:r>
                        <a:rPr lang="en-US" sz="2400" dirty="0"/>
                        <a:t>Total Attend.</a:t>
                      </a:r>
                    </a:p>
                  </a:txBody>
                  <a:tcPr/>
                </a:tc>
                <a:tc>
                  <a:txBody>
                    <a:bodyPr/>
                    <a:lstStyle/>
                    <a:p>
                      <a:pPr algn="ctr"/>
                      <a:r>
                        <a:rPr lang="en-US" sz="2400" dirty="0"/>
                        <a:t>6061</a:t>
                      </a:r>
                    </a:p>
                  </a:txBody>
                  <a:tcPr/>
                </a:tc>
                <a:tc>
                  <a:txBody>
                    <a:bodyPr/>
                    <a:lstStyle/>
                    <a:p>
                      <a:pPr algn="ctr"/>
                      <a:r>
                        <a:rPr lang="en-US" sz="2400" dirty="0"/>
                        <a:t>6760</a:t>
                      </a:r>
                    </a:p>
                  </a:txBody>
                  <a:tcPr/>
                </a:tc>
                <a:tc>
                  <a:txBody>
                    <a:bodyPr/>
                    <a:lstStyle/>
                    <a:p>
                      <a:pPr algn="ctr"/>
                      <a:r>
                        <a:rPr lang="en-US" sz="2400" dirty="0"/>
                        <a:t>6997</a:t>
                      </a:r>
                    </a:p>
                  </a:txBody>
                  <a:tcPr/>
                </a:tc>
                <a:extLst>
                  <a:ext uri="{0D108BD9-81ED-4DB2-BD59-A6C34878D82A}">
                    <a16:rowId xmlns:a16="http://schemas.microsoft.com/office/drawing/2014/main" val="10006"/>
                  </a:ext>
                </a:extLst>
              </a:tr>
              <a:tr h="1239395">
                <a:tc>
                  <a:txBody>
                    <a:bodyPr/>
                    <a:lstStyle/>
                    <a:p>
                      <a:r>
                        <a:rPr lang="en-US" sz="2400" dirty="0"/>
                        <a:t>Total Exhibiting</a:t>
                      </a:r>
                      <a:r>
                        <a:rPr lang="en-US" sz="2400" baseline="0" dirty="0"/>
                        <a:t> Companies</a:t>
                      </a:r>
                      <a:endParaRPr lang="en-US" sz="2400" dirty="0"/>
                    </a:p>
                  </a:txBody>
                  <a:tcPr/>
                </a:tc>
                <a:tc>
                  <a:txBody>
                    <a:bodyPr/>
                    <a:lstStyle/>
                    <a:p>
                      <a:pPr algn="ctr"/>
                      <a:r>
                        <a:rPr lang="en-US" sz="2400" dirty="0"/>
                        <a:t>173</a:t>
                      </a:r>
                    </a:p>
                  </a:txBody>
                  <a:tcPr/>
                </a:tc>
                <a:tc>
                  <a:txBody>
                    <a:bodyPr/>
                    <a:lstStyle/>
                    <a:p>
                      <a:pPr algn="ctr"/>
                      <a:r>
                        <a:rPr lang="en-US" sz="2400" dirty="0"/>
                        <a:t>167</a:t>
                      </a:r>
                    </a:p>
                  </a:txBody>
                  <a:tcPr/>
                </a:tc>
                <a:tc>
                  <a:txBody>
                    <a:bodyPr/>
                    <a:lstStyle/>
                    <a:p>
                      <a:pPr algn="ctr"/>
                      <a:r>
                        <a:rPr lang="en-US" sz="2400" dirty="0"/>
                        <a:t>158</a:t>
                      </a:r>
                    </a:p>
                  </a:txBody>
                  <a:tcP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ustDataLst>
      <p:tags r:id="rId1"/>
    </p:custDataLst>
    <p:extLst>
      <p:ext uri="{BB962C8B-B14F-4D97-AF65-F5344CB8AC3E}">
        <p14:creationId xmlns:p14="http://schemas.microsoft.com/office/powerpoint/2010/main" val="198522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a:xfrm>
            <a:off x="1939133" y="700292"/>
            <a:ext cx="8245475" cy="498475"/>
          </a:xfrm>
        </p:spPr>
        <p:txBody>
          <a:bodyPr>
            <a:normAutofit fontScale="90000"/>
          </a:bodyPr>
          <a:lstStyle/>
          <a:p>
            <a:r>
              <a:rPr lang="en-US" dirty="0"/>
              <a:t>Attendance (2007-2015)</a:t>
            </a:r>
          </a:p>
        </p:txBody>
      </p:sp>
      <p:graphicFrame>
        <p:nvGraphicFramePr>
          <p:cNvPr id="2" name="Table 1"/>
          <p:cNvGraphicFramePr>
            <a:graphicFrameLocks noGrp="1"/>
          </p:cNvGraphicFramePr>
          <p:nvPr/>
        </p:nvGraphicFramePr>
        <p:xfrm>
          <a:off x="2105818" y="1362264"/>
          <a:ext cx="7912100" cy="4545776"/>
        </p:xfrm>
        <a:graphic>
          <a:graphicData uri="http://schemas.openxmlformats.org/drawingml/2006/table">
            <a:tbl>
              <a:tblPr firstRow="1" bandRow="1">
                <a:tableStyleId>{5C22544A-7EE6-4342-B048-85BDC9FD1C3A}</a:tableStyleId>
              </a:tblPr>
              <a:tblGrid>
                <a:gridCol w="1732909">
                  <a:extLst>
                    <a:ext uri="{9D8B030D-6E8A-4147-A177-3AD203B41FA5}">
                      <a16:colId xmlns:a16="http://schemas.microsoft.com/office/drawing/2014/main" val="20000"/>
                    </a:ext>
                  </a:extLst>
                </a:gridCol>
                <a:gridCol w="2902591">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98217">
                <a:tc>
                  <a:txBody>
                    <a:bodyPr/>
                    <a:lstStyle/>
                    <a:p>
                      <a:pPr algn="ctr"/>
                      <a:r>
                        <a:rPr lang="en-US" sz="1900" dirty="0"/>
                        <a:t>Year</a:t>
                      </a:r>
                    </a:p>
                  </a:txBody>
                  <a:tcPr anchor="ctr"/>
                </a:tc>
                <a:tc>
                  <a:txBody>
                    <a:bodyPr/>
                    <a:lstStyle/>
                    <a:p>
                      <a:pPr algn="ctr"/>
                      <a:r>
                        <a:rPr lang="en-US" sz="1900" dirty="0"/>
                        <a:t>City</a:t>
                      </a:r>
                    </a:p>
                  </a:txBody>
                  <a:tcPr anchor="ctr"/>
                </a:tc>
                <a:tc>
                  <a:txBody>
                    <a:bodyPr/>
                    <a:lstStyle/>
                    <a:p>
                      <a:pPr algn="ctr"/>
                      <a:r>
                        <a:rPr lang="en-US" sz="1900" dirty="0"/>
                        <a:t>Attendance</a:t>
                      </a:r>
                    </a:p>
                  </a:txBody>
                  <a:tcPr anchor="ctr"/>
                </a:tc>
                <a:extLst>
                  <a:ext uri="{0D108BD9-81ED-4DB2-BD59-A6C34878D82A}">
                    <a16:rowId xmlns:a16="http://schemas.microsoft.com/office/drawing/2014/main" val="10000"/>
                  </a:ext>
                </a:extLst>
              </a:tr>
              <a:tr h="457200">
                <a:tc>
                  <a:txBody>
                    <a:bodyPr/>
                    <a:lstStyle/>
                    <a:p>
                      <a:pPr algn="ctr"/>
                      <a:r>
                        <a:rPr lang="en-US" sz="2400" dirty="0"/>
                        <a:t>2007</a:t>
                      </a:r>
                    </a:p>
                  </a:txBody>
                  <a:tcPr anchor="ctr"/>
                </a:tc>
                <a:tc>
                  <a:txBody>
                    <a:bodyPr/>
                    <a:lstStyle/>
                    <a:p>
                      <a:pPr algn="ctr"/>
                      <a:r>
                        <a:rPr lang="en-US" sz="2400" dirty="0"/>
                        <a:t>San Diego</a:t>
                      </a:r>
                    </a:p>
                  </a:txBody>
                  <a:tcPr anchor="ctr"/>
                </a:tc>
                <a:tc>
                  <a:txBody>
                    <a:bodyPr/>
                    <a:lstStyle/>
                    <a:p>
                      <a:pPr algn="ctr"/>
                      <a:r>
                        <a:rPr lang="en-US" sz="2400" dirty="0"/>
                        <a:t>8340</a:t>
                      </a:r>
                    </a:p>
                  </a:txBody>
                  <a:tcPr anchor="ctr"/>
                </a:tc>
                <a:extLst>
                  <a:ext uri="{0D108BD9-81ED-4DB2-BD59-A6C34878D82A}">
                    <a16:rowId xmlns:a16="http://schemas.microsoft.com/office/drawing/2014/main" val="10001"/>
                  </a:ext>
                </a:extLst>
              </a:tr>
              <a:tr h="457200">
                <a:tc>
                  <a:txBody>
                    <a:bodyPr/>
                    <a:lstStyle/>
                    <a:p>
                      <a:pPr algn="ctr"/>
                      <a:r>
                        <a:rPr lang="en-US" sz="2400" dirty="0"/>
                        <a:t>2008</a:t>
                      </a:r>
                    </a:p>
                  </a:txBody>
                  <a:tcPr anchor="ctr"/>
                </a:tc>
                <a:tc>
                  <a:txBody>
                    <a:bodyPr/>
                    <a:lstStyle/>
                    <a:p>
                      <a:pPr algn="ctr"/>
                      <a:r>
                        <a:rPr lang="en-US" sz="2400" dirty="0"/>
                        <a:t>Anaheim</a:t>
                      </a:r>
                    </a:p>
                  </a:txBody>
                  <a:tcPr anchor="ctr"/>
                </a:tc>
                <a:tc>
                  <a:txBody>
                    <a:bodyPr/>
                    <a:lstStyle/>
                    <a:p>
                      <a:pPr algn="ctr"/>
                      <a:r>
                        <a:rPr lang="en-US" sz="2400" dirty="0"/>
                        <a:t>7766</a:t>
                      </a:r>
                    </a:p>
                  </a:txBody>
                  <a:tcPr anchor="ctr"/>
                </a:tc>
                <a:extLst>
                  <a:ext uri="{0D108BD9-81ED-4DB2-BD59-A6C34878D82A}">
                    <a16:rowId xmlns:a16="http://schemas.microsoft.com/office/drawing/2014/main" val="10002"/>
                  </a:ext>
                </a:extLst>
              </a:tr>
              <a:tr h="457200">
                <a:tc>
                  <a:txBody>
                    <a:bodyPr/>
                    <a:lstStyle/>
                    <a:p>
                      <a:pPr algn="ctr"/>
                      <a:r>
                        <a:rPr lang="en-US" sz="2400" dirty="0"/>
                        <a:t>2009</a:t>
                      </a:r>
                    </a:p>
                  </a:txBody>
                  <a:tcPr anchor="ctr"/>
                </a:tc>
                <a:tc>
                  <a:txBody>
                    <a:bodyPr/>
                    <a:lstStyle/>
                    <a:p>
                      <a:pPr algn="ctr"/>
                      <a:r>
                        <a:rPr lang="en-US" sz="2400" dirty="0"/>
                        <a:t>San Francisco</a:t>
                      </a:r>
                    </a:p>
                  </a:txBody>
                  <a:tcPr anchor="ctr"/>
                </a:tc>
                <a:tc>
                  <a:txBody>
                    <a:bodyPr/>
                    <a:lstStyle/>
                    <a:p>
                      <a:pPr algn="ctr"/>
                      <a:r>
                        <a:rPr lang="en-US" sz="2400" dirty="0"/>
                        <a:t>7996</a:t>
                      </a:r>
                    </a:p>
                  </a:txBody>
                  <a:tcPr anchor="ctr"/>
                </a:tc>
                <a:extLst>
                  <a:ext uri="{0D108BD9-81ED-4DB2-BD59-A6C34878D82A}">
                    <a16:rowId xmlns:a16="http://schemas.microsoft.com/office/drawing/2014/main" val="10003"/>
                  </a:ext>
                </a:extLst>
              </a:tr>
              <a:tr h="457200">
                <a:tc>
                  <a:txBody>
                    <a:bodyPr/>
                    <a:lstStyle/>
                    <a:p>
                      <a:pPr algn="ctr"/>
                      <a:r>
                        <a:rPr lang="en-US" sz="2400" dirty="0"/>
                        <a:t>2010</a:t>
                      </a:r>
                    </a:p>
                  </a:txBody>
                  <a:tcPr anchor="ctr"/>
                </a:tc>
                <a:tc>
                  <a:txBody>
                    <a:bodyPr/>
                    <a:lstStyle/>
                    <a:p>
                      <a:pPr algn="ctr"/>
                      <a:r>
                        <a:rPr lang="en-US" sz="2400" dirty="0"/>
                        <a:t>Anaheim</a:t>
                      </a: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5660</a:t>
                      </a:r>
                    </a:p>
                  </a:txBody>
                  <a:tcPr marL="9525" marR="9525" marT="9525" marB="0" anchor="ctr"/>
                </a:tc>
                <a:extLst>
                  <a:ext uri="{0D108BD9-81ED-4DB2-BD59-A6C34878D82A}">
                    <a16:rowId xmlns:a16="http://schemas.microsoft.com/office/drawing/2014/main" val="10004"/>
                  </a:ext>
                </a:extLst>
              </a:tr>
              <a:tr h="457200">
                <a:tc>
                  <a:txBody>
                    <a:bodyPr/>
                    <a:lstStyle/>
                    <a:p>
                      <a:pPr algn="ctr"/>
                      <a:r>
                        <a:rPr lang="en-US" sz="2400" dirty="0"/>
                        <a:t>2011</a:t>
                      </a:r>
                    </a:p>
                  </a:txBody>
                  <a:tcPr anchor="ctr"/>
                </a:tc>
                <a:tc>
                  <a:txBody>
                    <a:bodyPr/>
                    <a:lstStyle/>
                    <a:p>
                      <a:pPr algn="ctr"/>
                      <a:r>
                        <a:rPr lang="en-US" sz="2400" dirty="0"/>
                        <a:t>San Diego</a:t>
                      </a:r>
                    </a:p>
                  </a:txBody>
                  <a:tcPr anchor="ctr"/>
                </a:tc>
                <a:tc>
                  <a:txBody>
                    <a:bodyPr/>
                    <a:lstStyle/>
                    <a:p>
                      <a:pPr algn="ctr"/>
                      <a:r>
                        <a:rPr lang="en-US" sz="2400" dirty="0"/>
                        <a:t>6052</a:t>
                      </a:r>
                    </a:p>
                  </a:txBody>
                  <a:tcPr anchor="ctr"/>
                </a:tc>
                <a:extLst>
                  <a:ext uri="{0D108BD9-81ED-4DB2-BD59-A6C34878D82A}">
                    <a16:rowId xmlns:a16="http://schemas.microsoft.com/office/drawing/2014/main" val="10005"/>
                  </a:ext>
                </a:extLst>
              </a:tr>
              <a:tr h="457200">
                <a:tc>
                  <a:txBody>
                    <a:bodyPr/>
                    <a:lstStyle/>
                    <a:p>
                      <a:pPr algn="ctr"/>
                      <a:r>
                        <a:rPr lang="en-US" sz="2400" dirty="0"/>
                        <a:t>2012</a:t>
                      </a:r>
                    </a:p>
                  </a:txBody>
                  <a:tcPr anchor="ctr"/>
                </a:tc>
                <a:tc>
                  <a:txBody>
                    <a:bodyPr/>
                    <a:lstStyle/>
                    <a:p>
                      <a:pPr algn="ctr"/>
                      <a:r>
                        <a:rPr lang="en-US" sz="2400" dirty="0"/>
                        <a:t>San Francisco</a:t>
                      </a:r>
                    </a:p>
                  </a:txBody>
                  <a:tcPr anchor="ctr"/>
                </a:tc>
                <a:tc>
                  <a:txBody>
                    <a:bodyPr/>
                    <a:lstStyle/>
                    <a:p>
                      <a:pPr algn="ctr"/>
                      <a:r>
                        <a:rPr lang="en-US" sz="2400" dirty="0"/>
                        <a:t>7416</a:t>
                      </a:r>
                    </a:p>
                  </a:txBody>
                  <a:tcPr anchor="ctr"/>
                </a:tc>
                <a:extLst>
                  <a:ext uri="{0D108BD9-81ED-4DB2-BD59-A6C34878D82A}">
                    <a16:rowId xmlns:a16="http://schemas.microsoft.com/office/drawing/2014/main" val="10006"/>
                  </a:ext>
                </a:extLst>
              </a:tr>
              <a:tr h="457200">
                <a:tc>
                  <a:txBody>
                    <a:bodyPr/>
                    <a:lstStyle/>
                    <a:p>
                      <a:pPr algn="ctr"/>
                      <a:r>
                        <a:rPr lang="en-US" sz="2400" dirty="0"/>
                        <a:t>2013</a:t>
                      </a:r>
                    </a:p>
                  </a:txBody>
                  <a:tcPr anchor="ctr"/>
                </a:tc>
                <a:tc>
                  <a:txBody>
                    <a:bodyPr/>
                    <a:lstStyle/>
                    <a:p>
                      <a:pPr algn="ctr"/>
                      <a:r>
                        <a:rPr lang="en-US" sz="2400" dirty="0"/>
                        <a:t>Austin</a:t>
                      </a:r>
                    </a:p>
                  </a:txBody>
                  <a:tcPr anchor="ctr"/>
                </a:tc>
                <a:tc>
                  <a:txBody>
                    <a:bodyPr/>
                    <a:lstStyle/>
                    <a:p>
                      <a:pPr algn="ctr"/>
                      <a:r>
                        <a:rPr lang="en-US" sz="2400" dirty="0"/>
                        <a:t>6061</a:t>
                      </a:r>
                    </a:p>
                  </a:txBody>
                  <a:tcPr anchor="ctr"/>
                </a:tc>
                <a:extLst>
                  <a:ext uri="{0D108BD9-81ED-4DB2-BD59-A6C34878D82A}">
                    <a16:rowId xmlns:a16="http://schemas.microsoft.com/office/drawing/2014/main" val="10007"/>
                  </a:ext>
                </a:extLst>
              </a:tr>
              <a:tr h="457200">
                <a:tc>
                  <a:txBody>
                    <a:bodyPr/>
                    <a:lstStyle/>
                    <a:p>
                      <a:pPr algn="ctr"/>
                      <a:r>
                        <a:rPr lang="en-US" sz="2400" dirty="0"/>
                        <a:t>2014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San Francisco</a:t>
                      </a:r>
                    </a:p>
                  </a:txBody>
                  <a:tcPr anchor="ctr"/>
                </a:tc>
                <a:tc>
                  <a:txBody>
                    <a:bodyPr/>
                    <a:lstStyle/>
                    <a:p>
                      <a:pPr algn="ctr"/>
                      <a:r>
                        <a:rPr lang="en-US" sz="2400" dirty="0"/>
                        <a:t>6760</a:t>
                      </a:r>
                    </a:p>
                  </a:txBody>
                  <a:tcPr anchor="ctr"/>
                </a:tc>
                <a:extLst>
                  <a:ext uri="{0D108BD9-81ED-4DB2-BD59-A6C34878D82A}">
                    <a16:rowId xmlns:a16="http://schemas.microsoft.com/office/drawing/2014/main" val="10008"/>
                  </a:ext>
                </a:extLst>
              </a:tr>
              <a:tr h="489959">
                <a:tc>
                  <a:txBody>
                    <a:bodyPr/>
                    <a:lstStyle/>
                    <a:p>
                      <a:pPr algn="ctr"/>
                      <a:r>
                        <a:rPr lang="en-US" sz="2400" dirty="0"/>
                        <a:t>2015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San Francisco</a:t>
                      </a:r>
                    </a:p>
                  </a:txBody>
                  <a:tcPr anchor="ctr"/>
                </a:tc>
                <a:tc>
                  <a:txBody>
                    <a:bodyPr/>
                    <a:lstStyle/>
                    <a:p>
                      <a:pPr algn="ctr"/>
                      <a:r>
                        <a:rPr lang="en-US" sz="2400" dirty="0"/>
                        <a:t>6997</a:t>
                      </a:r>
                    </a:p>
                  </a:txBody>
                  <a:tcPr anchor="ctr"/>
                </a:tc>
                <a:extLst>
                  <a:ext uri="{0D108BD9-81ED-4DB2-BD59-A6C34878D82A}">
                    <a16:rowId xmlns:a16="http://schemas.microsoft.com/office/drawing/2014/main" val="10009"/>
                  </a:ext>
                </a:extLst>
              </a:tr>
            </a:tbl>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ustDataLst>
      <p:tags r:id="rId1"/>
    </p:custDataLst>
    <p:extLst>
      <p:ext uri="{BB962C8B-B14F-4D97-AF65-F5344CB8AC3E}">
        <p14:creationId xmlns:p14="http://schemas.microsoft.com/office/powerpoint/2010/main" val="335097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r>
              <a:rPr lang="en-US" dirty="0"/>
              <a:t>Exhibiting Companies (2013-2015)</a:t>
            </a:r>
          </a:p>
        </p:txBody>
      </p:sp>
      <p:sp>
        <p:nvSpPr>
          <p:cNvPr id="4099" name="Content Placeholder 2"/>
          <p:cNvSpPr>
            <a:spLocks noGrp="1"/>
          </p:cNvSpPr>
          <p:nvPr>
            <p:ph idx="1"/>
            <p:custDataLst>
              <p:tags r:id="rId3"/>
            </p:custDataLst>
          </p:nvPr>
        </p:nvSpPr>
        <p:spPr>
          <a:xfrm>
            <a:off x="1905000" y="1216027"/>
            <a:ext cx="8313738" cy="4956175"/>
          </a:xfrm>
        </p:spPr>
        <p:txBody>
          <a:bodyPr/>
          <a:lstStyle/>
          <a:p>
            <a:pPr>
              <a:buFont typeface="Wingdings" pitchFamily="2" charset="2"/>
              <a:buNone/>
              <a:defRPr/>
            </a:pPr>
            <a:r>
              <a:rPr lang="en-US" sz="2000" dirty="0"/>
              <a:t>					</a:t>
            </a:r>
          </a:p>
          <a:p>
            <a:pPr lvl="2">
              <a:buFont typeface="Wingdings" pitchFamily="2" charset="2"/>
              <a:buNone/>
              <a:defRPr/>
            </a:pPr>
            <a:endParaRPr lang="en-US" dirty="0"/>
          </a:p>
        </p:txBody>
      </p:sp>
      <p:graphicFrame>
        <p:nvGraphicFramePr>
          <p:cNvPr id="2" name="Table 1"/>
          <p:cNvGraphicFramePr>
            <a:graphicFrameLocks noGrp="1"/>
          </p:cNvGraphicFramePr>
          <p:nvPr/>
        </p:nvGraphicFramePr>
        <p:xfrm>
          <a:off x="2312572" y="2102780"/>
          <a:ext cx="7340852" cy="2697629"/>
        </p:xfrm>
        <a:graphic>
          <a:graphicData uri="http://schemas.openxmlformats.org/drawingml/2006/table">
            <a:tbl>
              <a:tblPr firstRow="1" bandRow="1">
                <a:tableStyleId>{5C22544A-7EE6-4342-B048-85BDC9FD1C3A}</a:tableStyleId>
              </a:tblPr>
              <a:tblGrid>
                <a:gridCol w="1607794">
                  <a:extLst>
                    <a:ext uri="{9D8B030D-6E8A-4147-A177-3AD203B41FA5}">
                      <a16:colId xmlns:a16="http://schemas.microsoft.com/office/drawing/2014/main" val="20000"/>
                    </a:ext>
                  </a:extLst>
                </a:gridCol>
                <a:gridCol w="2693026">
                  <a:extLst>
                    <a:ext uri="{9D8B030D-6E8A-4147-A177-3AD203B41FA5}">
                      <a16:colId xmlns:a16="http://schemas.microsoft.com/office/drawing/2014/main" val="20001"/>
                    </a:ext>
                  </a:extLst>
                </a:gridCol>
                <a:gridCol w="3040032">
                  <a:extLst>
                    <a:ext uri="{9D8B030D-6E8A-4147-A177-3AD203B41FA5}">
                      <a16:colId xmlns:a16="http://schemas.microsoft.com/office/drawing/2014/main" val="20002"/>
                    </a:ext>
                  </a:extLst>
                </a:gridCol>
              </a:tblGrid>
              <a:tr h="453855">
                <a:tc>
                  <a:txBody>
                    <a:bodyPr/>
                    <a:lstStyle/>
                    <a:p>
                      <a:pPr algn="ctr"/>
                      <a:r>
                        <a:rPr lang="en-US" sz="1900" dirty="0"/>
                        <a:t>Year</a:t>
                      </a:r>
                    </a:p>
                  </a:txBody>
                  <a:tcPr anchor="ctr"/>
                </a:tc>
                <a:tc>
                  <a:txBody>
                    <a:bodyPr/>
                    <a:lstStyle/>
                    <a:p>
                      <a:pPr algn="ctr"/>
                      <a:r>
                        <a:rPr lang="en-US" sz="1900" dirty="0"/>
                        <a:t>City</a:t>
                      </a:r>
                    </a:p>
                  </a:txBody>
                  <a:tcPr anchor="ctr"/>
                </a:tc>
                <a:tc>
                  <a:txBody>
                    <a:bodyPr/>
                    <a:lstStyle/>
                    <a:p>
                      <a:pPr algn="ctr"/>
                      <a:r>
                        <a:rPr lang="en-US" sz="1900" dirty="0"/>
                        <a:t>Companies</a:t>
                      </a:r>
                    </a:p>
                  </a:txBody>
                  <a:tcPr anchor="ctr"/>
                </a:tc>
                <a:extLst>
                  <a:ext uri="{0D108BD9-81ED-4DB2-BD59-A6C34878D82A}">
                    <a16:rowId xmlns:a16="http://schemas.microsoft.com/office/drawing/2014/main" val="10000"/>
                  </a:ext>
                </a:extLst>
              </a:tr>
              <a:tr h="457200">
                <a:tc>
                  <a:txBody>
                    <a:bodyPr/>
                    <a:lstStyle/>
                    <a:p>
                      <a:pPr algn="ctr"/>
                      <a:r>
                        <a:rPr lang="en-US" sz="2400" dirty="0"/>
                        <a:t>2013</a:t>
                      </a:r>
                    </a:p>
                  </a:txBody>
                  <a:tcPr anchor="ctr"/>
                </a:tc>
                <a:tc>
                  <a:txBody>
                    <a:bodyPr/>
                    <a:lstStyle/>
                    <a:p>
                      <a:pPr algn="ctr"/>
                      <a:r>
                        <a:rPr lang="en-US" sz="2400" dirty="0"/>
                        <a:t>Austin</a:t>
                      </a:r>
                    </a:p>
                  </a:txBody>
                  <a:tcPr anchor="ctr"/>
                </a:tc>
                <a:tc>
                  <a:txBody>
                    <a:bodyPr/>
                    <a:lstStyle/>
                    <a:p>
                      <a:pPr algn="ctr"/>
                      <a:r>
                        <a:rPr lang="en-US" sz="2400" dirty="0"/>
                        <a:t>173</a:t>
                      </a:r>
                    </a:p>
                  </a:txBody>
                  <a:tcPr anchor="ctr"/>
                </a:tc>
                <a:extLst>
                  <a:ext uri="{0D108BD9-81ED-4DB2-BD59-A6C34878D82A}">
                    <a16:rowId xmlns:a16="http://schemas.microsoft.com/office/drawing/2014/main" val="10001"/>
                  </a:ext>
                </a:extLst>
              </a:tr>
              <a:tr h="893287">
                <a:tc>
                  <a:txBody>
                    <a:bodyPr/>
                    <a:lstStyle/>
                    <a:p>
                      <a:pPr algn="ctr"/>
                      <a:r>
                        <a:rPr lang="en-US" sz="2400" dirty="0"/>
                        <a:t>2014</a:t>
                      </a:r>
                    </a:p>
                  </a:txBody>
                  <a:tcPr anchor="ctr"/>
                </a:tc>
                <a:tc>
                  <a:txBody>
                    <a:bodyPr/>
                    <a:lstStyle/>
                    <a:p>
                      <a:pPr algn="ctr"/>
                      <a:r>
                        <a:rPr lang="en-US" sz="2400" dirty="0"/>
                        <a:t>San Francisco</a:t>
                      </a:r>
                    </a:p>
                  </a:txBody>
                  <a:tcPr anchor="ctr"/>
                </a:tc>
                <a:tc>
                  <a:txBody>
                    <a:bodyPr/>
                    <a:lstStyle/>
                    <a:p>
                      <a:pPr algn="ctr"/>
                      <a:r>
                        <a:rPr lang="en-US" sz="2400" dirty="0"/>
                        <a:t>167</a:t>
                      </a:r>
                    </a:p>
                  </a:txBody>
                  <a:tcPr anchor="ctr"/>
                </a:tc>
                <a:extLst>
                  <a:ext uri="{0D108BD9-81ED-4DB2-BD59-A6C34878D82A}">
                    <a16:rowId xmlns:a16="http://schemas.microsoft.com/office/drawing/2014/main" val="10002"/>
                  </a:ext>
                </a:extLst>
              </a:tr>
              <a:tr h="893287">
                <a:tc>
                  <a:txBody>
                    <a:bodyPr/>
                    <a:lstStyle/>
                    <a:p>
                      <a:pPr algn="ctr"/>
                      <a:r>
                        <a:rPr lang="en-US" sz="2400" dirty="0"/>
                        <a:t>2015</a:t>
                      </a:r>
                    </a:p>
                  </a:txBody>
                  <a:tcPr anchor="ctr"/>
                </a:tc>
                <a:tc>
                  <a:txBody>
                    <a:bodyPr/>
                    <a:lstStyle/>
                    <a:p>
                      <a:pPr algn="ctr"/>
                      <a:r>
                        <a:rPr lang="en-US" sz="2400" dirty="0"/>
                        <a:t>San Francisco</a:t>
                      </a:r>
                    </a:p>
                  </a:txBody>
                  <a:tcPr anchor="ctr"/>
                </a:tc>
                <a:tc>
                  <a:txBody>
                    <a:bodyPr/>
                    <a:lstStyle/>
                    <a:p>
                      <a:pPr algn="ctr"/>
                      <a:r>
                        <a:rPr lang="en-US" sz="2400" dirty="0"/>
                        <a:t>158</a:t>
                      </a:r>
                    </a:p>
                  </a:txBody>
                  <a:tcPr anchor="ct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ustDataLst>
      <p:tags r:id="rId1"/>
    </p:custDataLst>
    <p:extLst>
      <p:ext uri="{BB962C8B-B14F-4D97-AF65-F5344CB8AC3E}">
        <p14:creationId xmlns:p14="http://schemas.microsoft.com/office/powerpoint/2010/main" val="184613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446" y="615818"/>
            <a:ext cx="8245475" cy="498475"/>
          </a:xfrm>
        </p:spPr>
        <p:txBody>
          <a:bodyPr>
            <a:normAutofit fontScale="90000"/>
          </a:bodyPr>
          <a:lstStyle/>
          <a:p>
            <a:r>
              <a:rPr lang="en-US" dirty="0"/>
              <a:t>2013-2015 Comparison</a:t>
            </a:r>
          </a:p>
        </p:txBody>
      </p:sp>
      <p:graphicFrame>
        <p:nvGraphicFramePr>
          <p:cNvPr id="4" name="Content Placeholder 3"/>
          <p:cNvGraphicFramePr>
            <a:graphicFrameLocks noGrp="1"/>
          </p:cNvGraphicFramePr>
          <p:nvPr>
            <p:ph idx="1"/>
          </p:nvPr>
        </p:nvGraphicFramePr>
        <p:xfrm>
          <a:off x="1803071" y="1231965"/>
          <a:ext cx="8615547" cy="489570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84244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a:xfrm>
            <a:off x="1752600" y="0"/>
            <a:ext cx="7086600" cy="533400"/>
          </a:xfrm>
        </p:spPr>
        <p:txBody>
          <a:bodyPr>
            <a:normAutofit fontScale="90000"/>
          </a:bodyPr>
          <a:lstStyle/>
          <a:p>
            <a:r>
              <a:rPr lang="en-US" dirty="0"/>
              <a:t>Program Themes</a:t>
            </a:r>
          </a:p>
        </p:txBody>
      </p:sp>
      <p:sp>
        <p:nvSpPr>
          <p:cNvPr id="4099" name="Content Placeholder 2"/>
          <p:cNvSpPr>
            <a:spLocks noGrp="1"/>
          </p:cNvSpPr>
          <p:nvPr>
            <p:ph idx="1"/>
            <p:custDataLst>
              <p:tags r:id="rId3"/>
            </p:custDataLst>
          </p:nvPr>
        </p:nvSpPr>
        <p:spPr>
          <a:xfrm>
            <a:off x="1905000" y="1216027"/>
            <a:ext cx="8313738" cy="4956175"/>
          </a:xfrm>
        </p:spPr>
        <p:txBody>
          <a:bodyPr/>
          <a:lstStyle/>
          <a:p>
            <a:pPr>
              <a:buFont typeface="Wingdings" pitchFamily="2" charset="2"/>
              <a:buNone/>
              <a:defRPr/>
            </a:pPr>
            <a:r>
              <a:rPr lang="en-US" sz="2000" dirty="0"/>
              <a:t>					</a:t>
            </a:r>
          </a:p>
          <a:p>
            <a:pPr lvl="2">
              <a:buFont typeface="Wingdings" pitchFamily="2" charset="2"/>
              <a:buNone/>
              <a:defRPr/>
            </a:pPr>
            <a:endParaRPr lang="en-US" dirty="0"/>
          </a:p>
        </p:txBody>
      </p:sp>
      <p:graphicFrame>
        <p:nvGraphicFramePr>
          <p:cNvPr id="2" name="Table 1"/>
          <p:cNvGraphicFramePr>
            <a:graphicFrameLocks noGrp="1"/>
          </p:cNvGraphicFramePr>
          <p:nvPr/>
        </p:nvGraphicFramePr>
        <p:xfrm>
          <a:off x="1524000" y="762001"/>
          <a:ext cx="8902700" cy="5527509"/>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0000"/>
                    </a:ext>
                  </a:extLst>
                </a:gridCol>
                <a:gridCol w="26543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660400">
                <a:tc>
                  <a:txBody>
                    <a:bodyPr/>
                    <a:lstStyle/>
                    <a:p>
                      <a:pPr algn="ctr"/>
                      <a:r>
                        <a:rPr lang="en-US" sz="1900" dirty="0"/>
                        <a:t>Austin – 2013- 50</a:t>
                      </a:r>
                      <a:r>
                        <a:rPr lang="en-US" sz="1900" baseline="30000" dirty="0"/>
                        <a:t>TH</a:t>
                      </a:r>
                      <a:r>
                        <a:rPr lang="en-US" sz="1900" dirty="0"/>
                        <a:t> DAC</a:t>
                      </a:r>
                    </a:p>
                  </a:txBody>
                  <a:tcPr/>
                </a:tc>
                <a:tc>
                  <a:txBody>
                    <a:bodyPr/>
                    <a:lstStyle/>
                    <a:p>
                      <a:pPr algn="ctr"/>
                      <a:r>
                        <a:rPr lang="en-US" sz="1900" dirty="0"/>
                        <a:t>San Francisco- 2014- 51</a:t>
                      </a:r>
                      <a:r>
                        <a:rPr lang="en-US" sz="1900" baseline="30000" dirty="0"/>
                        <a:t>ST</a:t>
                      </a:r>
                      <a:r>
                        <a:rPr lang="en-US" sz="1900" dirty="0"/>
                        <a:t> DAC</a:t>
                      </a:r>
                    </a:p>
                  </a:txBody>
                  <a:tcPr/>
                </a:tc>
                <a:tc>
                  <a:txBody>
                    <a:bodyPr/>
                    <a:lstStyle/>
                    <a:p>
                      <a:pPr algn="ctr"/>
                      <a:r>
                        <a:rPr lang="en-US" sz="1900" dirty="0"/>
                        <a:t>San Francisco- 2015- 52</a:t>
                      </a:r>
                      <a:r>
                        <a:rPr lang="en-US" sz="1900" baseline="30000" dirty="0"/>
                        <a:t>ND</a:t>
                      </a:r>
                      <a:r>
                        <a:rPr lang="en-US" sz="1900" dirty="0"/>
                        <a:t> DAC</a:t>
                      </a:r>
                    </a:p>
                  </a:txBody>
                  <a:tcPr/>
                </a:tc>
                <a:extLst>
                  <a:ext uri="{0D108BD9-81ED-4DB2-BD59-A6C34878D82A}">
                    <a16:rowId xmlns:a16="http://schemas.microsoft.com/office/drawing/2014/main" val="10000"/>
                  </a:ext>
                </a:extLst>
              </a:tr>
              <a:tr h="351072">
                <a:tc>
                  <a:txBody>
                    <a:bodyPr/>
                    <a:lstStyle/>
                    <a:p>
                      <a:pPr algn="ctr"/>
                      <a:r>
                        <a:rPr lang="en-US" sz="1200" dirty="0"/>
                        <a:t>Total</a:t>
                      </a:r>
                      <a:r>
                        <a:rPr lang="en-US" sz="1200" baseline="0" dirty="0"/>
                        <a:t> Paper Submission: 743</a:t>
                      </a:r>
                      <a:endParaRPr lang="en-US" sz="1200" dirty="0"/>
                    </a:p>
                  </a:txBody>
                  <a:tcPr/>
                </a:tc>
                <a:tc>
                  <a:txBody>
                    <a:bodyPr/>
                    <a:lstStyle/>
                    <a:p>
                      <a:pPr algn="ctr"/>
                      <a:r>
                        <a:rPr lang="en-US" sz="1200" dirty="0"/>
                        <a:t>Total Paper Submission: 787</a:t>
                      </a:r>
                    </a:p>
                  </a:txBody>
                  <a:tcPr/>
                </a:tc>
                <a:tc>
                  <a:txBody>
                    <a:bodyPr/>
                    <a:lstStyle/>
                    <a:p>
                      <a:pPr algn="ctr"/>
                      <a:r>
                        <a:rPr lang="en-US" sz="1200" dirty="0"/>
                        <a:t>Total</a:t>
                      </a:r>
                      <a:r>
                        <a:rPr lang="en-US" sz="1200" baseline="0" dirty="0"/>
                        <a:t> Paper Submission: </a:t>
                      </a:r>
                      <a:r>
                        <a:rPr lang="en-US" sz="1200" dirty="0"/>
                        <a:t>785</a:t>
                      </a:r>
                    </a:p>
                  </a:txBody>
                  <a:tcPr/>
                </a:tc>
                <a:extLst>
                  <a:ext uri="{0D108BD9-81ED-4DB2-BD59-A6C34878D82A}">
                    <a16:rowId xmlns:a16="http://schemas.microsoft.com/office/drawing/2014/main" val="10001"/>
                  </a:ext>
                </a:extLst>
              </a:tr>
              <a:tr h="640080">
                <a:tc>
                  <a:txBody>
                    <a:bodyPr/>
                    <a:lstStyle/>
                    <a:p>
                      <a:pPr algn="ctr"/>
                      <a:r>
                        <a:rPr lang="en-US" sz="1200" dirty="0"/>
                        <a:t>Global</a:t>
                      </a:r>
                      <a:r>
                        <a:rPr lang="en-US" sz="1200" baseline="0" dirty="0"/>
                        <a:t> Forum</a:t>
                      </a:r>
                      <a:endParaRPr lang="en-US" sz="1200" dirty="0"/>
                    </a:p>
                  </a:txBody>
                  <a:tcPr/>
                </a:tc>
                <a:tc>
                  <a:txBody>
                    <a:bodyPr/>
                    <a:lstStyle/>
                    <a:p>
                      <a:pPr algn="ctr"/>
                      <a:r>
                        <a:rPr lang="en-US" sz="1200" dirty="0"/>
                        <a:t>Tutorials:</a:t>
                      </a:r>
                      <a:r>
                        <a:rPr lang="en-US" sz="1200" baseline="0" dirty="0"/>
                        <a:t> Physical design, low power, automotive, hardware security, embedded systems</a:t>
                      </a:r>
                      <a:endParaRPr lang="en-US" sz="1200" dirty="0"/>
                    </a:p>
                  </a:txBody>
                  <a:tcPr/>
                </a:tc>
                <a:tc>
                  <a:txBody>
                    <a:bodyPr/>
                    <a:lstStyle/>
                    <a:p>
                      <a:pPr algn="ctr"/>
                      <a:r>
                        <a:rPr lang="en-US" sz="1200" dirty="0"/>
                        <a:t>Designer Track / IP Track</a:t>
                      </a:r>
                    </a:p>
                  </a:txBody>
                  <a:tcPr/>
                </a:tc>
                <a:extLst>
                  <a:ext uri="{0D108BD9-81ED-4DB2-BD59-A6C34878D82A}">
                    <a16:rowId xmlns:a16="http://schemas.microsoft.com/office/drawing/2014/main" val="10002"/>
                  </a:ext>
                </a:extLst>
              </a:tr>
              <a:tr h="457200">
                <a:tc>
                  <a:txBody>
                    <a:bodyPr/>
                    <a:lstStyle/>
                    <a:p>
                      <a:pPr algn="ctr"/>
                      <a:r>
                        <a:rPr lang="en-US" sz="1200" dirty="0"/>
                        <a:t>Designer Track</a:t>
                      </a:r>
                    </a:p>
                  </a:txBody>
                  <a:tcPr/>
                </a:tc>
                <a:tc>
                  <a:txBody>
                    <a:bodyPr/>
                    <a:lstStyle/>
                    <a:p>
                      <a:pPr algn="ctr"/>
                      <a:r>
                        <a:rPr lang="en-US" sz="1200" dirty="0"/>
                        <a:t>Designer Track / IP Track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Embedded</a:t>
                      </a:r>
                      <a:r>
                        <a:rPr lang="en-US" sz="1200" baseline="0" dirty="0"/>
                        <a:t> Systems &amp; Software &amp; Automotive Track</a:t>
                      </a:r>
                      <a:endParaRPr lang="en-US" sz="1200" dirty="0"/>
                    </a:p>
                  </a:txBody>
                  <a:tcPr/>
                </a:tc>
                <a:extLst>
                  <a:ext uri="{0D108BD9-81ED-4DB2-BD59-A6C34878D82A}">
                    <a16:rowId xmlns:a16="http://schemas.microsoft.com/office/drawing/2014/main" val="10003"/>
                  </a:ext>
                </a:extLst>
              </a:tr>
              <a:tr h="640080">
                <a:tc>
                  <a:txBody>
                    <a:bodyPr/>
                    <a:lstStyle/>
                    <a:p>
                      <a:pPr algn="ctr"/>
                      <a:r>
                        <a:rPr lang="en-US" sz="1200" dirty="0"/>
                        <a:t>Embedded</a:t>
                      </a:r>
                      <a:r>
                        <a:rPr lang="en-US" sz="1200" baseline="0" dirty="0"/>
                        <a:t> Systems &amp; Software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Embedded</a:t>
                      </a:r>
                      <a:r>
                        <a:rPr lang="en-US" sz="1200" baseline="0" dirty="0"/>
                        <a:t> Systems &amp; Software &amp; Automotive Track</a:t>
                      </a:r>
                      <a:endParaRPr lang="en-US" sz="1200" dirty="0"/>
                    </a:p>
                  </a:txBody>
                  <a:tcPr/>
                </a:tc>
                <a:tc>
                  <a:txBody>
                    <a:bodyPr/>
                    <a:lstStyle/>
                    <a:p>
                      <a:pPr algn="ctr"/>
                      <a:r>
                        <a:rPr lang="en-US" sz="1200" dirty="0"/>
                        <a:t>Keynotes:</a:t>
                      </a:r>
                      <a:r>
                        <a:rPr lang="en-US" sz="1200" baseline="0" dirty="0"/>
                        <a:t> Google, Moore’s law, automotive, cyber threats panel, electronics for the human body</a:t>
                      </a:r>
                      <a:endParaRPr lang="en-US" sz="1200" dirty="0"/>
                    </a:p>
                  </a:txBody>
                  <a:tcPr/>
                </a:tc>
                <a:extLst>
                  <a:ext uri="{0D108BD9-81ED-4DB2-BD59-A6C34878D82A}">
                    <a16:rowId xmlns:a16="http://schemas.microsoft.com/office/drawing/2014/main" val="10004"/>
                  </a:ext>
                </a:extLst>
              </a:tr>
              <a:tr h="686943">
                <a:tc>
                  <a:txBody>
                    <a:bodyPr/>
                    <a:lstStyle/>
                    <a:p>
                      <a:pPr algn="ctr"/>
                      <a:r>
                        <a:rPr lang="en-US" sz="1200" dirty="0"/>
                        <a:t>Keynotes:</a:t>
                      </a:r>
                      <a:r>
                        <a:rPr lang="en-US" sz="1200" baseline="0" dirty="0"/>
                        <a:t> Design, ESS, Automotive, Future of Technology</a:t>
                      </a:r>
                      <a:endParaRPr lang="en-US" sz="1200" dirty="0"/>
                    </a:p>
                  </a:txBody>
                  <a:tcPr/>
                </a:tc>
                <a:tc>
                  <a:txBody>
                    <a:bodyPr/>
                    <a:lstStyle/>
                    <a:p>
                      <a:pPr algn="ctr"/>
                      <a:r>
                        <a:rPr lang="en-US" sz="1200" dirty="0"/>
                        <a:t>Keynotes:</a:t>
                      </a:r>
                      <a:r>
                        <a:rPr lang="en-US" sz="1200" baseline="0" dirty="0"/>
                        <a:t> IP, Sum-10nm era, Automotive keynote, mobile computing</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ARM CC (exhibit floor)</a:t>
                      </a:r>
                    </a:p>
                  </a:txBody>
                  <a:tcPr/>
                </a:tc>
                <a:extLst>
                  <a:ext uri="{0D108BD9-81ED-4DB2-BD59-A6C34878D82A}">
                    <a16:rowId xmlns:a16="http://schemas.microsoft.com/office/drawing/2014/main" val="10005"/>
                  </a:ext>
                </a:extLst>
              </a:tr>
              <a:tr h="337399">
                <a:tc>
                  <a:txBody>
                    <a:bodyPr/>
                    <a:lstStyle/>
                    <a:p>
                      <a:pPr algn="ctr"/>
                      <a:r>
                        <a:rPr lang="en-US" sz="1200" dirty="0"/>
                        <a:t>Designed</a:t>
                      </a:r>
                      <a:r>
                        <a:rPr lang="en-US" sz="1200" baseline="0" dirty="0"/>
                        <a:t> in Texas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ARM CC (exhibit floor)</a:t>
                      </a:r>
                    </a:p>
                  </a:txBody>
                  <a:tcPr/>
                </a:tc>
                <a:tc>
                  <a:txBody>
                    <a:bodyPr/>
                    <a:lstStyle/>
                    <a:p>
                      <a:pPr algn="ctr"/>
                      <a:r>
                        <a:rPr lang="en-US" sz="1200" dirty="0"/>
                        <a:t>Automotive Pavilion (exhibit</a:t>
                      </a:r>
                      <a:r>
                        <a:rPr lang="en-US" sz="1200" baseline="0" dirty="0"/>
                        <a:t> floor)</a:t>
                      </a:r>
                      <a:endParaRPr lang="en-US" sz="1200" dirty="0"/>
                    </a:p>
                  </a:txBody>
                  <a:tcPr/>
                </a:tc>
                <a:extLst>
                  <a:ext uri="{0D108BD9-81ED-4DB2-BD59-A6C34878D82A}">
                    <a16:rowId xmlns:a16="http://schemas.microsoft.com/office/drawing/2014/main" val="10006"/>
                  </a:ext>
                </a:extLst>
              </a:tr>
              <a:tr h="274320">
                <a:tc>
                  <a:txBody>
                    <a:bodyPr/>
                    <a:lstStyle/>
                    <a:p>
                      <a:pPr algn="ctr"/>
                      <a:r>
                        <a:rPr lang="en-US" sz="1200" dirty="0"/>
                        <a:t>Visionary Talks</a:t>
                      </a:r>
                    </a:p>
                  </a:txBody>
                  <a:tcPr/>
                </a:tc>
                <a:tc>
                  <a:txBody>
                    <a:bodyPr/>
                    <a:lstStyle/>
                    <a:p>
                      <a:pPr algn="ctr"/>
                      <a:r>
                        <a:rPr lang="en-US" sz="1200" dirty="0"/>
                        <a:t>Automotive Pavilion (exhibit</a:t>
                      </a:r>
                      <a:r>
                        <a:rPr lang="en-US" sz="1200" baseline="0" dirty="0"/>
                        <a:t> floor)</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Training</a:t>
                      </a:r>
                      <a:r>
                        <a:rPr lang="en-US" sz="1200" baseline="0" dirty="0"/>
                        <a:t> Day (Doulos)</a:t>
                      </a:r>
                      <a:endParaRPr lang="en-US" sz="1200" dirty="0"/>
                    </a:p>
                  </a:txBody>
                  <a:tcPr/>
                </a:tc>
                <a:extLst>
                  <a:ext uri="{0D108BD9-81ED-4DB2-BD59-A6C34878D82A}">
                    <a16:rowId xmlns:a16="http://schemas.microsoft.com/office/drawing/2014/main" val="10007"/>
                  </a:ext>
                </a:extLst>
              </a:tr>
              <a:tr h="294027">
                <a:tc>
                  <a:txBody>
                    <a:bodyPr/>
                    <a:lstStyle/>
                    <a:p>
                      <a:pPr algn="ctr"/>
                      <a:r>
                        <a:rPr lang="en-US" sz="1200" dirty="0"/>
                        <a:t>Training</a:t>
                      </a:r>
                      <a:r>
                        <a:rPr lang="en-US" sz="1200" baseline="0" dirty="0"/>
                        <a:t> Day (Doulos)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Training</a:t>
                      </a:r>
                      <a:r>
                        <a:rPr lang="en-US" sz="1200" baseline="0" dirty="0"/>
                        <a:t> Day (Doulos)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Visionary Talks</a:t>
                      </a:r>
                    </a:p>
                  </a:txBody>
                  <a:tcPr/>
                </a:tc>
                <a:extLst>
                  <a:ext uri="{0D108BD9-81ED-4DB2-BD59-A6C34878D82A}">
                    <a16:rowId xmlns:a16="http://schemas.microsoft.com/office/drawing/2014/main" val="10008"/>
                  </a:ext>
                </a:extLst>
              </a:tr>
              <a:tr h="457200">
                <a:tc>
                  <a:txBody>
                    <a:bodyPr/>
                    <a:lstStyle/>
                    <a:p>
                      <a:pPr algn="ctr"/>
                      <a:r>
                        <a:rPr lang="en-US" sz="1200" dirty="0"/>
                        <a:t>ARM CC (exhibit floor)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Visionary Talks</a:t>
                      </a:r>
                    </a:p>
                    <a:p>
                      <a:pPr algn="ctr"/>
                      <a:endParaRPr lang="en-US" sz="1200" dirty="0"/>
                    </a:p>
                  </a:txBody>
                  <a:tcPr/>
                </a:tc>
                <a:tc>
                  <a:txBody>
                    <a:bodyPr/>
                    <a:lstStyle/>
                    <a:p>
                      <a:pPr algn="ctr"/>
                      <a:r>
                        <a:rPr lang="en-US" sz="1200" dirty="0"/>
                        <a:t>SKY</a:t>
                      </a:r>
                      <a:r>
                        <a:rPr lang="en-US" sz="1200" baseline="0" dirty="0"/>
                        <a:t> Talks (short keynotes moved to DAC Pavilion)</a:t>
                      </a:r>
                      <a:endParaRPr lang="en-US" sz="1200" dirty="0"/>
                    </a:p>
                  </a:txBody>
                  <a:tcPr/>
                </a:tc>
                <a:extLst>
                  <a:ext uri="{0D108BD9-81ED-4DB2-BD59-A6C34878D82A}">
                    <a16:rowId xmlns:a16="http://schemas.microsoft.com/office/drawing/2014/main" val="10009"/>
                  </a:ext>
                </a:extLst>
              </a:tr>
              <a:tr h="535748">
                <a:tc>
                  <a:txBody>
                    <a:bodyPr/>
                    <a:lstStyle/>
                    <a:p>
                      <a:pPr algn="ctr"/>
                      <a:r>
                        <a:rPr lang="en-US" sz="1200" dirty="0"/>
                        <a:t>SKY</a:t>
                      </a:r>
                      <a:r>
                        <a:rPr lang="en-US" sz="1200" baseline="0" dirty="0"/>
                        <a:t> Talks (short keynotes after panels)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SKY</a:t>
                      </a:r>
                      <a:r>
                        <a:rPr lang="en-US" sz="1200" baseline="0" dirty="0"/>
                        <a:t> Talks (short keynotes)</a:t>
                      </a:r>
                      <a:endParaRPr lang="en-US" sz="1200" dirty="0"/>
                    </a:p>
                  </a:txBody>
                  <a:tcPr/>
                </a:tc>
                <a:tc>
                  <a:txBody>
                    <a:bodyPr/>
                    <a:lstStyle/>
                    <a:p>
                      <a:endParaRPr lang="en-US" sz="1900" dirty="0"/>
                    </a:p>
                  </a:txBody>
                  <a:tcPr/>
                </a:tc>
                <a:extLst>
                  <a:ext uri="{0D108BD9-81ED-4DB2-BD59-A6C34878D82A}">
                    <a16:rowId xmlns:a16="http://schemas.microsoft.com/office/drawing/2014/main" val="10010"/>
                  </a:ext>
                </a:extLst>
              </a:tr>
            </a:tbl>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ustDataLst>
      <p:tags r:id="rId1"/>
    </p:custDataLst>
    <p:extLst>
      <p:ext uri="{BB962C8B-B14F-4D97-AF65-F5344CB8AC3E}">
        <p14:creationId xmlns:p14="http://schemas.microsoft.com/office/powerpoint/2010/main" val="397931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39" y="918034"/>
            <a:ext cx="8245475" cy="498475"/>
          </a:xfrm>
        </p:spPr>
        <p:txBody>
          <a:bodyPr>
            <a:normAutofit fontScale="90000"/>
          </a:bodyPr>
          <a:lstStyle/>
          <a:p>
            <a:pPr algn="ctr"/>
            <a:r>
              <a:rPr lang="en-US" dirty="0"/>
              <a:t>	DAC 2015: New and Expanded Technical Contents</a:t>
            </a:r>
          </a:p>
        </p:txBody>
      </p:sp>
      <p:sp>
        <p:nvSpPr>
          <p:cNvPr id="3" name="Content Placeholder 2"/>
          <p:cNvSpPr>
            <a:spLocks noGrp="1"/>
          </p:cNvSpPr>
          <p:nvPr>
            <p:ph idx="1"/>
          </p:nvPr>
        </p:nvSpPr>
        <p:spPr>
          <a:xfrm>
            <a:off x="1840327" y="1664568"/>
            <a:ext cx="8905164" cy="4906851"/>
          </a:xfrm>
        </p:spPr>
        <p:txBody>
          <a:bodyPr>
            <a:normAutofit/>
          </a:bodyPr>
          <a:lstStyle/>
          <a:p>
            <a:r>
              <a:rPr lang="en-US" dirty="0"/>
              <a:t>Internet of Things</a:t>
            </a:r>
          </a:p>
          <a:p>
            <a:pPr lvl="1"/>
            <a:r>
              <a:rPr lang="en-US" dirty="0"/>
              <a:t>Focused contents with invited talks, panel, and special sessions</a:t>
            </a:r>
          </a:p>
          <a:p>
            <a:pPr lvl="1"/>
            <a:endParaRPr lang="en-US" dirty="0"/>
          </a:p>
          <a:p>
            <a:r>
              <a:rPr lang="en-US" dirty="0"/>
              <a:t>Security and AUTO</a:t>
            </a:r>
          </a:p>
          <a:p>
            <a:pPr lvl="1"/>
            <a:r>
              <a:rPr lang="en-US" dirty="0"/>
              <a:t>Single track spanning all three days </a:t>
            </a:r>
          </a:p>
          <a:p>
            <a:pPr lvl="1"/>
            <a:endParaRPr lang="en-US" dirty="0"/>
          </a:p>
          <a:p>
            <a:r>
              <a:rPr lang="en-US" dirty="0"/>
              <a:t>Growing interests in Embedded Systems contents</a:t>
            </a:r>
          </a:p>
          <a:p>
            <a:pPr lvl="1"/>
            <a:r>
              <a:rPr lang="en-US" dirty="0"/>
              <a:t>Close to 10% increase in submissions</a:t>
            </a:r>
          </a:p>
          <a:p>
            <a:pPr marL="457200" lvl="1" indent="0">
              <a:buNone/>
            </a:pPr>
            <a:endParaRPr lang="en-US" dirty="0"/>
          </a:p>
          <a:p>
            <a:pPr marL="457200" lvl="1" indent="0">
              <a:buNone/>
            </a:pPr>
            <a:endParaRPr lang="en-US" dirty="0"/>
          </a:p>
          <a:p>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700540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Paper Submission Summary</a:t>
            </a:r>
          </a:p>
        </p:txBody>
      </p:sp>
      <p:sp>
        <p:nvSpPr>
          <p:cNvPr id="3" name="Content Placeholder 2"/>
          <p:cNvSpPr>
            <a:spLocks noGrp="1"/>
          </p:cNvSpPr>
          <p:nvPr>
            <p:ph idx="1"/>
          </p:nvPr>
        </p:nvSpPr>
        <p:spPr>
          <a:xfrm>
            <a:off x="1677988" y="1190254"/>
            <a:ext cx="8673152" cy="4549775"/>
          </a:xfrm>
        </p:spPr>
        <p:txBody>
          <a:bodyPr>
            <a:normAutofit/>
          </a:bodyPr>
          <a:lstStyle/>
          <a:p>
            <a:pPr marL="457200" lvl="1" indent="0">
              <a:buNone/>
            </a:pPr>
            <a:endParaRPr lang="en-US" dirty="0"/>
          </a:p>
          <a:p>
            <a:r>
              <a:rPr lang="en-US" dirty="0"/>
              <a:t>Approved submissions for review: 790</a:t>
            </a:r>
          </a:p>
          <a:p>
            <a:pPr lvl="1"/>
            <a:r>
              <a:rPr lang="en-US" dirty="0"/>
              <a:t>Academia: 89%</a:t>
            </a:r>
          </a:p>
          <a:p>
            <a:pPr lvl="1"/>
            <a:r>
              <a:rPr lang="en-US" dirty="0"/>
              <a:t>Industry: 11%</a:t>
            </a:r>
          </a:p>
          <a:p>
            <a:pPr lvl="1"/>
            <a:r>
              <a:rPr lang="en-US" dirty="0"/>
              <a:t>Countries with most                                                                submissions:</a:t>
            </a:r>
          </a:p>
          <a:p>
            <a:pPr lvl="2"/>
            <a:r>
              <a:rPr lang="en-US" dirty="0"/>
              <a:t>U.S.</a:t>
            </a:r>
          </a:p>
          <a:p>
            <a:pPr lvl="2"/>
            <a:r>
              <a:rPr lang="en-US" dirty="0"/>
              <a:t>Germany</a:t>
            </a:r>
          </a:p>
          <a:p>
            <a:pPr lvl="2"/>
            <a:r>
              <a:rPr lang="en-US" dirty="0"/>
              <a:t>China</a:t>
            </a:r>
          </a:p>
          <a:p>
            <a:pPr lvl="2"/>
            <a:r>
              <a:rPr lang="en-US" dirty="0"/>
              <a:t>Taiwan</a:t>
            </a:r>
          </a:p>
          <a:p>
            <a:pPr lvl="2"/>
            <a:r>
              <a:rPr lang="en-US" dirty="0"/>
              <a:t>Korea</a:t>
            </a:r>
          </a:p>
          <a:p>
            <a:pPr lvl="2"/>
            <a:endParaRPr lang="en-US" dirty="0"/>
          </a:p>
          <a:p>
            <a:endParaRPr lang="en-US" dirty="0"/>
          </a:p>
          <a:p>
            <a:pPr lvl="1"/>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0606" y="2149386"/>
            <a:ext cx="4596231" cy="3909355"/>
          </a:xfrm>
          <a:prstGeom prst="rect">
            <a:avLst/>
          </a:prstGeom>
        </p:spPr>
      </p:pic>
      <p:sp>
        <p:nvSpPr>
          <p:cNvPr id="4" name="Footer Placeholder 3"/>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01994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Paper Submission Trends</a:t>
            </a:r>
          </a:p>
        </p:txBody>
      </p:sp>
      <p:graphicFrame>
        <p:nvGraphicFramePr>
          <p:cNvPr id="5" name="Chart 4"/>
          <p:cNvGraphicFramePr>
            <a:graphicFrameLocks/>
          </p:cNvGraphicFramePr>
          <p:nvPr/>
        </p:nvGraphicFramePr>
        <p:xfrm>
          <a:off x="1959426" y="1549832"/>
          <a:ext cx="8127389" cy="488588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46452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224" y="543898"/>
            <a:ext cx="8245475" cy="498475"/>
          </a:xfrm>
        </p:spPr>
        <p:txBody>
          <a:bodyPr>
            <a:normAutofit fontScale="90000"/>
          </a:bodyPr>
          <a:lstStyle/>
          <a:p>
            <a:r>
              <a:rPr lang="en-US" dirty="0"/>
              <a:t>TPC Information</a:t>
            </a:r>
          </a:p>
        </p:txBody>
      </p:sp>
      <p:sp>
        <p:nvSpPr>
          <p:cNvPr id="3" name="Content Placeholder 2"/>
          <p:cNvSpPr>
            <a:spLocks noGrp="1"/>
          </p:cNvSpPr>
          <p:nvPr>
            <p:ph idx="1"/>
          </p:nvPr>
        </p:nvSpPr>
        <p:spPr>
          <a:xfrm>
            <a:off x="2083398" y="1255715"/>
            <a:ext cx="8211540" cy="1498245"/>
          </a:xfrm>
        </p:spPr>
        <p:txBody>
          <a:bodyPr>
            <a:normAutofit fontScale="92500" lnSpcReduction="10000"/>
          </a:bodyPr>
          <a:lstStyle/>
          <a:p>
            <a:r>
              <a:rPr lang="en-US" dirty="0"/>
              <a:t>2013: 96, 2014: 170, 2015: 168</a:t>
            </a:r>
          </a:p>
          <a:p>
            <a:r>
              <a:rPr lang="en-US" dirty="0"/>
              <a:t>Increased TPC to</a:t>
            </a:r>
          </a:p>
          <a:p>
            <a:pPr lvl="1"/>
            <a:r>
              <a:rPr lang="en-US" dirty="0"/>
              <a:t>Cover newly introduced tracks</a:t>
            </a:r>
          </a:p>
          <a:p>
            <a:pPr lvl="1"/>
            <a:r>
              <a:rPr lang="en-US" dirty="0"/>
              <a:t>Reduce the paper review workload</a:t>
            </a:r>
          </a:p>
          <a:p>
            <a:endParaRPr lang="en-US" dirty="0"/>
          </a:p>
          <a:p>
            <a:pPr lvl="1"/>
            <a:endParaRPr lang="en-US" dirty="0"/>
          </a:p>
        </p:txBody>
      </p:sp>
      <p:graphicFrame>
        <p:nvGraphicFramePr>
          <p:cNvPr id="4" name="Chart 3"/>
          <p:cNvGraphicFramePr>
            <a:graphicFrameLocks/>
          </p:cNvGraphicFramePr>
          <p:nvPr/>
        </p:nvGraphicFramePr>
        <p:xfrm>
          <a:off x="1658471" y="321653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6096000" y="321653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88321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7988" y="482602"/>
            <a:ext cx="8774112" cy="498475"/>
          </a:xfrm>
        </p:spPr>
        <p:txBody>
          <a:bodyPr>
            <a:normAutofit fontScale="90000"/>
          </a:bodyPr>
          <a:lstStyle/>
          <a:p>
            <a:r>
              <a:rPr lang="en-US" sz="2800" dirty="0"/>
              <a:t>Growth in Cooperation with IEEE Bodies and ACM</a:t>
            </a:r>
          </a:p>
        </p:txBody>
      </p:sp>
      <p:graphicFrame>
        <p:nvGraphicFramePr>
          <p:cNvPr id="4" name="Content Placeholder 3"/>
          <p:cNvGraphicFramePr>
            <a:graphicFrameLocks noGrp="1"/>
          </p:cNvGraphicFramePr>
          <p:nvPr>
            <p:ph idx="4294967295"/>
          </p:nvPr>
        </p:nvGraphicFramePr>
        <p:xfrm>
          <a:off x="1613656" y="2667000"/>
          <a:ext cx="8915399" cy="4008120"/>
        </p:xfrm>
        <a:graphic>
          <a:graphicData uri="http://schemas.openxmlformats.org/drawingml/2006/table">
            <a:tbl>
              <a:tblPr firstRow="1" bandRow="1">
                <a:tableStyleId>{5C22544A-7EE6-4342-B048-85BDC9FD1C3A}</a:tableStyleId>
              </a:tblPr>
              <a:tblGrid>
                <a:gridCol w="2957286">
                  <a:extLst>
                    <a:ext uri="{9D8B030D-6E8A-4147-A177-3AD203B41FA5}">
                      <a16:colId xmlns:a16="http://schemas.microsoft.com/office/drawing/2014/main" val="20000"/>
                    </a:ext>
                  </a:extLst>
                </a:gridCol>
                <a:gridCol w="4702628">
                  <a:extLst>
                    <a:ext uri="{9D8B030D-6E8A-4147-A177-3AD203B41FA5}">
                      <a16:colId xmlns:a16="http://schemas.microsoft.com/office/drawing/2014/main" val="20001"/>
                    </a:ext>
                  </a:extLst>
                </a:gridCol>
                <a:gridCol w="1255485">
                  <a:extLst>
                    <a:ext uri="{9D8B030D-6E8A-4147-A177-3AD203B41FA5}">
                      <a16:colId xmlns:a16="http://schemas.microsoft.com/office/drawing/2014/main" val="20002"/>
                    </a:ext>
                  </a:extLst>
                </a:gridCol>
              </a:tblGrid>
              <a:tr h="375920">
                <a:tc>
                  <a:txBody>
                    <a:bodyPr/>
                    <a:lstStyle/>
                    <a:p>
                      <a:r>
                        <a:rPr lang="en-US" sz="1900" dirty="0"/>
                        <a:t>Conference</a:t>
                      </a:r>
                    </a:p>
                  </a:txBody>
                  <a:tcPr/>
                </a:tc>
                <a:tc>
                  <a:txBody>
                    <a:bodyPr/>
                    <a:lstStyle/>
                    <a:p>
                      <a:r>
                        <a:rPr lang="en-US" sz="1900" dirty="0"/>
                        <a:t>Characterization</a:t>
                      </a:r>
                    </a:p>
                  </a:txBody>
                  <a:tcPr/>
                </a:tc>
                <a:tc>
                  <a:txBody>
                    <a:bodyPr/>
                    <a:lstStyle/>
                    <a:p>
                      <a:r>
                        <a:rPr lang="en-US" sz="1900" dirty="0"/>
                        <a:t>CEDA %</a:t>
                      </a:r>
                    </a:p>
                  </a:txBody>
                  <a:tcPr/>
                </a:tc>
                <a:extLst>
                  <a:ext uri="{0D108BD9-81ED-4DB2-BD59-A6C34878D82A}">
                    <a16:rowId xmlns:a16="http://schemas.microsoft.com/office/drawing/2014/main" val="10000"/>
                  </a:ext>
                </a:extLst>
              </a:tr>
              <a:tr h="579120">
                <a:tc>
                  <a:txBody>
                    <a:bodyPr/>
                    <a:lstStyle/>
                    <a:p>
                      <a:r>
                        <a:rPr lang="en-US" sz="1600" dirty="0"/>
                        <a:t>IEEE Latin</a:t>
                      </a:r>
                      <a:r>
                        <a:rPr lang="en-US" sz="1600" baseline="0" dirty="0"/>
                        <a:t> America Test Symposium (LATS 2015)</a:t>
                      </a:r>
                      <a:endParaRPr lang="en-US" sz="1600" dirty="0"/>
                    </a:p>
                  </a:txBody>
                  <a:tcPr/>
                </a:tc>
                <a:tc>
                  <a:txBody>
                    <a:bodyPr/>
                    <a:lstStyle/>
                    <a:p>
                      <a:r>
                        <a:rPr lang="en-US" sz="1600" baseline="0" dirty="0"/>
                        <a:t>Main testing conference in South America with EDA component</a:t>
                      </a:r>
                      <a:endParaRPr lang="en-US" sz="1600" dirty="0"/>
                    </a:p>
                  </a:txBody>
                  <a:tcPr/>
                </a:tc>
                <a:tc>
                  <a:txBody>
                    <a:bodyPr/>
                    <a:lstStyle/>
                    <a:p>
                      <a:r>
                        <a:rPr lang="en-US" sz="1600" dirty="0"/>
                        <a:t>30%</a:t>
                      </a:r>
                    </a:p>
                  </a:txBody>
                  <a:tcPr/>
                </a:tc>
                <a:extLst>
                  <a:ext uri="{0D108BD9-81ED-4DB2-BD59-A6C34878D82A}">
                    <a16:rowId xmlns:a16="http://schemas.microsoft.com/office/drawing/2014/main" val="10001"/>
                  </a:ext>
                </a:extLst>
              </a:tr>
              <a:tr h="579120">
                <a:tc>
                  <a:txBody>
                    <a:bodyPr/>
                    <a:lstStyle/>
                    <a:p>
                      <a:r>
                        <a:rPr lang="es-ES" sz="1600" baseline="0" dirty="0">
                          <a:solidFill>
                            <a:schemeClr val="tx1"/>
                          </a:solidFill>
                        </a:rPr>
                        <a:t>IEEE </a:t>
                      </a:r>
                      <a:r>
                        <a:rPr lang="es-ES" sz="1600" baseline="0" dirty="0" err="1">
                          <a:solidFill>
                            <a:schemeClr val="tx1"/>
                          </a:solidFill>
                        </a:rPr>
                        <a:t>European</a:t>
                      </a:r>
                      <a:r>
                        <a:rPr lang="es-ES" sz="1600" baseline="0" dirty="0">
                          <a:solidFill>
                            <a:schemeClr val="tx1"/>
                          </a:solidFill>
                        </a:rPr>
                        <a:t> Test </a:t>
                      </a:r>
                      <a:r>
                        <a:rPr lang="es-ES" sz="1600" baseline="0" dirty="0" err="1">
                          <a:solidFill>
                            <a:schemeClr val="tx1"/>
                          </a:solidFill>
                        </a:rPr>
                        <a:t>Symposium</a:t>
                      </a:r>
                      <a:r>
                        <a:rPr lang="es-ES" sz="1600" baseline="0" dirty="0">
                          <a:solidFill>
                            <a:schemeClr val="tx1"/>
                          </a:solidFill>
                        </a:rPr>
                        <a:t> (ETS 2015</a:t>
                      </a:r>
                      <a:r>
                        <a:rPr lang="es-ES" sz="1600" dirty="0">
                          <a:solidFill>
                            <a:schemeClr val="tx1"/>
                          </a:solidFill>
                        </a:rPr>
                        <a:t>)</a:t>
                      </a:r>
                    </a:p>
                  </a:txBody>
                  <a:tcPr/>
                </a:tc>
                <a:tc>
                  <a:txBody>
                    <a:bodyPr/>
                    <a:lstStyle/>
                    <a:p>
                      <a:r>
                        <a:rPr lang="es-ES" sz="1600" dirty="0">
                          <a:solidFill>
                            <a:schemeClr val="tx1"/>
                          </a:solidFill>
                        </a:rPr>
                        <a:t>Main </a:t>
                      </a:r>
                      <a:r>
                        <a:rPr lang="es-ES" sz="1600" dirty="0" err="1">
                          <a:solidFill>
                            <a:schemeClr val="tx1"/>
                          </a:solidFill>
                        </a:rPr>
                        <a:t>European</a:t>
                      </a:r>
                      <a:r>
                        <a:rPr lang="es-ES" sz="1600" dirty="0">
                          <a:solidFill>
                            <a:schemeClr val="tx1"/>
                          </a:solidFill>
                        </a:rPr>
                        <a:t> test</a:t>
                      </a:r>
                      <a:r>
                        <a:rPr lang="es-ES" sz="1600" baseline="0" dirty="0">
                          <a:solidFill>
                            <a:schemeClr val="tx1"/>
                          </a:solidFill>
                        </a:rPr>
                        <a:t> </a:t>
                      </a:r>
                      <a:r>
                        <a:rPr lang="es-ES" sz="1600" baseline="0" dirty="0" err="1">
                          <a:solidFill>
                            <a:schemeClr val="tx1"/>
                          </a:solidFill>
                        </a:rPr>
                        <a:t>conference</a:t>
                      </a:r>
                      <a:r>
                        <a:rPr lang="es-ES" sz="1600" baseline="0" dirty="0">
                          <a:solidFill>
                            <a:schemeClr val="tx1"/>
                          </a:solidFill>
                        </a:rPr>
                        <a:t> </a:t>
                      </a:r>
                      <a:r>
                        <a:rPr lang="es-ES" sz="1600" baseline="0" dirty="0" err="1">
                          <a:solidFill>
                            <a:schemeClr val="tx1"/>
                          </a:solidFill>
                        </a:rPr>
                        <a:t>with</a:t>
                      </a:r>
                      <a:r>
                        <a:rPr lang="es-ES" sz="1600" baseline="0" dirty="0">
                          <a:solidFill>
                            <a:schemeClr val="tx1"/>
                          </a:solidFill>
                        </a:rPr>
                        <a:t> EDA </a:t>
                      </a:r>
                      <a:r>
                        <a:rPr lang="es-ES" sz="1600" baseline="0" dirty="0" err="1">
                          <a:solidFill>
                            <a:schemeClr val="tx1"/>
                          </a:solidFill>
                        </a:rPr>
                        <a:t>component</a:t>
                      </a:r>
                      <a:endParaRPr lang="en-US" sz="1600" dirty="0">
                        <a:solidFill>
                          <a:schemeClr val="tx1"/>
                        </a:solidFill>
                      </a:endParaRPr>
                    </a:p>
                  </a:txBody>
                  <a:tcPr/>
                </a:tc>
                <a:tc>
                  <a:txBody>
                    <a:bodyPr/>
                    <a:lstStyle/>
                    <a:p>
                      <a:r>
                        <a:rPr lang="es-ES" sz="1600" dirty="0">
                          <a:solidFill>
                            <a:schemeClr val="tx1"/>
                          </a:solidFill>
                        </a:rPr>
                        <a:t>25%</a:t>
                      </a:r>
                      <a:endParaRPr lang="en-US" sz="1600" dirty="0">
                        <a:solidFill>
                          <a:schemeClr val="tx1"/>
                        </a:solidFill>
                      </a:endParaRPr>
                    </a:p>
                  </a:txBody>
                  <a:tcPr/>
                </a:tc>
                <a:extLst>
                  <a:ext uri="{0D108BD9-81ED-4DB2-BD59-A6C34878D82A}">
                    <a16:rowId xmlns:a16="http://schemas.microsoft.com/office/drawing/2014/main" val="10002"/>
                  </a:ext>
                </a:extLst>
              </a:tr>
              <a:tr h="822960">
                <a:tc>
                  <a:txBody>
                    <a:bodyPr/>
                    <a:lstStyle/>
                    <a:p>
                      <a:r>
                        <a:rPr lang="en-US" sz="1600" dirty="0"/>
                        <a:t>IEEE Latin America Symposium</a:t>
                      </a:r>
                      <a:r>
                        <a:rPr lang="en-US" sz="1600" baseline="0" dirty="0"/>
                        <a:t> on Circuits and Systems (LASCAS 2015)</a:t>
                      </a:r>
                      <a:endParaRPr lang="en-US" sz="1600" dirty="0"/>
                    </a:p>
                  </a:txBody>
                  <a:tcPr/>
                </a:tc>
                <a:tc>
                  <a:txBody>
                    <a:bodyPr/>
                    <a:lstStyle/>
                    <a:p>
                      <a:r>
                        <a:rPr lang="en-US" sz="1600" baseline="0" dirty="0"/>
                        <a:t>Flagship conference of IEEE CASS in South America, Technical Sponsorship of CEDA for EDA and embedded systems components</a:t>
                      </a:r>
                      <a:endParaRPr lang="en-US" sz="1600" dirty="0"/>
                    </a:p>
                  </a:txBody>
                  <a:tcPr/>
                </a:tc>
                <a:tc>
                  <a:txBody>
                    <a:bodyPr/>
                    <a:lstStyle/>
                    <a:p>
                      <a:r>
                        <a:rPr lang="en-US" sz="1600" dirty="0"/>
                        <a:t>Technical,</a:t>
                      </a:r>
                      <a:r>
                        <a:rPr lang="en-US" sz="1600" baseline="0" dirty="0"/>
                        <a:t> 20-25% since 2016</a:t>
                      </a:r>
                      <a:endParaRPr lang="en-US" sz="1600" dirty="0"/>
                    </a:p>
                  </a:txBody>
                  <a:tcPr/>
                </a:tc>
                <a:extLst>
                  <a:ext uri="{0D108BD9-81ED-4DB2-BD59-A6C34878D82A}">
                    <a16:rowId xmlns:a16="http://schemas.microsoft.com/office/drawing/2014/main" val="10003"/>
                  </a:ext>
                </a:extLst>
              </a:tr>
              <a:tr h="822960">
                <a:tc>
                  <a:txBody>
                    <a:bodyPr/>
                    <a:lstStyle/>
                    <a:p>
                      <a:r>
                        <a:rPr lang="en-US" sz="1600" dirty="0"/>
                        <a:t>21st International Mixed-Signal Testing Workshop  (IMSTW 2015)</a:t>
                      </a:r>
                    </a:p>
                  </a:txBody>
                  <a:tcPr/>
                </a:tc>
                <a:tc>
                  <a:txBody>
                    <a:bodyPr/>
                    <a:lstStyle/>
                    <a:p>
                      <a:r>
                        <a:rPr lang="en-US" sz="1600" dirty="0"/>
                        <a:t>Targeted</a:t>
                      </a:r>
                      <a:r>
                        <a:rPr lang="en-US" sz="1600" baseline="0" dirty="0"/>
                        <a:t> workshop on new technology on mixed-signal design and test in South and Eastern Europe</a:t>
                      </a:r>
                      <a:endParaRPr lang="en-US" sz="1600" dirty="0"/>
                    </a:p>
                  </a:txBody>
                  <a:tcPr/>
                </a:tc>
                <a:tc>
                  <a:txBody>
                    <a:bodyPr/>
                    <a:lstStyle/>
                    <a:p>
                      <a:r>
                        <a:rPr lang="en-US" sz="1600" dirty="0"/>
                        <a:t>100%</a:t>
                      </a:r>
                    </a:p>
                  </a:txBody>
                  <a:tcPr/>
                </a:tc>
                <a:extLst>
                  <a:ext uri="{0D108BD9-81ED-4DB2-BD59-A6C34878D82A}">
                    <a16:rowId xmlns:a16="http://schemas.microsoft.com/office/drawing/2014/main" val="10004"/>
                  </a:ext>
                </a:extLst>
              </a:tr>
              <a:tr h="579120">
                <a:tc>
                  <a:txBody>
                    <a:bodyPr/>
                    <a:lstStyle/>
                    <a:p>
                      <a:r>
                        <a:rPr lang="en-US" sz="1600" dirty="0">
                          <a:solidFill>
                            <a:schemeClr val="tx1"/>
                          </a:solidFill>
                        </a:rPr>
                        <a:t>2015 IEEE Int. On-Line Testing </a:t>
                      </a:r>
                      <a:r>
                        <a:rPr lang="en-US" sz="1600" dirty="0" err="1">
                          <a:solidFill>
                            <a:schemeClr val="tx1"/>
                          </a:solidFill>
                        </a:rPr>
                        <a:t>Symp</a:t>
                      </a:r>
                      <a:r>
                        <a:rPr lang="en-US" sz="1600" dirty="0">
                          <a:solidFill>
                            <a:schemeClr val="tx1"/>
                          </a:solidFill>
                        </a:rPr>
                        <a:t> (IOLTS 2015)</a:t>
                      </a:r>
                    </a:p>
                  </a:txBody>
                  <a:tcPr/>
                </a:tc>
                <a:tc>
                  <a:txBody>
                    <a:bodyPr/>
                    <a:lstStyle/>
                    <a:p>
                      <a:r>
                        <a:rPr lang="es-ES" sz="1600" dirty="0">
                          <a:solidFill>
                            <a:schemeClr val="tx1"/>
                          </a:solidFill>
                        </a:rPr>
                        <a:t>Test Conference </a:t>
                      </a:r>
                      <a:r>
                        <a:rPr lang="es-ES" sz="1600" dirty="0" err="1">
                          <a:solidFill>
                            <a:schemeClr val="tx1"/>
                          </a:solidFill>
                        </a:rPr>
                        <a:t>focused</a:t>
                      </a:r>
                      <a:r>
                        <a:rPr lang="es-ES" sz="1600" baseline="0" dirty="0">
                          <a:solidFill>
                            <a:schemeClr val="tx1"/>
                          </a:solidFill>
                        </a:rPr>
                        <a:t> </a:t>
                      </a:r>
                      <a:r>
                        <a:rPr lang="es-ES" sz="1600" baseline="0" dirty="0" err="1">
                          <a:solidFill>
                            <a:schemeClr val="tx1"/>
                          </a:solidFill>
                        </a:rPr>
                        <a:t>on</a:t>
                      </a:r>
                      <a:r>
                        <a:rPr lang="es-ES" sz="1600" baseline="0" dirty="0">
                          <a:solidFill>
                            <a:schemeClr val="tx1"/>
                          </a:solidFill>
                        </a:rPr>
                        <a:t> on-line </a:t>
                      </a:r>
                      <a:r>
                        <a:rPr lang="es-ES" sz="1600" baseline="0" dirty="0" err="1">
                          <a:solidFill>
                            <a:schemeClr val="tx1"/>
                          </a:solidFill>
                        </a:rPr>
                        <a:t>testing</a:t>
                      </a:r>
                      <a:r>
                        <a:rPr lang="es-ES" sz="1600" baseline="0" dirty="0">
                          <a:solidFill>
                            <a:schemeClr val="tx1"/>
                          </a:solidFill>
                        </a:rPr>
                        <a:t> in </a:t>
                      </a:r>
                      <a:r>
                        <a:rPr lang="es-ES" sz="1600" baseline="0" dirty="0" err="1">
                          <a:solidFill>
                            <a:schemeClr val="tx1"/>
                          </a:solidFill>
                        </a:rPr>
                        <a:t>Europe</a:t>
                      </a:r>
                      <a:endParaRPr lang="en-US" sz="1600" dirty="0">
                        <a:solidFill>
                          <a:schemeClr val="tx1"/>
                        </a:solidFill>
                      </a:endParaRPr>
                    </a:p>
                  </a:txBody>
                  <a:tcPr/>
                </a:tc>
                <a:tc>
                  <a:txBody>
                    <a:bodyPr/>
                    <a:lstStyle/>
                    <a:p>
                      <a:r>
                        <a:rPr lang="es-ES" sz="1600" dirty="0">
                          <a:solidFill>
                            <a:schemeClr val="tx1"/>
                          </a:solidFill>
                        </a:rPr>
                        <a:t>100%</a:t>
                      </a:r>
                      <a:endParaRPr lang="en-US" sz="1600"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6" name="Rectangle 3"/>
          <p:cNvSpPr>
            <a:spLocks/>
          </p:cNvSpPr>
          <p:nvPr/>
        </p:nvSpPr>
        <p:spPr bwMode="auto">
          <a:xfrm>
            <a:off x="1524000" y="1"/>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3188" y="2"/>
            <a:ext cx="1674812" cy="438151"/>
          </a:xfrm>
          <a:prstGeom prst="rect">
            <a:avLst/>
          </a:prstGeom>
          <a:noFill/>
          <a:ln w="9525" cap="flat">
            <a:noFill/>
            <a:miter lim="800000"/>
            <a:headEnd/>
            <a:tailEnd/>
          </a:ln>
        </p:spPr>
      </p:pic>
      <p:sp>
        <p:nvSpPr>
          <p:cNvPr id="8" name="Content Placeholder 2"/>
          <p:cNvSpPr txBox="1">
            <a:spLocks/>
          </p:cNvSpPr>
          <p:nvPr/>
        </p:nvSpPr>
        <p:spPr>
          <a:xfrm>
            <a:off x="1739900" y="1000760"/>
            <a:ext cx="8850728" cy="1588099"/>
          </a:xfrm>
          <a:prstGeom prst="rect">
            <a:avLst/>
          </a:prstGeom>
        </p:spPr>
        <p:txBody>
          <a:bodyPr>
            <a:normAutofit fontScale="92500" lnSpcReduction="10000"/>
          </a:bodyPr>
          <a:lstStyle>
            <a:lvl1pPr marL="228600" indent="-228600" algn="l" rtl="0" fontAlgn="base">
              <a:spcBef>
                <a:spcPts val="1000"/>
              </a:spcBef>
              <a:spcAft>
                <a:spcPct val="0"/>
              </a:spcAft>
              <a:buClr>
                <a:srgbClr val="2DB6B3"/>
              </a:buClr>
              <a:buSzPct val="100000"/>
              <a:buFont typeface="Wingdings" pitchFamily="2" charset="2"/>
              <a:buChar char="§"/>
              <a:defRPr sz="2400">
                <a:solidFill>
                  <a:schemeClr val="tx1"/>
                </a:solidFill>
                <a:latin typeface="+mn-lt"/>
                <a:ea typeface="+mn-ea"/>
                <a:cs typeface="+mn-cs"/>
                <a:sym typeface="Arial Bold" charset="0"/>
              </a:defRPr>
            </a:lvl1pPr>
            <a:lvl2pPr marL="419100" indent="-228600" algn="l" rtl="0" fontAlgn="base">
              <a:spcBef>
                <a:spcPts val="700"/>
              </a:spcBef>
              <a:spcAft>
                <a:spcPct val="0"/>
              </a:spcAft>
              <a:buClr>
                <a:srgbClr val="2DB6B3"/>
              </a:buClr>
              <a:buSzPct val="100000"/>
              <a:buFont typeface="Arial" pitchFamily="34" charset="0"/>
              <a:buChar char="–"/>
              <a:defRPr sz="2200">
                <a:solidFill>
                  <a:schemeClr val="tx1"/>
                </a:solidFill>
                <a:latin typeface="Arial" pitchFamily="34" charset="0"/>
                <a:ea typeface="ヒラギノ角ゴ ProN W3" charset="0"/>
                <a:cs typeface="ヒラギノ角ゴ ProN W3" charset="0"/>
                <a:sym typeface="Arial" pitchFamily="34" charset="0"/>
              </a:defRPr>
            </a:lvl2pPr>
            <a:lvl3pPr marL="644525" indent="-225425"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3pPr>
            <a:lvl4pPr marL="874713" indent="-228600"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11049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5pPr>
            <a:lvl6pPr marL="15621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6pPr>
            <a:lvl7pPr marL="20193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7pPr>
            <a:lvl8pPr marL="24765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8pPr>
            <a:lvl9pPr marL="29337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9pPr>
          </a:lstStyle>
          <a:p>
            <a:r>
              <a:rPr lang="es-ES" sz="2000" b="1" dirty="0">
                <a:solidFill>
                  <a:srgbClr val="000000"/>
                </a:solidFill>
                <a:latin typeface="Lucida Sans Unicode"/>
              </a:rPr>
              <a:t>5 new </a:t>
            </a:r>
            <a:r>
              <a:rPr lang="es-ES" sz="2000" b="1" dirty="0" err="1">
                <a:solidFill>
                  <a:srgbClr val="000000"/>
                </a:solidFill>
                <a:latin typeface="Lucida Sans Unicode"/>
              </a:rPr>
              <a:t>conferences</a:t>
            </a:r>
            <a:r>
              <a:rPr lang="es-ES" sz="2000" b="1" dirty="0">
                <a:solidFill>
                  <a:srgbClr val="000000"/>
                </a:solidFill>
                <a:latin typeface="Lucida Sans Unicode"/>
              </a:rPr>
              <a:t> in 2015: </a:t>
            </a:r>
            <a:r>
              <a:rPr lang="es-ES" sz="2000" b="1" dirty="0" err="1">
                <a:solidFill>
                  <a:srgbClr val="000000"/>
                </a:solidFill>
                <a:latin typeface="Lucida Sans Unicode"/>
              </a:rPr>
              <a:t>Only</a:t>
            </a:r>
            <a:r>
              <a:rPr lang="es-ES" sz="2000" b="1" dirty="0">
                <a:solidFill>
                  <a:srgbClr val="000000"/>
                </a:solidFill>
                <a:latin typeface="Lucida Sans Unicode"/>
              </a:rPr>
              <a:t> </a:t>
            </a:r>
            <a:r>
              <a:rPr lang="es-ES" sz="2000" b="1" dirty="0" err="1">
                <a:solidFill>
                  <a:srgbClr val="000000"/>
                </a:solidFill>
                <a:latin typeface="Lucida Sans Unicode"/>
              </a:rPr>
              <a:t>accept</a:t>
            </a:r>
            <a:r>
              <a:rPr lang="es-ES" sz="2000" b="1" dirty="0">
                <a:solidFill>
                  <a:srgbClr val="000000"/>
                </a:solidFill>
                <a:latin typeface="Lucida Sans Unicode"/>
              </a:rPr>
              <a:t> </a:t>
            </a:r>
            <a:r>
              <a:rPr lang="es-ES" sz="2000" b="1" dirty="0" err="1">
                <a:solidFill>
                  <a:srgbClr val="000000"/>
                </a:solidFill>
                <a:latin typeface="Lucida Sans Unicode"/>
              </a:rPr>
              <a:t>very</a:t>
            </a:r>
            <a:r>
              <a:rPr lang="es-ES" sz="2000" b="1" dirty="0">
                <a:solidFill>
                  <a:srgbClr val="000000"/>
                </a:solidFill>
                <a:latin typeface="Lucida Sans Unicode"/>
              </a:rPr>
              <a:t> </a:t>
            </a:r>
            <a:r>
              <a:rPr lang="es-ES" sz="2000" b="1" dirty="0" err="1">
                <a:solidFill>
                  <a:srgbClr val="000000"/>
                </a:solidFill>
                <a:latin typeface="Lucida Sans Unicode"/>
              </a:rPr>
              <a:t>few</a:t>
            </a:r>
            <a:r>
              <a:rPr lang="es-ES" sz="2000" b="1" dirty="0">
                <a:solidFill>
                  <a:srgbClr val="000000"/>
                </a:solidFill>
                <a:latin typeface="Lucida Sans Unicode"/>
              </a:rPr>
              <a:t> </a:t>
            </a:r>
            <a:r>
              <a:rPr lang="es-ES" sz="2000" b="1" dirty="0" err="1">
                <a:solidFill>
                  <a:srgbClr val="000000"/>
                </a:solidFill>
                <a:latin typeface="Lucida Sans Unicode"/>
              </a:rPr>
              <a:t>conferences</a:t>
            </a:r>
            <a:r>
              <a:rPr lang="es-ES" sz="2000" b="1" dirty="0">
                <a:solidFill>
                  <a:srgbClr val="000000"/>
                </a:solidFill>
                <a:latin typeface="Lucida Sans Unicode"/>
              </a:rPr>
              <a:t> </a:t>
            </a:r>
            <a:r>
              <a:rPr lang="es-ES" sz="2000" b="1" dirty="0" err="1">
                <a:solidFill>
                  <a:srgbClr val="000000"/>
                </a:solidFill>
                <a:latin typeface="Lucida Sans Unicode"/>
              </a:rPr>
              <a:t>that</a:t>
            </a:r>
            <a:r>
              <a:rPr lang="es-ES" sz="2000" b="1" dirty="0">
                <a:solidFill>
                  <a:srgbClr val="000000"/>
                </a:solidFill>
                <a:latin typeface="Lucida Sans Unicode"/>
              </a:rPr>
              <a:t> can show </a:t>
            </a:r>
            <a:r>
              <a:rPr lang="es-ES" sz="2000" b="1" dirty="0" err="1">
                <a:solidFill>
                  <a:srgbClr val="000000"/>
                </a:solidFill>
                <a:latin typeface="Lucida Sans Unicode"/>
              </a:rPr>
              <a:t>added</a:t>
            </a:r>
            <a:r>
              <a:rPr lang="es-ES" sz="2000" b="1" dirty="0">
                <a:solidFill>
                  <a:srgbClr val="000000"/>
                </a:solidFill>
                <a:latin typeface="Lucida Sans Unicode"/>
              </a:rPr>
              <a:t> </a:t>
            </a:r>
            <a:r>
              <a:rPr lang="es-ES" sz="2000" b="1" dirty="0" err="1">
                <a:solidFill>
                  <a:srgbClr val="000000"/>
                </a:solidFill>
                <a:latin typeface="Lucida Sans Unicode"/>
              </a:rPr>
              <a:t>value</a:t>
            </a:r>
            <a:r>
              <a:rPr lang="es-ES" sz="2000" b="1" dirty="0">
                <a:solidFill>
                  <a:srgbClr val="000000"/>
                </a:solidFill>
                <a:latin typeface="Lucida Sans Unicode"/>
              </a:rPr>
              <a:t>, and new links </a:t>
            </a:r>
            <a:r>
              <a:rPr lang="es-ES" sz="2000" b="1" dirty="0" err="1">
                <a:solidFill>
                  <a:srgbClr val="000000"/>
                </a:solidFill>
                <a:latin typeface="Lucida Sans Unicode"/>
              </a:rPr>
              <a:t>with</a:t>
            </a:r>
            <a:r>
              <a:rPr lang="es-ES" sz="2000" b="1" dirty="0">
                <a:solidFill>
                  <a:srgbClr val="000000"/>
                </a:solidFill>
                <a:latin typeface="Lucida Sans Unicode"/>
              </a:rPr>
              <a:t> EDA/ES </a:t>
            </a:r>
          </a:p>
          <a:p>
            <a:pPr lvl="1"/>
            <a:r>
              <a:rPr lang="es-ES" sz="1800" b="1" dirty="0" err="1">
                <a:solidFill>
                  <a:srgbClr val="AAAAFF">
                    <a:lumMod val="10000"/>
                  </a:srgbClr>
                </a:solidFill>
              </a:rPr>
              <a:t>Sponsoring</a:t>
            </a:r>
            <a:r>
              <a:rPr lang="es-ES" sz="1800" b="1" dirty="0">
                <a:solidFill>
                  <a:srgbClr val="AAAAFF">
                    <a:lumMod val="10000"/>
                  </a:srgbClr>
                </a:solidFill>
              </a:rPr>
              <a:t> IEEE/ACM/EDAA PhD </a:t>
            </a:r>
            <a:r>
              <a:rPr lang="es-ES" sz="1800" b="1" dirty="0" err="1">
                <a:solidFill>
                  <a:srgbClr val="AAAAFF">
                    <a:lumMod val="10000"/>
                  </a:srgbClr>
                </a:solidFill>
              </a:rPr>
              <a:t>Forum</a:t>
            </a:r>
            <a:r>
              <a:rPr lang="es-ES" sz="1800" b="1" dirty="0">
                <a:solidFill>
                  <a:srgbClr val="AAAAFF">
                    <a:lumMod val="10000"/>
                  </a:srgbClr>
                </a:solidFill>
              </a:rPr>
              <a:t> at DATE </a:t>
            </a:r>
            <a:r>
              <a:rPr lang="es-ES" sz="1800" b="1" dirty="0" err="1">
                <a:solidFill>
                  <a:srgbClr val="AAAAFF">
                    <a:lumMod val="10000"/>
                  </a:srgbClr>
                </a:solidFill>
              </a:rPr>
              <a:t>since</a:t>
            </a:r>
            <a:r>
              <a:rPr lang="es-ES" sz="1800" b="1" dirty="0">
                <a:solidFill>
                  <a:srgbClr val="AAAAFF">
                    <a:lumMod val="10000"/>
                  </a:srgbClr>
                </a:solidFill>
              </a:rPr>
              <a:t> DATE 2016</a:t>
            </a:r>
            <a:endParaRPr lang="es-ES" sz="2400" b="1" dirty="0">
              <a:solidFill>
                <a:srgbClr val="000000"/>
              </a:solidFill>
            </a:endParaRPr>
          </a:p>
          <a:p>
            <a:pPr lvl="1"/>
            <a:r>
              <a:rPr lang="es-ES" sz="1800" b="1" dirty="0" err="1">
                <a:solidFill>
                  <a:srgbClr val="000000"/>
                </a:solidFill>
              </a:rPr>
              <a:t>Growing</a:t>
            </a:r>
            <a:r>
              <a:rPr lang="es-ES" sz="1800" b="1" dirty="0">
                <a:solidFill>
                  <a:srgbClr val="000000"/>
                </a:solidFill>
              </a:rPr>
              <a:t> in </a:t>
            </a:r>
            <a:r>
              <a:rPr lang="es-ES" sz="1800" b="1" dirty="0" err="1">
                <a:solidFill>
                  <a:srgbClr val="000000"/>
                </a:solidFill>
              </a:rPr>
              <a:t>sponsorship</a:t>
            </a:r>
            <a:r>
              <a:rPr lang="es-ES" sz="1800" b="1" dirty="0">
                <a:solidFill>
                  <a:srgbClr val="000000"/>
                </a:solidFill>
              </a:rPr>
              <a:t> to </a:t>
            </a:r>
            <a:r>
              <a:rPr lang="es-ES" sz="1800" b="1" dirty="0" err="1">
                <a:solidFill>
                  <a:srgbClr val="000000"/>
                </a:solidFill>
              </a:rPr>
              <a:t>other</a:t>
            </a:r>
            <a:r>
              <a:rPr lang="es-ES" sz="1800" b="1" dirty="0">
                <a:solidFill>
                  <a:srgbClr val="000000"/>
                </a:solidFill>
              </a:rPr>
              <a:t> </a:t>
            </a:r>
            <a:r>
              <a:rPr lang="es-ES" sz="1800" b="1" dirty="0" err="1">
                <a:solidFill>
                  <a:srgbClr val="000000"/>
                </a:solidFill>
              </a:rPr>
              <a:t>conferences</a:t>
            </a:r>
            <a:r>
              <a:rPr lang="es-ES" sz="1800" b="1" dirty="0">
                <a:solidFill>
                  <a:srgbClr val="000000"/>
                </a:solidFill>
              </a:rPr>
              <a:t>, </a:t>
            </a:r>
            <a:r>
              <a:rPr lang="es-ES" sz="1800" b="1" dirty="0" err="1">
                <a:solidFill>
                  <a:srgbClr val="000000"/>
                </a:solidFill>
              </a:rPr>
              <a:t>main</a:t>
            </a:r>
            <a:r>
              <a:rPr lang="es-ES" sz="1800" b="1" dirty="0">
                <a:solidFill>
                  <a:srgbClr val="000000"/>
                </a:solidFill>
              </a:rPr>
              <a:t> </a:t>
            </a:r>
            <a:r>
              <a:rPr lang="es-ES" sz="1800" b="1" dirty="0" err="1">
                <a:solidFill>
                  <a:srgbClr val="000000"/>
                </a:solidFill>
              </a:rPr>
              <a:t>focus</a:t>
            </a:r>
            <a:r>
              <a:rPr lang="es-ES" sz="1800" b="1" dirty="0">
                <a:solidFill>
                  <a:srgbClr val="000000"/>
                </a:solidFill>
              </a:rPr>
              <a:t> </a:t>
            </a:r>
            <a:r>
              <a:rPr lang="es-ES" sz="1800" b="1" dirty="0" err="1">
                <a:solidFill>
                  <a:srgbClr val="000000"/>
                </a:solidFill>
              </a:rPr>
              <a:t>on</a:t>
            </a:r>
            <a:r>
              <a:rPr lang="es-ES" sz="1800" b="1" dirty="0">
                <a:solidFill>
                  <a:srgbClr val="000000"/>
                </a:solidFill>
              </a:rPr>
              <a:t> TTTC</a:t>
            </a:r>
          </a:p>
          <a:p>
            <a:pPr lvl="1"/>
            <a:r>
              <a:rPr lang="es-ES" sz="1800" b="1" dirty="0" err="1">
                <a:solidFill>
                  <a:srgbClr val="000000"/>
                </a:solidFill>
              </a:rPr>
              <a:t>Trying</a:t>
            </a:r>
            <a:r>
              <a:rPr lang="es-ES" sz="1800" b="1" dirty="0">
                <a:solidFill>
                  <a:srgbClr val="000000"/>
                </a:solidFill>
              </a:rPr>
              <a:t> to </a:t>
            </a:r>
            <a:r>
              <a:rPr lang="es-ES" sz="1800" b="1" dirty="0" err="1">
                <a:solidFill>
                  <a:srgbClr val="000000"/>
                </a:solidFill>
              </a:rPr>
              <a:t>reach</a:t>
            </a:r>
            <a:r>
              <a:rPr lang="es-ES" sz="1800" b="1" dirty="0">
                <a:solidFill>
                  <a:srgbClr val="000000"/>
                </a:solidFill>
              </a:rPr>
              <a:t> </a:t>
            </a:r>
            <a:r>
              <a:rPr lang="es-ES" sz="1800" b="1" dirty="0" err="1">
                <a:solidFill>
                  <a:srgbClr val="000000"/>
                </a:solidFill>
              </a:rPr>
              <a:t>other</a:t>
            </a:r>
            <a:r>
              <a:rPr lang="es-ES" sz="1800" b="1" dirty="0">
                <a:solidFill>
                  <a:srgbClr val="000000"/>
                </a:solidFill>
              </a:rPr>
              <a:t> </a:t>
            </a:r>
            <a:r>
              <a:rPr lang="es-ES" sz="1800" b="1" dirty="0" err="1">
                <a:solidFill>
                  <a:srgbClr val="000000"/>
                </a:solidFill>
              </a:rPr>
              <a:t>regions</a:t>
            </a:r>
            <a:r>
              <a:rPr lang="es-ES" sz="1800" b="1" dirty="0">
                <a:solidFill>
                  <a:srgbClr val="000000"/>
                </a:solidFill>
              </a:rPr>
              <a:t> (</a:t>
            </a:r>
            <a:r>
              <a:rPr lang="es-ES" sz="1800" b="1" dirty="0" err="1">
                <a:solidFill>
                  <a:srgbClr val="000000"/>
                </a:solidFill>
              </a:rPr>
              <a:t>Outreach</a:t>
            </a:r>
            <a:r>
              <a:rPr lang="es-ES" sz="1800" b="1" dirty="0">
                <a:solidFill>
                  <a:srgbClr val="000000"/>
                </a:solidFill>
              </a:rPr>
              <a:t> </a:t>
            </a:r>
            <a:r>
              <a:rPr lang="es-ES" sz="1800" b="1" dirty="0" err="1">
                <a:solidFill>
                  <a:srgbClr val="000000"/>
                </a:solidFill>
              </a:rPr>
              <a:t>activities</a:t>
            </a:r>
            <a:r>
              <a:rPr lang="es-ES" sz="1800" b="1" dirty="0">
                <a:solidFill>
                  <a:srgbClr val="000000"/>
                </a:solidFill>
              </a:rPr>
              <a:t> in South </a:t>
            </a:r>
            <a:r>
              <a:rPr lang="es-ES" sz="1800" b="1" dirty="0" err="1">
                <a:solidFill>
                  <a:srgbClr val="000000"/>
                </a:solidFill>
              </a:rPr>
              <a:t>America</a:t>
            </a:r>
            <a:r>
              <a:rPr lang="es-ES" sz="1800" b="1" dirty="0">
                <a:solidFill>
                  <a:srgbClr val="000000"/>
                </a:solidFill>
              </a:rPr>
              <a:t>)</a:t>
            </a: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51186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5334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39" name="Rectangle 4"/>
          <p:cNvSpPr>
            <a:spLocks noChangeArrowheads="1"/>
          </p:cNvSpPr>
          <p:nvPr/>
        </p:nvSpPr>
        <p:spPr bwMode="auto">
          <a:xfrm>
            <a:off x="1752600" y="76201"/>
            <a:ext cx="8763000" cy="495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pPr>
            <a:r>
              <a:rPr lang="en-GB" altLang="zh-TW" sz="3600" b="1" kern="0" dirty="0">
                <a:solidFill>
                  <a:srgbClr val="CC3300"/>
                </a:solidFill>
                <a:latin typeface="Times New Roman" panose="02020603050405020304" pitchFamily="18" charset="0"/>
                <a:cs typeface="Calibri"/>
                <a:sym typeface="Calibri"/>
              </a:rPr>
              <a:t>Contact</a:t>
            </a:r>
            <a:r>
              <a:rPr lang="x-none" altLang="zh-TW" sz="3600" b="1" kern="0" dirty="0">
                <a:solidFill>
                  <a:srgbClr val="CC3300"/>
                </a:solidFill>
                <a:latin typeface="Times New Roman" panose="02020603050405020304" pitchFamily="18" charset="0"/>
                <a:cs typeface="Times New Roman" panose="02020603050405020304" pitchFamily="18" charset="0"/>
                <a:sym typeface="Calibri"/>
              </a:rPr>
              <a:t>‏</a:t>
            </a:r>
            <a:endParaRPr lang="en-GB" altLang="zh-TW" sz="3600" b="1" kern="0" dirty="0">
              <a:solidFill>
                <a:srgbClr val="CC3300"/>
              </a:solidFill>
              <a:latin typeface="Times New Roman" panose="02020603050405020304" pitchFamily="18" charset="0"/>
              <a:cs typeface="Calibri"/>
              <a:sym typeface="Calibri"/>
            </a:endParaRPr>
          </a:p>
          <a:p>
            <a:pPr>
              <a:lnSpc>
                <a:spcPct val="100000"/>
              </a:lnSpc>
              <a:spcBef>
                <a:spcPts val="1200"/>
              </a:spcBef>
              <a:buClr>
                <a:srgbClr val="CC3300"/>
              </a:buClr>
              <a:buNone/>
            </a:pPr>
            <a:endParaRPr lang="en-US" altLang="zh-MO" sz="2400" b="1" kern="0" dirty="0">
              <a:solidFill>
                <a:prstClr val="black"/>
              </a:solidFill>
              <a:cs typeface="Calibri"/>
              <a:sym typeface="Calibri"/>
            </a:endParaRPr>
          </a:p>
          <a:p>
            <a:pPr>
              <a:lnSpc>
                <a:spcPct val="100000"/>
              </a:lnSpc>
              <a:spcBef>
                <a:spcPts val="1200"/>
              </a:spcBef>
              <a:buClr>
                <a:srgbClr val="CC3300"/>
              </a:buClr>
              <a:buNone/>
            </a:pPr>
            <a:r>
              <a:rPr lang="en-US" altLang="zh-MO" sz="2400" b="1" kern="0" dirty="0">
                <a:solidFill>
                  <a:prstClr val="black"/>
                </a:solidFill>
                <a:cs typeface="Calibri"/>
                <a:sym typeface="Calibri"/>
              </a:rPr>
              <a:t>Conference Secretariat</a:t>
            </a:r>
          </a:p>
          <a:p>
            <a:pPr>
              <a:lnSpc>
                <a:spcPct val="100000"/>
              </a:lnSpc>
              <a:spcBef>
                <a:spcPts val="1200"/>
              </a:spcBef>
              <a:buClr>
                <a:srgbClr val="CC3300"/>
              </a:buClr>
              <a:buNone/>
            </a:pPr>
            <a:r>
              <a:rPr lang="en-US" altLang="zh-MO" sz="2400" b="1" kern="0" dirty="0">
                <a:solidFill>
                  <a:prstClr val="black"/>
                </a:solidFill>
                <a:cs typeface="Calibri"/>
                <a:sym typeface="Calibri"/>
              </a:rPr>
              <a:t>E-mail: asp-dac2016@moxlink.com</a:t>
            </a:r>
          </a:p>
          <a:p>
            <a:pPr>
              <a:lnSpc>
                <a:spcPct val="100000"/>
              </a:lnSpc>
              <a:spcBef>
                <a:spcPts val="1200"/>
              </a:spcBef>
              <a:buClr>
                <a:srgbClr val="CC3300"/>
              </a:buClr>
              <a:buNone/>
            </a:pPr>
            <a:r>
              <a:rPr lang="en-US" altLang="zh-MO" sz="2400" b="1" kern="0" dirty="0">
                <a:solidFill>
                  <a:prstClr val="black"/>
                </a:solidFill>
                <a:cs typeface="Calibri"/>
                <a:sym typeface="Calibri"/>
              </a:rPr>
              <a:t>Tel: +853  2871 2020</a:t>
            </a:r>
          </a:p>
          <a:p>
            <a:pPr>
              <a:lnSpc>
                <a:spcPct val="100000"/>
              </a:lnSpc>
              <a:spcBef>
                <a:spcPts val="1200"/>
              </a:spcBef>
              <a:buClr>
                <a:srgbClr val="CC3300"/>
              </a:buClr>
              <a:buNone/>
            </a:pPr>
            <a:r>
              <a:rPr lang="en-US" altLang="zh-MO" sz="2400" b="1" kern="0" dirty="0">
                <a:solidFill>
                  <a:prstClr val="black"/>
                </a:solidFill>
                <a:cs typeface="Calibri"/>
                <a:sym typeface="Calibri"/>
              </a:rPr>
              <a:t>Fax:  +853  2872 1046</a:t>
            </a:r>
          </a:p>
          <a:p>
            <a:pPr>
              <a:lnSpc>
                <a:spcPct val="100000"/>
              </a:lnSpc>
              <a:spcBef>
                <a:spcPts val="1200"/>
              </a:spcBef>
              <a:buClr>
                <a:srgbClr val="CC3300"/>
              </a:buClr>
              <a:buNone/>
            </a:pPr>
            <a:r>
              <a:rPr lang="en-US" altLang="zh-MO" sz="2400" b="1" kern="0" dirty="0">
                <a:solidFill>
                  <a:prstClr val="black"/>
                </a:solidFill>
                <a:cs typeface="Calibri"/>
                <a:sym typeface="Calibri"/>
              </a:rPr>
              <a:t>Add: Av. Marciano </a:t>
            </a:r>
            <a:r>
              <a:rPr lang="en-US" altLang="zh-MO" sz="2400" b="1" kern="0" dirty="0" err="1">
                <a:solidFill>
                  <a:prstClr val="black"/>
                </a:solidFill>
                <a:cs typeface="Calibri"/>
                <a:sym typeface="Calibri"/>
              </a:rPr>
              <a:t>Baptista</a:t>
            </a:r>
            <a:r>
              <a:rPr lang="en-US" altLang="zh-MO" sz="2400" b="1" kern="0" dirty="0">
                <a:solidFill>
                  <a:prstClr val="black"/>
                </a:solidFill>
                <a:cs typeface="Calibri"/>
                <a:sym typeface="Calibri"/>
              </a:rPr>
              <a:t> No26-54B Centro </a:t>
            </a:r>
            <a:r>
              <a:rPr lang="en-US" altLang="zh-MO" sz="2400" b="1" kern="0" dirty="0" err="1">
                <a:solidFill>
                  <a:prstClr val="black"/>
                </a:solidFill>
                <a:cs typeface="Calibri"/>
                <a:sym typeface="Calibri"/>
              </a:rPr>
              <a:t>Comercial</a:t>
            </a:r>
            <a:r>
              <a:rPr lang="en-US" altLang="zh-MO" sz="2400" b="1" kern="0" dirty="0">
                <a:solidFill>
                  <a:prstClr val="black"/>
                </a:solidFill>
                <a:cs typeface="Calibri"/>
                <a:sym typeface="Calibri"/>
              </a:rPr>
              <a:t> Chong Fok,3/B Macau</a:t>
            </a:r>
          </a:p>
          <a:p>
            <a:pPr>
              <a:lnSpc>
                <a:spcPct val="100000"/>
              </a:lnSpc>
              <a:spcBef>
                <a:spcPts val="1200"/>
              </a:spcBef>
              <a:buClr>
                <a:srgbClr val="CC3300"/>
              </a:buClr>
              <a:buNone/>
            </a:pPr>
            <a:r>
              <a:rPr lang="en-US" altLang="zh-MO" sz="2400" b="1" kern="0" dirty="0">
                <a:solidFill>
                  <a:prstClr val="black"/>
                </a:solidFill>
                <a:cs typeface="Calibri"/>
                <a:sym typeface="Calibri"/>
              </a:rPr>
              <a:t>Office Hours: Monday- Friday: 9:30am - 6:00pm   GMT +8</a:t>
            </a:r>
            <a:endParaRPr lang="en-US" altLang="zh-TW" sz="1800" b="1" kern="0" dirty="0">
              <a:solidFill>
                <a:prstClr val="black"/>
              </a:solidFill>
              <a:cs typeface="Calibri"/>
              <a:sym typeface="Calibri"/>
            </a:endParaRPr>
          </a:p>
          <a:p>
            <a:pPr>
              <a:lnSpc>
                <a:spcPct val="100000"/>
              </a:lnSpc>
              <a:spcBef>
                <a:spcPct val="0"/>
              </a:spcBef>
              <a:buClr>
                <a:srgbClr val="CC3300"/>
              </a:buClr>
              <a:buNone/>
            </a:pPr>
            <a:endParaRPr lang="en-GB" altLang="zh-TW" sz="1800" b="1" kern="0" dirty="0">
              <a:solidFill>
                <a:prstClr val="black"/>
              </a:solidFill>
              <a:cs typeface="Calibri"/>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676400" y="4386263"/>
            <a:ext cx="7043738" cy="2064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zh-TW" sz="2800" b="1" i="1" kern="0" dirty="0">
                <a:solidFill>
                  <a:srgbClr val="000000"/>
                </a:solidFill>
                <a:latin typeface="Arial" charset="0"/>
                <a:cs typeface="Calibri"/>
                <a:sym typeface="Calibri"/>
              </a:rPr>
              <a:t>Thank You,</a:t>
            </a: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zh-TW" sz="2800" b="1" i="1" kern="0" dirty="0">
                <a:solidFill>
                  <a:srgbClr val="000000"/>
                </a:solidFill>
                <a:latin typeface="Arial" charset="0"/>
                <a:cs typeface="Calibri"/>
                <a:sym typeface="Calibri"/>
              </a:rPr>
              <a:t>Looking forward to seeing you in Macao!!!</a:t>
            </a: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zh-TW" sz="1600" b="1" kern="0" dirty="0">
                <a:solidFill>
                  <a:srgbClr val="DA1F28">
                    <a:lumMod val="75000"/>
                  </a:srgbClr>
                </a:solidFill>
                <a:latin typeface="Arial" charset="0"/>
                <a:cs typeface="Calibri"/>
                <a:sym typeface="Calibri"/>
                <a:hlinkClick r:id="rId3"/>
              </a:rPr>
              <a:t>http://www.amsv.umac.mo/aspdac2016/index.html</a:t>
            </a:r>
            <a:endParaRPr lang="en-GB" altLang="zh-TW" sz="1600" b="1" kern="0" dirty="0">
              <a:solidFill>
                <a:srgbClr val="DA1F28">
                  <a:lumMod val="75000"/>
                </a:srgbClr>
              </a:solidFill>
              <a:latin typeface="Arial" charset="0"/>
              <a:cs typeface="Calibri"/>
              <a:sym typeface="Calibri"/>
            </a:endParaRP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zh-TW" sz="2800" b="1" i="1" kern="0" dirty="0">
              <a:solidFill>
                <a:srgbClr val="000000"/>
              </a:solidFill>
              <a:latin typeface="Arial" charset="0"/>
              <a:cs typeface="Calibri"/>
              <a:sym typeface="Calibri"/>
            </a:endParaRPr>
          </a:p>
        </p:txBody>
      </p:sp>
      <p:pic>
        <p:nvPicPr>
          <p:cNvPr id="4198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1532" y="1066801"/>
            <a:ext cx="4817269"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Rectangle 2"/>
          <p:cNvSpPr>
            <a:spLocks noChangeArrowheads="1"/>
          </p:cNvSpPr>
          <p:nvPr/>
        </p:nvSpPr>
        <p:spPr bwMode="auto">
          <a:xfrm>
            <a:off x="1905001" y="533400"/>
            <a:ext cx="8304213" cy="112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9pPr>
          </a:lstStyle>
          <a:p>
            <a:pPr>
              <a:spcBef>
                <a:spcPct val="0"/>
              </a:spcBef>
              <a:buNone/>
            </a:pPr>
            <a:r>
              <a:rPr lang="zh-MO" altLang="en-US" sz="1800" b="1" kern="0" dirty="0">
                <a:solidFill>
                  <a:srgbClr val="C00000"/>
                </a:solidFill>
                <a:cs typeface="Calibri"/>
                <a:sym typeface="Calibri"/>
              </a:rPr>
              <a:t>For more detail information, the Advanced Programme will be announced on ASP-DAC website around November, 2015.</a:t>
            </a:r>
          </a:p>
          <a:p>
            <a:pPr>
              <a:spcBef>
                <a:spcPct val="0"/>
              </a:spcBef>
              <a:buNone/>
            </a:pPr>
            <a:r>
              <a:rPr lang="zh-MO" altLang="en-US" sz="1800" b="1" kern="0" dirty="0">
                <a:solidFill>
                  <a:srgbClr val="C00000"/>
                </a:solidFill>
                <a:cs typeface="Calibri"/>
                <a:sym typeface="Calibri"/>
              </a:rPr>
              <a:t> </a:t>
            </a:r>
          </a:p>
          <a:p>
            <a:pPr>
              <a:spcBef>
                <a:spcPct val="0"/>
              </a:spcBef>
              <a:buNone/>
            </a:pPr>
            <a:r>
              <a:rPr lang="zh-MO" altLang="en-US" sz="1800" b="1" kern="0" dirty="0">
                <a:solidFill>
                  <a:srgbClr val="C00000"/>
                </a:solidFill>
                <a:cs typeface="Calibri"/>
                <a:sym typeface="Calibri"/>
              </a:rPr>
              <a:t>http://www.aspdac.com</a:t>
            </a: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2297112" y="5330826"/>
            <a:ext cx="8675688"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None/>
            </a:pPr>
            <a:r>
              <a:rPr lang="en-GB" altLang="zh-TW" sz="1800" b="1" kern="0" dirty="0">
                <a:latin typeface="Times New Roman" panose="02020603050405020304" pitchFamily="18" charset="0"/>
                <a:cs typeface="Calibri"/>
                <a:sym typeface="Calibri"/>
              </a:rPr>
              <a:t>With our experience in IEEE APCCAS 2008 (</a:t>
            </a:r>
            <a:r>
              <a:rPr lang="en-GB" altLang="zh-TW" sz="1800" b="1" u="sng" kern="0" dirty="0">
                <a:solidFill>
                  <a:srgbClr val="DA1F28"/>
                </a:solidFill>
                <a:latin typeface="Times New Roman" panose="02020603050405020304" pitchFamily="18" charset="0"/>
                <a:cs typeface="Calibri"/>
                <a:sym typeface="Calibri"/>
              </a:rPr>
              <a:t>492 participants</a:t>
            </a:r>
            <a:r>
              <a:rPr lang="en-GB" altLang="zh-TW" sz="1800" b="1" kern="0" dirty="0">
                <a:latin typeface="Times New Roman" panose="02020603050405020304" pitchFamily="18" charset="0"/>
                <a:cs typeface="Calibri"/>
                <a:sym typeface="Calibri"/>
              </a:rPr>
              <a:t>), </a:t>
            </a:r>
          </a:p>
          <a:p>
            <a:pPr>
              <a:lnSpc>
                <a:spcPct val="100000"/>
              </a:lnSpc>
              <a:spcBef>
                <a:spcPct val="0"/>
              </a:spcBef>
              <a:buNone/>
            </a:pPr>
            <a:r>
              <a:rPr lang="en-GB" altLang="zh-TW" sz="1800" b="1" kern="0" dirty="0">
                <a:latin typeface="Times New Roman" panose="02020603050405020304" pitchFamily="18" charset="0"/>
                <a:cs typeface="Calibri"/>
                <a:sym typeface="Calibri"/>
              </a:rPr>
              <a:t>37% of participants come from China (including Macau SAR , &amp; Hong Kong SAR)</a:t>
            </a:r>
            <a:r>
              <a:rPr lang="x-none" altLang="zh-TW" sz="1800" b="1" kern="0" dirty="0">
                <a:latin typeface="Times New Roman" panose="02020603050405020304" pitchFamily="18" charset="0"/>
                <a:cs typeface="Times New Roman" panose="02020603050405020304" pitchFamily="18" charset="0"/>
                <a:sym typeface="Calibri"/>
              </a:rPr>
              <a:t>‏</a:t>
            </a:r>
            <a:endParaRPr lang="en-GB" altLang="zh-TW" sz="1800" b="1" kern="0" dirty="0">
              <a:latin typeface="Times New Roman" panose="02020603050405020304" pitchFamily="18" charset="0"/>
              <a:cs typeface="Calibri"/>
              <a:sym typeface="Calibri"/>
            </a:endParaRPr>
          </a:p>
          <a:p>
            <a:pPr>
              <a:lnSpc>
                <a:spcPct val="100000"/>
              </a:lnSpc>
              <a:spcBef>
                <a:spcPct val="0"/>
              </a:spcBef>
              <a:spcAft>
                <a:spcPts val="2250"/>
              </a:spcAft>
              <a:buNone/>
            </a:pPr>
            <a:r>
              <a:rPr lang="en-GB" altLang="zh-TW" sz="1800" b="1" kern="0" dirty="0">
                <a:latin typeface="Times New Roman" panose="02020603050405020304" pitchFamily="18" charset="0"/>
                <a:cs typeface="Calibri"/>
                <a:sym typeface="Calibri"/>
              </a:rPr>
              <a:t>55% of participants are Chinese</a:t>
            </a:r>
          </a:p>
        </p:txBody>
      </p:sp>
      <p:sp>
        <p:nvSpPr>
          <p:cNvPr id="13315" name="Rectangle 2"/>
          <p:cNvSpPr>
            <a:spLocks noGrp="1" noChangeArrowheads="1"/>
          </p:cNvSpPr>
          <p:nvPr>
            <p:ph type="title"/>
          </p:nvPr>
        </p:nvSpPr>
        <p:spPr>
          <a:xfrm>
            <a:off x="1884364" y="179389"/>
            <a:ext cx="7259637" cy="1235075"/>
          </a:xfrm>
        </p:spPr>
        <p:txBody>
          <a:bodyPr>
            <a:normAutofit/>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GB" altLang="zh-TW" sz="2800" dirty="0">
                <a:solidFill>
                  <a:srgbClr val="CC3300"/>
                </a:solidFill>
                <a:effectLst/>
                <a:latin typeface="Times New Roman" panose="02020603050405020304" pitchFamily="18" charset="0"/>
                <a:cs typeface="Times New Roman" panose="02020603050405020304" pitchFamily="18" charset="0"/>
              </a:rPr>
              <a:t>Conference Geographical Accessibility</a:t>
            </a:r>
            <a:br>
              <a:rPr lang="en-GB" altLang="zh-TW" sz="2400" dirty="0">
                <a:latin typeface="Times New Roman" panose="02020603050405020304" pitchFamily="18" charset="0"/>
                <a:cs typeface="Times New Roman" panose="02020603050405020304" pitchFamily="18" charset="0"/>
              </a:rPr>
            </a:br>
            <a:r>
              <a:rPr lang="en-GB" altLang="zh-TW" sz="2400" dirty="0">
                <a:latin typeface="Times New Roman" panose="02020603050405020304" pitchFamily="18" charset="0"/>
                <a:cs typeface="Times New Roman" panose="02020603050405020304" pitchFamily="18" charset="0"/>
              </a:rPr>
              <a:t>	</a:t>
            </a:r>
            <a:r>
              <a:rPr lang="en-GB" altLang="zh-TW" sz="2000" dirty="0">
                <a:latin typeface="Times New Roman" panose="02020603050405020304" pitchFamily="18" charset="0"/>
                <a:cs typeface="Times New Roman" panose="02020603050405020304" pitchFamily="18" charset="0"/>
              </a:rPr>
              <a:t>- </a:t>
            </a:r>
            <a:r>
              <a:rPr lang="en-GB" altLang="zh-TW" sz="2000" dirty="0">
                <a:solidFill>
                  <a:srgbClr val="2323DC"/>
                </a:solidFill>
                <a:latin typeface="Times New Roman" panose="02020603050405020304" pitchFamily="18" charset="0"/>
                <a:cs typeface="Times New Roman" panose="02020603050405020304" pitchFamily="18" charset="0"/>
              </a:rPr>
              <a:t>Attract More Chinese Delegates </a:t>
            </a:r>
            <a:endParaRPr lang="en-GB" altLang="zh-TW" sz="2400" dirty="0">
              <a:solidFill>
                <a:srgbClr val="2323DC"/>
              </a:solidFill>
              <a:latin typeface="Times New Roman" panose="02020603050405020304" pitchFamily="18" charset="0"/>
              <a:cs typeface="Times New Roman" panose="02020603050405020304" pitchFamily="18" charset="0"/>
            </a:endParaRPr>
          </a:p>
        </p:txBody>
      </p:sp>
      <p:graphicFrame>
        <p:nvGraphicFramePr>
          <p:cNvPr id="13316" name="Object 3"/>
          <p:cNvGraphicFramePr>
            <a:graphicFrameLocks noChangeAspect="1"/>
          </p:cNvGraphicFramePr>
          <p:nvPr/>
        </p:nvGraphicFramePr>
        <p:xfrm>
          <a:off x="3430589" y="1173162"/>
          <a:ext cx="5292725" cy="4160838"/>
        </p:xfrm>
        <a:graphic>
          <a:graphicData uri="http://schemas.openxmlformats.org/presentationml/2006/ole">
            <mc:AlternateContent xmlns:mc="http://schemas.openxmlformats.org/markup-compatibility/2006">
              <mc:Choice xmlns:v="urn:schemas-microsoft-com:vml" Requires="v">
                <p:oleObj name="Chart" r:id="rId3" imgW="4752891" imgH="4095704" progId="Excel.Chart.8">
                  <p:embed followColorScheme="full"/>
                </p:oleObj>
              </mc:Choice>
              <mc:Fallback>
                <p:oleObj name="Chart" r:id="rId3" imgW="4752891" imgH="4095704" progId="Excel.Chart.8">
                  <p:embed followColorScheme="full"/>
                  <p:pic>
                    <p:nvPicPr>
                      <p:cNvPr id="13316" name="Object 3"/>
                      <p:cNvPicPr>
                        <a:picLocks noChangeAspect="1" noChangeArrowheads="1"/>
                      </p:cNvPicPr>
                      <p:nvPr/>
                    </p:nvPicPr>
                    <p:blipFill>
                      <a:blip r:embed="rId4"/>
                      <a:srcRect/>
                      <a:stretch>
                        <a:fillRect/>
                      </a:stretch>
                    </p:blipFill>
                    <p:spPr bwMode="auto">
                      <a:xfrm>
                        <a:off x="3430589" y="1173162"/>
                        <a:ext cx="5292725" cy="416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Rectangle 5"/>
          <p:cNvSpPr/>
          <p:nvPr/>
        </p:nvSpPr>
        <p:spPr>
          <a:xfrm>
            <a:off x="8458200" y="1735138"/>
            <a:ext cx="1960562" cy="779462"/>
          </a:xfrm>
          <a:prstGeom prst="rect">
            <a:avLst/>
          </a:prstGeom>
        </p:spPr>
        <p:txBody>
          <a:bodyPr wrap="none">
            <a:spAutoFit/>
          </a:bodyPr>
          <a:lstStyle/>
          <a:p>
            <a:pPr>
              <a:lnSpc>
                <a:spcPct val="93000"/>
              </a:lnSpc>
              <a:buClr>
                <a:srgbClr val="000000"/>
              </a:buClr>
              <a:buSzPct val="100000"/>
              <a:defRPr/>
            </a:pPr>
            <a:r>
              <a:rPr lang="en-US" altLang="zh-MO" sz="4800" b="1" kern="0" dirty="0">
                <a:solidFill>
                  <a:srgbClr val="333399"/>
                </a:solidFill>
                <a:effectLst>
                  <a:outerShdw blurRad="38100" dist="38100" dir="2700000" algn="tl">
                    <a:srgbClr val="000000">
                      <a:alpha val="43137"/>
                    </a:srgbClr>
                  </a:outerShdw>
                </a:effectLst>
                <a:latin typeface="Times New Roman" panose="02020603050405020304" pitchFamily="18" charset="0"/>
                <a:cs typeface="Calibri"/>
                <a:sym typeface="Calibri"/>
              </a:rPr>
              <a:t>Macao</a:t>
            </a:r>
            <a:endParaRPr lang="zh-MO" altLang="en-US" sz="4800" b="1" kern="0" dirty="0">
              <a:solidFill>
                <a:sysClr val="windowText" lastClr="000000"/>
              </a:solidFill>
              <a:effectLst>
                <a:outerShdw blurRad="38100" dist="38100" dir="2700000" algn="tl">
                  <a:srgbClr val="000000">
                    <a:alpha val="43137"/>
                  </a:srgbClr>
                </a:outerShdw>
              </a:effectLst>
              <a:latin typeface="Calibri"/>
              <a:cs typeface="Calibri"/>
              <a:sym typeface="Calibri"/>
            </a:endParaRPr>
          </a:p>
        </p:txBody>
      </p:sp>
      <p:sp>
        <p:nvSpPr>
          <p:cNvPr id="2" name="Footer Placeholder 1"/>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62100" y="-4572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411" name="Rectangle 2"/>
          <p:cNvSpPr>
            <a:spLocks noChangeArrowheads="1"/>
          </p:cNvSpPr>
          <p:nvPr/>
        </p:nvSpPr>
        <p:spPr bwMode="auto">
          <a:xfrm>
            <a:off x="2133600" y="1143001"/>
            <a:ext cx="8305800"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spcAft>
                <a:spcPts val="1250"/>
              </a:spcAft>
              <a:buClr>
                <a:srgbClr val="333399"/>
              </a:buClr>
              <a:buNone/>
            </a:pPr>
            <a:r>
              <a:rPr lang="en-GB" altLang="zh-TW" sz="2400" b="1" kern="0" dirty="0">
                <a:solidFill>
                  <a:srgbClr val="333399"/>
                </a:solidFill>
                <a:latin typeface="Times New Roman" panose="02020603050405020304" pitchFamily="18" charset="0"/>
                <a:cs typeface="Calibri"/>
                <a:sym typeface="Calibri"/>
              </a:rPr>
              <a:t>Conference Organization and Host</a:t>
            </a:r>
          </a:p>
          <a:p>
            <a:pPr>
              <a:lnSpc>
                <a:spcPct val="100000"/>
              </a:lnSpc>
              <a:spcBef>
                <a:spcPct val="0"/>
              </a:spcBef>
              <a:buNone/>
            </a:pPr>
            <a:r>
              <a:rPr lang="en-GB" altLang="zh-TW" sz="1800" b="1" i="1" kern="0" dirty="0">
                <a:latin typeface="Times New Roman" panose="02020603050405020304" pitchFamily="18" charset="0"/>
                <a:cs typeface="Calibri"/>
                <a:sym typeface="Calibri"/>
              </a:rPr>
              <a:t>		University of Macau (since 1981)</a:t>
            </a:r>
            <a:r>
              <a:rPr lang="x-none" altLang="zh-TW" sz="1800" b="1" i="1" kern="0" dirty="0">
                <a:latin typeface="Times New Roman" panose="02020603050405020304" pitchFamily="18" charset="0"/>
                <a:cs typeface="Times New Roman" panose="02020603050405020304" pitchFamily="18" charset="0"/>
                <a:sym typeface="Calibri"/>
              </a:rPr>
              <a:t>‏</a:t>
            </a:r>
            <a:endParaRPr lang="en-GB" altLang="zh-TW" sz="1800" b="1" i="1" kern="0" dirty="0">
              <a:latin typeface="Times New Roman" panose="02020603050405020304" pitchFamily="18" charset="0"/>
              <a:cs typeface="Calibri"/>
              <a:sym typeface="Calibri"/>
            </a:endParaRPr>
          </a:p>
          <a:p>
            <a:pPr>
              <a:lnSpc>
                <a:spcPct val="100000"/>
              </a:lnSpc>
              <a:spcBef>
                <a:spcPct val="0"/>
              </a:spcBef>
              <a:buNone/>
            </a:pPr>
            <a:r>
              <a:rPr lang="en-GB" altLang="zh-TW" sz="1800" b="1" i="1" kern="0" dirty="0">
                <a:latin typeface="Times New Roman" panose="02020603050405020304" pitchFamily="18" charset="0"/>
                <a:cs typeface="Calibri"/>
                <a:sym typeface="Calibri"/>
              </a:rPr>
              <a:t>		</a:t>
            </a:r>
            <a:r>
              <a:rPr lang="en-GB" altLang="zh-TW" sz="1600" b="1" i="1" kern="0" dirty="0">
                <a:solidFill>
                  <a:srgbClr val="DA1F28"/>
                </a:solidFill>
                <a:latin typeface="Times New Roman" panose="02020603050405020304" pitchFamily="18" charset="0"/>
                <a:cs typeface="Calibri"/>
                <a:sym typeface="Calibri"/>
              </a:rPr>
              <a:t>State Key Laboratory of </a:t>
            </a:r>
            <a:r>
              <a:rPr lang="en-GB" altLang="zh-TW" sz="1600" b="1" i="1" kern="0" dirty="0" err="1">
                <a:solidFill>
                  <a:srgbClr val="DA1F28"/>
                </a:solidFill>
                <a:latin typeface="Times New Roman" panose="02020603050405020304" pitchFamily="18" charset="0"/>
                <a:cs typeface="Calibri"/>
                <a:sym typeface="Calibri"/>
              </a:rPr>
              <a:t>Analog</a:t>
            </a:r>
            <a:r>
              <a:rPr lang="en-GB" altLang="zh-TW" sz="1600" b="1" i="1" kern="0" dirty="0">
                <a:solidFill>
                  <a:srgbClr val="DA1F28"/>
                </a:solidFill>
                <a:latin typeface="Times New Roman" panose="02020603050405020304" pitchFamily="18" charset="0"/>
                <a:cs typeface="Calibri"/>
                <a:sym typeface="Calibri"/>
              </a:rPr>
              <a:t> and Mixed Signal VLSI - </a:t>
            </a:r>
          </a:p>
          <a:p>
            <a:pPr>
              <a:lnSpc>
                <a:spcPct val="100000"/>
              </a:lnSpc>
              <a:spcBef>
                <a:spcPct val="0"/>
              </a:spcBef>
              <a:buNone/>
            </a:pPr>
            <a:r>
              <a:rPr lang="en-GB" altLang="zh-TW" sz="1600" b="1" i="1" kern="0" dirty="0">
                <a:solidFill>
                  <a:srgbClr val="DA1F28"/>
                </a:solidFill>
                <a:latin typeface="Times New Roman" panose="02020603050405020304" pitchFamily="18" charset="0"/>
                <a:cs typeface="Calibri"/>
                <a:sym typeface="Calibri"/>
              </a:rPr>
              <a:t>			</a:t>
            </a:r>
            <a:r>
              <a:rPr lang="en-GB" altLang="zh-TW" sz="1600" b="1" i="1" kern="0" dirty="0" err="1">
                <a:solidFill>
                  <a:srgbClr val="CC6600"/>
                </a:solidFill>
                <a:latin typeface="Times New Roman" panose="02020603050405020304" pitchFamily="18" charset="0"/>
                <a:cs typeface="Calibri"/>
                <a:sym typeface="Calibri"/>
              </a:rPr>
              <a:t>www.amsv.umac.mo</a:t>
            </a:r>
            <a:r>
              <a:rPr lang="en-GB" altLang="zh-TW" sz="1600" b="1" i="1" kern="0" dirty="0">
                <a:solidFill>
                  <a:srgbClr val="DA1F28"/>
                </a:solidFill>
                <a:latin typeface="Times New Roman" panose="02020603050405020304" pitchFamily="18" charset="0"/>
                <a:cs typeface="Calibri"/>
                <a:sym typeface="Calibri"/>
              </a:rPr>
              <a:t>]</a:t>
            </a:r>
          </a:p>
          <a:p>
            <a:pPr>
              <a:lnSpc>
                <a:spcPct val="100000"/>
              </a:lnSpc>
              <a:spcBef>
                <a:spcPct val="0"/>
              </a:spcBef>
              <a:buNone/>
            </a:pPr>
            <a:r>
              <a:rPr lang="en-GB" altLang="zh-TW" sz="1600" b="1" i="1" kern="0" dirty="0">
                <a:solidFill>
                  <a:srgbClr val="DA1F28"/>
                </a:solidFill>
                <a:latin typeface="Times New Roman" panose="02020603050405020304" pitchFamily="18" charset="0"/>
                <a:cs typeface="Calibri"/>
                <a:sym typeface="Calibri"/>
              </a:rPr>
              <a:t>		</a:t>
            </a:r>
            <a:r>
              <a:rPr lang="en-GB" altLang="zh-TW" sz="1600" b="1" i="1" kern="0" dirty="0">
                <a:solidFill>
                  <a:srgbClr val="990000"/>
                </a:solidFill>
                <a:latin typeface="Times New Roman" panose="02020603050405020304" pitchFamily="18" charset="0"/>
                <a:cs typeface="Calibri"/>
                <a:sym typeface="Calibri"/>
              </a:rPr>
              <a:t>(</a:t>
            </a:r>
            <a:r>
              <a:rPr lang="en-US" altLang="zh-TW" sz="1600" b="1" i="1" kern="0" dirty="0">
                <a:solidFill>
                  <a:srgbClr val="990000"/>
                </a:solidFill>
                <a:latin typeface="Times New Roman" panose="02020603050405020304" pitchFamily="18" charset="0"/>
                <a:cs typeface="Calibri"/>
                <a:sym typeface="Calibri"/>
              </a:rPr>
              <a:t>Unique in Guangdong Province !@ par with other leading </a:t>
            </a:r>
          </a:p>
          <a:p>
            <a:pPr>
              <a:lnSpc>
                <a:spcPct val="100000"/>
              </a:lnSpc>
              <a:spcBef>
                <a:spcPct val="0"/>
              </a:spcBef>
              <a:buNone/>
            </a:pPr>
            <a:r>
              <a:rPr lang="en-US" altLang="zh-TW" sz="1600" b="1" i="1" kern="0" dirty="0">
                <a:solidFill>
                  <a:srgbClr val="990000"/>
                </a:solidFill>
                <a:latin typeface="Times New Roman" panose="02020603050405020304" pitchFamily="18" charset="0"/>
                <a:cs typeface="Calibri"/>
                <a:sym typeface="Calibri"/>
              </a:rPr>
              <a:t>	                                     VLSI Labs in the Greater China Region !</a:t>
            </a:r>
            <a:r>
              <a:rPr lang="en-GB" altLang="zh-TW" sz="1600" b="1" i="1" kern="0" dirty="0">
                <a:solidFill>
                  <a:srgbClr val="990000"/>
                </a:solidFill>
                <a:latin typeface="Times New Roman" panose="02020603050405020304" pitchFamily="18" charset="0"/>
                <a:cs typeface="Calibri"/>
                <a:sym typeface="Calibri"/>
              </a:rPr>
              <a:t>)</a:t>
            </a:r>
          </a:p>
          <a:p>
            <a:pPr>
              <a:lnSpc>
                <a:spcPct val="100000"/>
              </a:lnSpc>
              <a:spcBef>
                <a:spcPct val="0"/>
              </a:spcBef>
              <a:buNone/>
            </a:pPr>
            <a:endParaRPr lang="en-GB" altLang="zh-TW" sz="1600" b="1" i="1" kern="0" dirty="0">
              <a:solidFill>
                <a:srgbClr val="990000"/>
              </a:solidFill>
              <a:latin typeface="Times New Roman" panose="02020603050405020304" pitchFamily="18" charset="0"/>
              <a:cs typeface="Calibri"/>
              <a:sym typeface="Calibri"/>
            </a:endParaRPr>
          </a:p>
          <a:p>
            <a:pPr>
              <a:lnSpc>
                <a:spcPct val="100000"/>
              </a:lnSpc>
              <a:spcBef>
                <a:spcPct val="0"/>
              </a:spcBef>
              <a:buNone/>
            </a:pPr>
            <a:endParaRPr lang="en-GB" altLang="zh-TW" sz="2000" b="1" kern="0" dirty="0">
              <a:latin typeface="Times New Roman" panose="02020603050405020304" pitchFamily="18" charset="0"/>
              <a:cs typeface="Calibri"/>
              <a:sym typeface="Calibri"/>
            </a:endParaRPr>
          </a:p>
          <a:p>
            <a:pPr>
              <a:lnSpc>
                <a:spcPct val="100000"/>
              </a:lnSpc>
              <a:spcBef>
                <a:spcPct val="0"/>
              </a:spcBef>
              <a:spcAft>
                <a:spcPts val="1250"/>
              </a:spcAft>
              <a:buClr>
                <a:srgbClr val="333399"/>
              </a:buClr>
              <a:buNone/>
            </a:pPr>
            <a:r>
              <a:rPr lang="en-GB" altLang="zh-TW" sz="2400" b="1" kern="0" dirty="0">
                <a:solidFill>
                  <a:srgbClr val="333399"/>
                </a:solidFill>
                <a:latin typeface="Times New Roman" panose="02020603050405020304" pitchFamily="18" charset="0"/>
                <a:cs typeface="Calibri"/>
                <a:sym typeface="Calibri"/>
              </a:rPr>
              <a:t>Co-organizers</a:t>
            </a:r>
          </a:p>
          <a:p>
            <a:pPr>
              <a:lnSpc>
                <a:spcPct val="100000"/>
              </a:lnSpc>
              <a:spcBef>
                <a:spcPct val="0"/>
              </a:spcBef>
              <a:spcAft>
                <a:spcPts val="1125"/>
              </a:spcAft>
              <a:buNone/>
            </a:pPr>
            <a:r>
              <a:rPr lang="en-GB" altLang="zh-TW" sz="1800" b="1" i="1" kern="0" dirty="0">
                <a:latin typeface="Times New Roman" panose="02020603050405020304" pitchFamily="18" charset="0"/>
                <a:cs typeface="Calibri"/>
                <a:sym typeface="Calibri"/>
              </a:rPr>
              <a:t>		         IEEE Macau Section (created in the end of 2003)</a:t>
            </a:r>
            <a:r>
              <a:rPr lang="x-none" altLang="zh-TW" sz="1800" b="1" i="1" kern="0" dirty="0">
                <a:latin typeface="Times New Roman" panose="02020603050405020304" pitchFamily="18" charset="0"/>
                <a:cs typeface="Times New Roman" panose="02020603050405020304" pitchFamily="18" charset="0"/>
                <a:sym typeface="Calibri"/>
              </a:rPr>
              <a:t>‏</a:t>
            </a:r>
            <a:endParaRPr lang="en-GB" altLang="zh-TW" sz="1800" b="1" i="1" kern="0" dirty="0">
              <a:latin typeface="Times New Roman" panose="02020603050405020304" pitchFamily="18" charset="0"/>
              <a:cs typeface="Calibri"/>
              <a:sym typeface="Calibri"/>
            </a:endParaRPr>
          </a:p>
          <a:p>
            <a:pPr>
              <a:lnSpc>
                <a:spcPct val="100000"/>
              </a:lnSpc>
              <a:spcBef>
                <a:spcPct val="0"/>
              </a:spcBef>
              <a:spcAft>
                <a:spcPts val="1125"/>
              </a:spcAft>
              <a:buNone/>
            </a:pPr>
            <a:r>
              <a:rPr lang="en-GB" altLang="zh-TW" sz="1800" b="1" i="1" kern="0" dirty="0">
                <a:latin typeface="Times New Roman" panose="02020603050405020304" pitchFamily="18" charset="0"/>
                <a:cs typeface="Calibri"/>
                <a:sym typeface="Calibri"/>
              </a:rPr>
              <a:t>		         IEEE Macau Joint-Chapter CAS/COMM (since 2005)</a:t>
            </a:r>
            <a:r>
              <a:rPr lang="x-none" altLang="zh-TW" sz="1800" b="1" i="1" kern="0" dirty="0">
                <a:latin typeface="Times New Roman" panose="02020603050405020304" pitchFamily="18" charset="0"/>
                <a:cs typeface="Times New Roman" panose="02020603050405020304" pitchFamily="18" charset="0"/>
                <a:sym typeface="Calibri"/>
              </a:rPr>
              <a:t>‏</a:t>
            </a:r>
            <a:endParaRPr lang="en-GB" altLang="zh-TW" sz="1800" b="1" i="1" kern="0" dirty="0">
              <a:latin typeface="Times New Roman" panose="02020603050405020304" pitchFamily="18" charset="0"/>
              <a:cs typeface="Calibri"/>
              <a:sym typeface="Calibri"/>
            </a:endParaRPr>
          </a:p>
          <a:p>
            <a:pPr>
              <a:lnSpc>
                <a:spcPct val="100000"/>
              </a:lnSpc>
              <a:spcBef>
                <a:spcPct val="0"/>
              </a:spcBef>
              <a:spcAft>
                <a:spcPts val="1125"/>
              </a:spcAft>
              <a:buNone/>
            </a:pPr>
            <a:r>
              <a:rPr lang="en-GB" altLang="zh-TW" sz="1800" b="1" i="1" kern="0" dirty="0">
                <a:latin typeface="Times New Roman" panose="02020603050405020304" pitchFamily="18" charset="0"/>
                <a:cs typeface="Calibri"/>
                <a:sym typeface="Calibri"/>
              </a:rPr>
              <a:t>		        </a:t>
            </a:r>
            <a:r>
              <a:rPr lang="en-GB" altLang="zh-TW" sz="1800" b="1" i="1" kern="0" dirty="0">
                <a:solidFill>
                  <a:prstClr val="black"/>
                </a:solidFill>
                <a:latin typeface="Times New Roman" panose="02020603050405020304" pitchFamily="18" charset="0"/>
                <a:cs typeface="Calibri"/>
                <a:sym typeface="Calibri"/>
              </a:rPr>
              <a:t>IEEE Macau Chapter on Solid-State Circuits (since 2009)</a:t>
            </a:r>
          </a:p>
          <a:p>
            <a:pPr>
              <a:lnSpc>
                <a:spcPct val="100000"/>
              </a:lnSpc>
              <a:spcBef>
                <a:spcPct val="0"/>
              </a:spcBef>
              <a:spcAft>
                <a:spcPts val="1125"/>
              </a:spcAft>
              <a:buNone/>
            </a:pPr>
            <a:r>
              <a:rPr lang="en-GB" altLang="zh-TW" sz="1800" b="1" i="1" kern="0" dirty="0">
                <a:solidFill>
                  <a:prstClr val="black"/>
                </a:solidFill>
                <a:latin typeface="Times New Roman" panose="02020603050405020304" pitchFamily="18" charset="0"/>
                <a:cs typeface="Calibri"/>
                <a:sym typeface="Calibri"/>
              </a:rPr>
              <a:t>                         </a:t>
            </a:r>
          </a:p>
          <a:p>
            <a:pPr>
              <a:lnSpc>
                <a:spcPct val="100000"/>
              </a:lnSpc>
              <a:spcBef>
                <a:spcPct val="0"/>
              </a:spcBef>
              <a:buNone/>
            </a:pPr>
            <a:r>
              <a:rPr lang="en-GB" altLang="zh-TW" sz="1800" b="1" i="1" kern="0" dirty="0">
                <a:latin typeface="Times New Roman" panose="02020603050405020304" pitchFamily="18" charset="0"/>
                <a:cs typeface="Calibri"/>
                <a:sym typeface="Calibri"/>
              </a:rPr>
              <a:t>		</a:t>
            </a:r>
            <a:endParaRPr lang="en-GB" altLang="zh-TW" sz="1400" b="1" i="1" kern="0" dirty="0">
              <a:latin typeface="Times New Roman" panose="02020603050405020304" pitchFamily="18" charset="0"/>
              <a:cs typeface="Calibri"/>
              <a:sym typeface="Calibri"/>
            </a:endParaRPr>
          </a:p>
        </p:txBody>
      </p:sp>
      <p:pic>
        <p:nvPicPr>
          <p:cNvPr id="17412"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31989" y="1682750"/>
            <a:ext cx="993775"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413" name="Text Box 5"/>
          <p:cNvSpPr txBox="1">
            <a:spLocks noChangeArrowheads="1"/>
          </p:cNvSpPr>
          <p:nvPr/>
        </p:nvSpPr>
        <p:spPr bwMode="auto">
          <a:xfrm>
            <a:off x="1931988" y="179389"/>
            <a:ext cx="1949450"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pPr>
            <a:r>
              <a:rPr lang="en-GB" altLang="zh-TW" sz="3600" b="1" kern="0">
                <a:solidFill>
                  <a:srgbClr val="CC3300"/>
                </a:solidFill>
                <a:latin typeface="Times New Roman" panose="02020603050405020304" pitchFamily="18" charset="0"/>
                <a:cs typeface="Calibri"/>
                <a:sym typeface="Calibri"/>
              </a:rPr>
              <a:t>About us</a:t>
            </a:r>
          </a:p>
        </p:txBody>
      </p:sp>
      <p:pic>
        <p:nvPicPr>
          <p:cNvPr id="17414" name="Picture 7" descr="IEEEMaca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38326" y="4114800"/>
            <a:ext cx="157956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8" descr="Y:\Logos\AMSV - logo_20140210\Web Ready Files\png\vertical-30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91601" y="762001"/>
            <a:ext cx="1484875" cy="1295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03350" y="1012827"/>
            <a:ext cx="7772400" cy="1470025"/>
          </a:xfrm>
        </p:spPr>
        <p:txBody>
          <a:bodyPr/>
          <a:lstStyle/>
          <a:p>
            <a:pPr algn="ctr"/>
            <a:r>
              <a:rPr lang="en-US" dirty="0"/>
              <a:t>DATE 2016</a:t>
            </a:r>
          </a:p>
        </p:txBody>
      </p:sp>
      <p:sp>
        <p:nvSpPr>
          <p:cNvPr id="9" name="Rectangle 1"/>
          <p:cNvSpPr>
            <a:spLocks/>
          </p:cNvSpPr>
          <p:nvPr/>
        </p:nvSpPr>
        <p:spPr bwMode="auto">
          <a:xfrm>
            <a:off x="1524000" y="0"/>
            <a:ext cx="9156700" cy="16906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a:endParaRPr lang="en-US" sz="4200" kern="0">
              <a:solidFill>
                <a:srgbClr val="000000"/>
              </a:solidFill>
              <a:latin typeface="Gill Sans" charset="0"/>
              <a:ea typeface="ヒラギノ角ゴ ProN W3" charset="0"/>
              <a:cs typeface="ヒラギノ角ゴ ProN W3" charset="0"/>
              <a:sym typeface="Gill Sans" charset="0"/>
            </a:endParaRP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3" y="2"/>
            <a:ext cx="6423025" cy="1682751"/>
          </a:xfrm>
          <a:prstGeom prst="rect">
            <a:avLst/>
          </a:prstGeom>
          <a:noFill/>
          <a:ln w="9525" cap="flat">
            <a:noFill/>
            <a:miter lim="800000"/>
            <a:headEnd/>
            <a:tailEnd/>
          </a:ln>
        </p:spPr>
      </p:pic>
      <p:pic>
        <p:nvPicPr>
          <p:cNvPr id="7" name="Picture 2" descr="http://www.date-conference.com/files/date_2016_logo_white_pixe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4998" y="2631579"/>
            <a:ext cx="2940504" cy="1728192"/>
          </a:xfrm>
          <a:prstGeom prst="rect">
            <a:avLst/>
          </a:prstGeom>
          <a:solidFill>
            <a:schemeClr val="accent1">
              <a:lumMod val="60000"/>
              <a:lumOff val="40000"/>
            </a:schemeClr>
          </a:solidFill>
        </p:spPr>
      </p:pic>
      <p:sp>
        <p:nvSpPr>
          <p:cNvPr id="11" name="Subtitle 1"/>
          <p:cNvSpPr>
            <a:spLocks noGrp="1"/>
          </p:cNvSpPr>
          <p:nvPr>
            <p:ph type="subTitle" idx="1"/>
          </p:nvPr>
        </p:nvSpPr>
        <p:spPr>
          <a:xfrm>
            <a:off x="2634125" y="4508500"/>
            <a:ext cx="6710855" cy="1752600"/>
          </a:xfrm>
        </p:spPr>
        <p:txBody>
          <a:bodyPr/>
          <a:lstStyle/>
          <a:p>
            <a:r>
              <a:rPr lang="es-ES" dirty="0"/>
              <a:t>(</a:t>
            </a:r>
            <a:r>
              <a:rPr lang="es-ES" dirty="0" err="1"/>
              <a:t>Thanks</a:t>
            </a:r>
            <a:r>
              <a:rPr lang="es-ES" dirty="0"/>
              <a:t> to Jürgen Teich)</a:t>
            </a:r>
            <a:endParaRPr lang="en-US" dirty="0"/>
          </a:p>
        </p:txBody>
      </p:sp>
      <p:sp>
        <p:nvSpPr>
          <p:cNvPr id="3" name="Footer Placeholder 2"/>
          <p:cNvSpPr>
            <a:spLocks noGrp="1"/>
          </p:cNvSpPr>
          <p:nvPr>
            <p:ph type="ftr" sz="quarter" idx="4294967295"/>
          </p:nvPr>
        </p:nvSpPr>
        <p:spPr>
          <a:xfrm>
            <a:off x="1752600" y="6221415"/>
            <a:ext cx="2897188" cy="311151"/>
          </a:xfrm>
        </p:spPr>
        <p:txBody>
          <a:bodyPr/>
          <a:lstStyle/>
          <a:p>
            <a:pPr fontAlgn="base">
              <a:spcBef>
                <a:spcPct val="0"/>
              </a:spcBef>
              <a:spcAft>
                <a:spcPct val="0"/>
              </a:spcAft>
              <a:defRPr/>
            </a:pPr>
            <a:r>
              <a:rPr lang="es-ES" b="1">
                <a:solidFill>
                  <a:prstClr val="black"/>
                </a:solidFill>
                <a:latin typeface="Calibri"/>
                <a:cs typeface="Calibri"/>
                <a:sym typeface="Calibri"/>
              </a:rPr>
              <a:t>CEDA BoG at ICCAD November 2015</a:t>
            </a:r>
          </a:p>
        </p:txBody>
      </p:sp>
    </p:spTree>
    <p:extLst>
      <p:ext uri="{BB962C8B-B14F-4D97-AF65-F5344CB8AC3E}">
        <p14:creationId xmlns:p14="http://schemas.microsoft.com/office/powerpoint/2010/main" val="727933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222268"/>
                </a:solidFill>
              </a:rPr>
              <a:t>Topic Team Sizes</a:t>
            </a:r>
          </a:p>
        </p:txBody>
      </p:sp>
      <p:sp>
        <p:nvSpPr>
          <p:cNvPr id="9" name="Rectangle 8"/>
          <p:cNvSpPr/>
          <p:nvPr/>
        </p:nvSpPr>
        <p:spPr>
          <a:xfrm>
            <a:off x="1861244" y="780872"/>
            <a:ext cx="7802388" cy="1200328"/>
          </a:xfrm>
          <a:prstGeom prst="rect">
            <a:avLst/>
          </a:prstGeom>
        </p:spPr>
        <p:txBody>
          <a:bodyPr wrap="square">
            <a:spAutoFit/>
          </a:bodyPr>
          <a:lstStyle/>
          <a:p>
            <a:pPr marL="285750" indent="-285750">
              <a:buFont typeface="Arial" pitchFamily="34" charset="0"/>
              <a:buChar char="•"/>
            </a:pPr>
            <a:r>
              <a:rPr lang="it-IT" sz="2400" b="1" kern="0" dirty="0">
                <a:solidFill>
                  <a:sysClr val="windowText" lastClr="000000"/>
                </a:solidFill>
                <a:latin typeface="Calibri"/>
                <a:cs typeface="Calibri"/>
                <a:sym typeface="Calibri"/>
              </a:rPr>
              <a:t>Based on 4 reviews/paper </a:t>
            </a:r>
          </a:p>
          <a:p>
            <a:pPr marL="285750" indent="-285750">
              <a:buFont typeface="Arial" pitchFamily="34" charset="0"/>
              <a:buChar char="•"/>
            </a:pPr>
            <a:r>
              <a:rPr lang="it-IT" sz="2400" b="1" kern="0" dirty="0">
                <a:solidFill>
                  <a:sysClr val="windowText" lastClr="000000"/>
                </a:solidFill>
                <a:latin typeface="Calibri"/>
                <a:cs typeface="Calibri"/>
                <a:sym typeface="Calibri"/>
              </a:rPr>
              <a:t>Maximum of 10..12 reviews/reviewer </a:t>
            </a:r>
          </a:p>
          <a:p>
            <a:pPr marL="285750" indent="-285750">
              <a:buFont typeface="Arial" pitchFamily="34" charset="0"/>
              <a:buChar char="•"/>
            </a:pPr>
            <a:r>
              <a:rPr lang="en-US" sz="2400" b="1" kern="0" dirty="0">
                <a:solidFill>
                  <a:sysClr val="windowText" lastClr="000000"/>
                </a:solidFill>
                <a:latin typeface="Calibri"/>
                <a:cs typeface="Calibri"/>
                <a:sym typeface="Calibri"/>
              </a:rPr>
              <a:t>Still structured in the classical 4 tracks of DATE</a:t>
            </a:r>
            <a:endParaRPr lang="it-IT" sz="2400" b="1" kern="0" dirty="0">
              <a:solidFill>
                <a:sysClr val="windowText" lastClr="000000"/>
              </a:solidFill>
              <a:latin typeface="Calibri"/>
              <a:cs typeface="Calibri"/>
              <a:sym typeface="Calibri"/>
            </a:endParaRPr>
          </a:p>
        </p:txBody>
      </p:sp>
      <p:grpSp>
        <p:nvGrpSpPr>
          <p:cNvPr id="3" name="Group 4"/>
          <p:cNvGrpSpPr/>
          <p:nvPr/>
        </p:nvGrpSpPr>
        <p:grpSpPr>
          <a:xfrm>
            <a:off x="1703512" y="3213720"/>
            <a:ext cx="8856984" cy="1296144"/>
            <a:chOff x="179512" y="5157192"/>
            <a:chExt cx="8856984" cy="1296144"/>
          </a:xfrm>
        </p:grpSpPr>
        <p:sp>
          <p:nvSpPr>
            <p:cNvPr id="6" name="Rectangle 5"/>
            <p:cNvSpPr/>
            <p:nvPr/>
          </p:nvSpPr>
          <p:spPr>
            <a:xfrm>
              <a:off x="179512" y="5157192"/>
              <a:ext cx="2160240" cy="1296144"/>
            </a:xfrm>
            <a:prstGeom prst="rect">
              <a:avLst/>
            </a:prstGeom>
            <a:solidFill>
              <a:srgbClr val="FF99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400" b="1" kern="0" dirty="0">
                  <a:solidFill>
                    <a:prstClr val="black"/>
                  </a:solidFill>
                  <a:latin typeface="Lucida Sans Unicode"/>
                  <a:sym typeface="Calibri"/>
                </a:rPr>
              </a:br>
              <a:r>
                <a:rPr lang="en-US" sz="1400" b="1" kern="0" dirty="0">
                  <a:solidFill>
                    <a:prstClr val="black"/>
                  </a:solidFill>
                  <a:latin typeface="Lucida Sans Unicode"/>
                  <a:sym typeface="Calibri"/>
                </a:rPr>
                <a:t>Topics D1-DT5, D6-D13</a:t>
              </a:r>
            </a:p>
            <a:p>
              <a:pPr marL="174625" indent="-174625">
                <a:buFont typeface="Arial" pitchFamily="34" charset="0"/>
                <a:buChar char="•"/>
              </a:pPr>
              <a:r>
                <a:rPr lang="en-US" sz="1400" b="1" kern="0" dirty="0">
                  <a:solidFill>
                    <a:prstClr val="black"/>
                  </a:solidFill>
                  <a:latin typeface="Lucida Sans Unicode"/>
                  <a:sym typeface="Calibri"/>
                </a:rPr>
                <a:t>12 Topic Chairs</a:t>
              </a:r>
            </a:p>
            <a:p>
              <a:pPr marL="174625" indent="-174625">
                <a:buFont typeface="Arial" pitchFamily="34" charset="0"/>
                <a:buChar char="•"/>
              </a:pPr>
              <a:r>
                <a:rPr lang="en-US" sz="1400" b="1" kern="0" dirty="0">
                  <a:solidFill>
                    <a:prstClr val="black"/>
                  </a:solidFill>
                  <a:latin typeface="Lucida Sans Unicode"/>
                  <a:sym typeface="Calibri"/>
                </a:rPr>
                <a:t>11 Topic Co-Chairs*</a:t>
              </a:r>
            </a:p>
            <a:p>
              <a:pPr marL="174625" indent="-174625">
                <a:buFont typeface="Arial" pitchFamily="34" charset="0"/>
                <a:buChar char="•"/>
              </a:pPr>
              <a:r>
                <a:rPr lang="en-US" sz="1400" b="1" kern="0" dirty="0">
                  <a:solidFill>
                    <a:prstClr val="black"/>
                  </a:solidFill>
                  <a:latin typeface="Lucida Sans Unicode"/>
                  <a:sym typeface="Calibri"/>
                </a:rPr>
                <a:t>164 Topic Members</a:t>
              </a:r>
            </a:p>
            <a:p>
              <a:pPr marL="174625" indent="-174625">
                <a:buFont typeface="Arial" pitchFamily="34" charset="0"/>
                <a:buChar char="•"/>
              </a:pPr>
              <a:endParaRPr lang="en-US" sz="1400" b="1" kern="0" dirty="0">
                <a:solidFill>
                  <a:prstClr val="black"/>
                </a:solidFill>
                <a:latin typeface="Lucida Sans Unicode"/>
                <a:sym typeface="Calibri"/>
              </a:endParaRPr>
            </a:p>
          </p:txBody>
        </p:sp>
        <p:sp>
          <p:nvSpPr>
            <p:cNvPr id="7" name="Rectangle 6"/>
            <p:cNvSpPr/>
            <p:nvPr/>
          </p:nvSpPr>
          <p:spPr>
            <a:xfrm>
              <a:off x="2411760" y="5157192"/>
              <a:ext cx="2160240" cy="1296144"/>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400" b="1" kern="0" dirty="0">
                  <a:solidFill>
                    <a:prstClr val="black"/>
                  </a:solidFill>
                  <a:latin typeface="Lucida Sans Unicode"/>
                  <a:sym typeface="Calibri"/>
                </a:rPr>
              </a:br>
              <a:r>
                <a:rPr lang="en-US" sz="1400" b="1" kern="0" dirty="0">
                  <a:solidFill>
                    <a:prstClr val="black"/>
                  </a:solidFill>
                  <a:latin typeface="Lucida Sans Unicode"/>
                  <a:sym typeface="Calibri"/>
                </a:rPr>
                <a:t>Topics A1-A7</a:t>
              </a:r>
            </a:p>
            <a:p>
              <a:pPr marL="174625" indent="-174625">
                <a:buFont typeface="Arial" pitchFamily="34" charset="0"/>
                <a:buChar char="•"/>
              </a:pPr>
              <a:r>
                <a:rPr lang="en-US" sz="1400" b="1" kern="0" dirty="0">
                  <a:solidFill>
                    <a:prstClr val="black"/>
                  </a:solidFill>
                  <a:latin typeface="Lucida Sans Unicode"/>
                  <a:sym typeface="Calibri"/>
                </a:rPr>
                <a:t>7 Topic Chairs</a:t>
              </a:r>
            </a:p>
            <a:p>
              <a:pPr marL="174625" indent="-174625">
                <a:buFont typeface="Arial" pitchFamily="34" charset="0"/>
                <a:buChar char="•"/>
              </a:pPr>
              <a:r>
                <a:rPr lang="en-US" sz="1400" b="1" kern="0" dirty="0">
                  <a:solidFill>
                    <a:prstClr val="black"/>
                  </a:solidFill>
                  <a:latin typeface="Lucida Sans Unicode"/>
                  <a:sym typeface="Calibri"/>
                </a:rPr>
                <a:t>7 Topic Co-Chairs</a:t>
              </a:r>
            </a:p>
            <a:p>
              <a:pPr marL="174625" indent="-174625">
                <a:buFont typeface="Arial" pitchFamily="34" charset="0"/>
                <a:buChar char="•"/>
              </a:pPr>
              <a:r>
                <a:rPr lang="en-US" sz="1400" b="1" kern="0" dirty="0">
                  <a:solidFill>
                    <a:prstClr val="black"/>
                  </a:solidFill>
                  <a:latin typeface="Lucida Sans Unicode"/>
                  <a:sym typeface="Calibri"/>
                </a:rPr>
                <a:t>41 Topic Members</a:t>
              </a:r>
            </a:p>
            <a:p>
              <a:pPr marL="174625" indent="-174625">
                <a:buFont typeface="Arial" pitchFamily="34" charset="0"/>
                <a:buChar char="•"/>
              </a:pPr>
              <a:endParaRPr lang="en-US" sz="1400" b="1" kern="0" dirty="0">
                <a:solidFill>
                  <a:prstClr val="black"/>
                </a:solidFill>
                <a:latin typeface="Lucida Sans Unicode"/>
                <a:sym typeface="Calibri"/>
              </a:endParaRPr>
            </a:p>
          </p:txBody>
        </p:sp>
        <p:sp>
          <p:nvSpPr>
            <p:cNvPr id="8" name="Rectangle 7"/>
            <p:cNvSpPr/>
            <p:nvPr/>
          </p:nvSpPr>
          <p:spPr>
            <a:xfrm>
              <a:off x="4644008" y="5157192"/>
              <a:ext cx="2160240" cy="1296144"/>
            </a:xfrm>
            <a:prstGeom prst="rect">
              <a:avLst/>
            </a:prstGeom>
            <a:solidFill>
              <a:srgbClr val="99FF6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400" b="1" kern="0" dirty="0">
                  <a:solidFill>
                    <a:prstClr val="black"/>
                  </a:solidFill>
                  <a:latin typeface="Lucida Sans Unicode"/>
                  <a:sym typeface="Calibri"/>
                </a:rPr>
              </a:br>
              <a:r>
                <a:rPr lang="en-US" sz="1400" b="1" kern="0" dirty="0">
                  <a:solidFill>
                    <a:prstClr val="black"/>
                  </a:solidFill>
                  <a:latin typeface="Lucida Sans Unicode"/>
                  <a:sym typeface="Calibri"/>
                </a:rPr>
                <a:t>Topics T1-DT5</a:t>
              </a:r>
            </a:p>
            <a:p>
              <a:pPr marL="174625" indent="-174625">
                <a:buFont typeface="Arial" pitchFamily="34" charset="0"/>
                <a:buChar char="•"/>
              </a:pPr>
              <a:r>
                <a:rPr lang="en-US" sz="1400" b="1" kern="0" dirty="0">
                  <a:solidFill>
                    <a:prstClr val="black"/>
                  </a:solidFill>
                  <a:latin typeface="Lucida Sans Unicode"/>
                  <a:sym typeface="Calibri"/>
                </a:rPr>
                <a:t>4 Topic Chairs*</a:t>
              </a:r>
            </a:p>
            <a:p>
              <a:pPr marL="174625" indent="-174625">
                <a:buFont typeface="Arial" pitchFamily="34" charset="0"/>
                <a:buChar char="•"/>
              </a:pPr>
              <a:r>
                <a:rPr lang="en-US" sz="1400" b="1" kern="0" dirty="0">
                  <a:solidFill>
                    <a:prstClr val="black"/>
                  </a:solidFill>
                  <a:latin typeface="Lucida Sans Unicode"/>
                  <a:sym typeface="Calibri"/>
                </a:rPr>
                <a:t>5 Topic Co-Chairs</a:t>
              </a:r>
            </a:p>
            <a:p>
              <a:pPr marL="174625" indent="-174625">
                <a:buFont typeface="Arial" pitchFamily="34" charset="0"/>
                <a:buChar char="•"/>
              </a:pPr>
              <a:r>
                <a:rPr lang="en-US" sz="1400" b="1" kern="0" dirty="0">
                  <a:solidFill>
                    <a:prstClr val="black"/>
                  </a:solidFill>
                  <a:latin typeface="Lucida Sans Unicode"/>
                  <a:sym typeface="Calibri"/>
                </a:rPr>
                <a:t>35 Topic Members</a:t>
              </a:r>
            </a:p>
            <a:p>
              <a:pPr marL="174625" indent="-174625">
                <a:buFont typeface="Arial" pitchFamily="34" charset="0"/>
                <a:buChar char="•"/>
              </a:pPr>
              <a:endParaRPr lang="en-US" sz="1400" b="1" kern="0" dirty="0">
                <a:solidFill>
                  <a:prstClr val="black"/>
                </a:solidFill>
                <a:latin typeface="Lucida Sans Unicode"/>
                <a:sym typeface="Calibri"/>
              </a:endParaRPr>
            </a:p>
          </p:txBody>
        </p:sp>
        <p:sp>
          <p:nvSpPr>
            <p:cNvPr id="10" name="Rectangle 9"/>
            <p:cNvSpPr/>
            <p:nvPr/>
          </p:nvSpPr>
          <p:spPr>
            <a:xfrm>
              <a:off x="6876256" y="5157192"/>
              <a:ext cx="2160240" cy="1296144"/>
            </a:xfrm>
            <a:prstGeom prst="rect">
              <a:avLst/>
            </a:prstGeom>
            <a:solidFill>
              <a:srgbClr val="FF993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400" b="1" kern="0" dirty="0">
                  <a:solidFill>
                    <a:prstClr val="black"/>
                  </a:solidFill>
                  <a:latin typeface="Lucida Sans Unicode"/>
                  <a:sym typeface="Calibri"/>
                </a:rPr>
              </a:br>
              <a:r>
                <a:rPr lang="en-US" sz="1400" b="1" kern="0" dirty="0">
                  <a:solidFill>
                    <a:prstClr val="black"/>
                  </a:solidFill>
                  <a:latin typeface="Lucida Sans Unicode"/>
                  <a:sym typeface="Calibri"/>
                </a:rPr>
                <a:t>Topics E1-E5</a:t>
              </a:r>
            </a:p>
            <a:p>
              <a:pPr marL="174625" indent="-174625">
                <a:buFont typeface="Arial" pitchFamily="34" charset="0"/>
                <a:buChar char="•"/>
              </a:pPr>
              <a:r>
                <a:rPr lang="en-US" sz="1400" b="1" kern="0" dirty="0">
                  <a:solidFill>
                    <a:prstClr val="black"/>
                  </a:solidFill>
                  <a:latin typeface="Lucida Sans Unicode"/>
                  <a:sym typeface="Calibri"/>
                </a:rPr>
                <a:t>5 Topic Chairs</a:t>
              </a:r>
            </a:p>
            <a:p>
              <a:pPr marL="174625" indent="-174625">
                <a:buFont typeface="Arial" pitchFamily="34" charset="0"/>
                <a:buChar char="•"/>
              </a:pPr>
              <a:r>
                <a:rPr lang="en-US" sz="1400" b="1" kern="0" dirty="0">
                  <a:solidFill>
                    <a:prstClr val="black"/>
                  </a:solidFill>
                  <a:latin typeface="Lucida Sans Unicode"/>
                  <a:sym typeface="Calibri"/>
                </a:rPr>
                <a:t>5 Topic Co-Chairs</a:t>
              </a:r>
            </a:p>
            <a:p>
              <a:pPr marL="174625" indent="-174625">
                <a:buFont typeface="Arial" pitchFamily="34" charset="0"/>
                <a:buChar char="•"/>
              </a:pPr>
              <a:r>
                <a:rPr lang="en-US" sz="1400" b="1" kern="0" dirty="0">
                  <a:solidFill>
                    <a:prstClr val="black"/>
                  </a:solidFill>
                  <a:latin typeface="Lucida Sans Unicode"/>
                  <a:sym typeface="Calibri"/>
                </a:rPr>
                <a:t>30 Topic Members</a:t>
              </a:r>
            </a:p>
            <a:p>
              <a:pPr marL="174625" indent="-174625">
                <a:buFont typeface="Arial" pitchFamily="34" charset="0"/>
                <a:buChar char="•"/>
              </a:pPr>
              <a:endParaRPr lang="en-US" sz="1400" b="1" kern="0" dirty="0">
                <a:solidFill>
                  <a:prstClr val="black"/>
                </a:solidFill>
                <a:latin typeface="Lucida Sans Unicode"/>
                <a:sym typeface="Calibri"/>
              </a:endParaRPr>
            </a:p>
          </p:txBody>
        </p:sp>
      </p:grpSp>
      <p:grpSp>
        <p:nvGrpSpPr>
          <p:cNvPr id="4" name="Group 15"/>
          <p:cNvGrpSpPr/>
          <p:nvPr/>
        </p:nvGrpSpPr>
        <p:grpSpPr>
          <a:xfrm>
            <a:off x="1703514" y="2133600"/>
            <a:ext cx="8856985" cy="1080120"/>
            <a:chOff x="179511" y="4077072"/>
            <a:chExt cx="8856985" cy="1080120"/>
          </a:xfrm>
        </p:grpSpPr>
        <p:cxnSp>
          <p:nvCxnSpPr>
            <p:cNvPr id="17" name="Straight Connector 16"/>
            <p:cNvCxnSpPr/>
            <p:nvPr/>
          </p:nvCxnSpPr>
          <p:spPr>
            <a:xfrm>
              <a:off x="1259632" y="4869160"/>
              <a:ext cx="0" cy="288032"/>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19872" y="4869160"/>
              <a:ext cx="0" cy="288032"/>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4128" y="4869160"/>
              <a:ext cx="0" cy="288032"/>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56376" y="4869160"/>
              <a:ext cx="0" cy="288032"/>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9511" y="4077072"/>
              <a:ext cx="2149079" cy="792088"/>
            </a:xfrm>
            <a:prstGeom prst="rect">
              <a:avLst/>
            </a:prstGeom>
            <a:solidFill>
              <a:srgbClr val="FF99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Jürgen Teich</a:t>
              </a:r>
              <a:br>
                <a:rPr lang="en-US" sz="1400" b="1" kern="0" dirty="0">
                  <a:solidFill>
                    <a:prstClr val="black"/>
                  </a:solidFill>
                  <a:latin typeface="Lucida Sans Unicode"/>
                  <a:sym typeface="Calibri"/>
                </a:rPr>
              </a:br>
              <a:r>
                <a:rPr lang="en-US" sz="1400" b="1" i="1" kern="0" dirty="0">
                  <a:solidFill>
                    <a:prstClr val="black"/>
                  </a:solidFill>
                  <a:latin typeface="Lucida Sans Unicode"/>
                  <a:sym typeface="Calibri"/>
                </a:rPr>
                <a:t>D Track Chair</a:t>
              </a:r>
            </a:p>
          </p:txBody>
        </p:sp>
        <p:sp>
          <p:nvSpPr>
            <p:cNvPr id="22" name="Rectangle 21"/>
            <p:cNvSpPr/>
            <p:nvPr/>
          </p:nvSpPr>
          <p:spPr>
            <a:xfrm>
              <a:off x="2411759" y="4077072"/>
              <a:ext cx="2149079" cy="792088"/>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Ayse K. Coskun</a:t>
              </a:r>
              <a:br>
                <a:rPr lang="en-US" sz="1400" b="1" kern="0" dirty="0">
                  <a:solidFill>
                    <a:prstClr val="black"/>
                  </a:solidFill>
                  <a:latin typeface="Lucida Sans Unicode"/>
                  <a:sym typeface="Calibri"/>
                </a:rPr>
              </a:br>
              <a:r>
                <a:rPr lang="en-US" sz="1400" b="1" i="1" kern="0" dirty="0">
                  <a:solidFill>
                    <a:prstClr val="black"/>
                  </a:solidFill>
                  <a:latin typeface="Lucida Sans Unicode"/>
                  <a:sym typeface="Calibri"/>
                </a:rPr>
                <a:t>A Track Chair</a:t>
              </a:r>
            </a:p>
          </p:txBody>
        </p:sp>
        <p:sp>
          <p:nvSpPr>
            <p:cNvPr id="23" name="Rectangle 22"/>
            <p:cNvSpPr/>
            <p:nvPr/>
          </p:nvSpPr>
          <p:spPr>
            <a:xfrm>
              <a:off x="4644008" y="4077072"/>
              <a:ext cx="2160240" cy="792088"/>
            </a:xfrm>
            <a:prstGeom prst="rect">
              <a:avLst/>
            </a:prstGeom>
            <a:solidFill>
              <a:srgbClr val="99FF6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Cecilia Metra</a:t>
              </a:r>
              <a:br>
                <a:rPr lang="en-US" sz="1400" b="1" kern="0" dirty="0">
                  <a:solidFill>
                    <a:prstClr val="black"/>
                  </a:solidFill>
                  <a:latin typeface="Lucida Sans Unicode"/>
                  <a:sym typeface="Calibri"/>
                </a:rPr>
              </a:br>
              <a:r>
                <a:rPr lang="en-US" sz="1400" b="1" i="1" kern="0" dirty="0">
                  <a:solidFill>
                    <a:prstClr val="black"/>
                  </a:solidFill>
                  <a:latin typeface="Lucida Sans Unicode"/>
                  <a:sym typeface="Calibri"/>
                </a:rPr>
                <a:t>T Track Chair</a:t>
              </a:r>
            </a:p>
          </p:txBody>
        </p:sp>
        <p:sp>
          <p:nvSpPr>
            <p:cNvPr id="24" name="Rectangle 23"/>
            <p:cNvSpPr/>
            <p:nvPr/>
          </p:nvSpPr>
          <p:spPr>
            <a:xfrm>
              <a:off x="6876256" y="4077072"/>
              <a:ext cx="2160240" cy="792088"/>
            </a:xfrm>
            <a:prstGeom prst="rect">
              <a:avLst/>
            </a:prstGeom>
            <a:solidFill>
              <a:srgbClr val="FF993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Franco </a:t>
              </a:r>
              <a:r>
                <a:rPr lang="en-US" sz="1400" b="1" kern="0" dirty="0" err="1">
                  <a:solidFill>
                    <a:prstClr val="black"/>
                  </a:solidFill>
                  <a:latin typeface="Lucida Sans Unicode"/>
                  <a:sym typeface="Calibri"/>
                </a:rPr>
                <a:t>Fummi</a:t>
              </a:r>
              <a:br>
                <a:rPr lang="en-US" sz="1400" b="1" kern="0" dirty="0">
                  <a:solidFill>
                    <a:prstClr val="black"/>
                  </a:solidFill>
                  <a:latin typeface="Lucida Sans Unicode"/>
                  <a:sym typeface="Calibri"/>
                </a:rPr>
              </a:br>
              <a:r>
                <a:rPr lang="en-US" sz="1400" b="1" i="1" kern="0" dirty="0">
                  <a:solidFill>
                    <a:prstClr val="black"/>
                  </a:solidFill>
                  <a:latin typeface="Lucida Sans Unicode"/>
                  <a:sym typeface="Calibri"/>
                </a:rPr>
                <a:t>E Track Chair</a:t>
              </a:r>
            </a:p>
          </p:txBody>
        </p:sp>
      </p:grpSp>
      <p:pic>
        <p:nvPicPr>
          <p:cNvPr id="27" name="Picture 4" descr="http://www.unibo.it/CmsUniboWeb/Templates/MioPortaleDocenti/photoImg.aspx?photoid=32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1" y="2209801"/>
            <a:ext cx="619125" cy="619125"/>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angle 33"/>
          <p:cNvSpPr/>
          <p:nvPr/>
        </p:nvSpPr>
        <p:spPr>
          <a:xfrm>
            <a:off x="1730874" y="4711824"/>
            <a:ext cx="2149079" cy="792088"/>
          </a:xfrm>
          <a:prstGeom prst="rect">
            <a:avLst/>
          </a:prstGeom>
          <a:solidFill>
            <a:srgbClr val="FF99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Total Members: 187</a:t>
            </a:r>
            <a:endParaRPr lang="en-US" sz="1400" b="1" i="1" kern="0" dirty="0">
              <a:solidFill>
                <a:srgbClr val="FF0000"/>
              </a:solidFill>
              <a:latin typeface="Lucida Sans Unicode"/>
              <a:sym typeface="Calibri"/>
            </a:endParaRPr>
          </a:p>
        </p:txBody>
      </p:sp>
      <p:sp>
        <p:nvSpPr>
          <p:cNvPr id="36" name="Rectangle 35"/>
          <p:cNvSpPr/>
          <p:nvPr/>
        </p:nvSpPr>
        <p:spPr>
          <a:xfrm>
            <a:off x="3963122" y="4711824"/>
            <a:ext cx="2149079" cy="792088"/>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Total Members: 55</a:t>
            </a:r>
            <a:endParaRPr lang="en-US" sz="1400" b="1" i="1" kern="0" dirty="0">
              <a:solidFill>
                <a:srgbClr val="FF0000"/>
              </a:solidFill>
              <a:latin typeface="Lucida Sans Unicode"/>
              <a:sym typeface="Calibri"/>
            </a:endParaRPr>
          </a:p>
        </p:txBody>
      </p:sp>
      <p:sp>
        <p:nvSpPr>
          <p:cNvPr id="37" name="Rectangle 36"/>
          <p:cNvSpPr/>
          <p:nvPr/>
        </p:nvSpPr>
        <p:spPr>
          <a:xfrm>
            <a:off x="6195368" y="4711824"/>
            <a:ext cx="2160240" cy="792088"/>
          </a:xfrm>
          <a:prstGeom prst="rect">
            <a:avLst/>
          </a:prstGeom>
          <a:solidFill>
            <a:srgbClr val="99FF6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Total Members: 44</a:t>
            </a:r>
            <a:endParaRPr lang="en-US" sz="1400" b="1" i="1" kern="0" dirty="0">
              <a:solidFill>
                <a:srgbClr val="FF0000"/>
              </a:solidFill>
              <a:latin typeface="Lucida Sans Unicode"/>
              <a:sym typeface="Calibri"/>
            </a:endParaRPr>
          </a:p>
        </p:txBody>
      </p:sp>
      <p:sp>
        <p:nvSpPr>
          <p:cNvPr id="38" name="Rectangle 37"/>
          <p:cNvSpPr/>
          <p:nvPr/>
        </p:nvSpPr>
        <p:spPr>
          <a:xfrm>
            <a:off x="8427616" y="4711824"/>
            <a:ext cx="2160240" cy="792088"/>
          </a:xfrm>
          <a:prstGeom prst="rect">
            <a:avLst/>
          </a:prstGeom>
          <a:solidFill>
            <a:srgbClr val="FF993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kern="0" dirty="0">
                <a:solidFill>
                  <a:prstClr val="black"/>
                </a:solidFill>
                <a:latin typeface="Lucida Sans Unicode"/>
                <a:sym typeface="Calibri"/>
              </a:rPr>
              <a:t>Total Members: 40</a:t>
            </a:r>
            <a:endParaRPr lang="en-US" sz="1400" b="1" i="1" kern="0" dirty="0">
              <a:solidFill>
                <a:srgbClr val="FF0000"/>
              </a:solidFill>
              <a:latin typeface="Lucida Sans Unicode"/>
              <a:sym typeface="Calibri"/>
            </a:endParaRPr>
          </a:p>
        </p:txBody>
      </p:sp>
      <p:sp>
        <p:nvSpPr>
          <p:cNvPr id="29" name="Rectangle 28"/>
          <p:cNvSpPr/>
          <p:nvPr/>
        </p:nvSpPr>
        <p:spPr>
          <a:xfrm>
            <a:off x="3200400" y="5791200"/>
            <a:ext cx="5638800" cy="381000"/>
          </a:xfrm>
          <a:prstGeom prst="rect">
            <a:avLst/>
          </a:prstGeom>
          <a:solidFill>
            <a:srgbClr val="FFFF00"/>
          </a:solidFill>
          <a:ln>
            <a:solidFill>
              <a:srgbClr val="1D3B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Clr>
                <a:prstClr val="black"/>
              </a:buClr>
              <a:defRPr/>
            </a:pPr>
            <a:r>
              <a:rPr lang="en-US" b="1" i="1" kern="0" dirty="0">
                <a:solidFill>
                  <a:srgbClr val="FF0000"/>
                </a:solidFill>
                <a:latin typeface="Lucida Sans Unicode"/>
                <a:sym typeface="Calibri"/>
              </a:rPr>
              <a:t>309 initial/ 327 final members in total, </a:t>
            </a:r>
            <a:br>
              <a:rPr lang="en-US" b="1" i="1" kern="0" dirty="0">
                <a:solidFill>
                  <a:srgbClr val="FF0000"/>
                </a:solidFill>
                <a:latin typeface="Lucida Sans Unicode"/>
                <a:sym typeface="Calibri"/>
              </a:rPr>
            </a:br>
            <a:r>
              <a:rPr lang="en-US" sz="2400" b="1" i="1" kern="0" dirty="0">
                <a:solidFill>
                  <a:srgbClr val="FF0000"/>
                </a:solidFill>
                <a:latin typeface="Lucida Sans Unicode"/>
                <a:sym typeface="Calibri"/>
              </a:rPr>
              <a:t>-1</a:t>
            </a:r>
            <a:r>
              <a:rPr lang="en-US" b="1" i="1" kern="0" dirty="0">
                <a:solidFill>
                  <a:srgbClr val="FF0000"/>
                </a:solidFill>
                <a:latin typeface="Lucida Sans Unicode"/>
                <a:sym typeface="Calibri"/>
              </a:rPr>
              <a:t> w.r.t. DATE’15 (initial), -11 wr.t. DATE´15 (final)</a:t>
            </a:r>
          </a:p>
        </p:txBody>
      </p:sp>
      <p:pic>
        <p:nvPicPr>
          <p:cNvPr id="33" name="Picture 2" descr="http://circuitcellar.com/wp-content/uploads/2012/06/Ayse-Kivilcim-Cosku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1" y="2209801"/>
            <a:ext cx="504057" cy="665191"/>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5192" y="2206686"/>
            <a:ext cx="490346" cy="688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2"/>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9906000" y="2209800"/>
            <a:ext cx="540060"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0" name="Title 1"/>
          <p:cNvSpPr txBox="1">
            <a:spLocks/>
          </p:cNvSpPr>
          <p:nvPr/>
        </p:nvSpPr>
        <p:spPr bwMode="auto">
          <a:xfrm>
            <a:off x="1677988" y="1"/>
            <a:ext cx="8774112"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2"/>
                </a:solidFill>
                <a:latin typeface="+mj-lt"/>
                <a:ea typeface="+mj-ea"/>
                <a:cs typeface="+mj-cs"/>
              </a:defRPr>
            </a:lvl1pPr>
            <a:lvl2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2pPr>
            <a:lvl3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3pPr>
            <a:lvl4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4pPr>
            <a:lvl5pPr algn="l" rtl="0" eaLnBrk="0" fontAlgn="base" hangingPunct="0">
              <a:lnSpc>
                <a:spcPct val="90000"/>
              </a:lnSpc>
              <a:spcBef>
                <a:spcPct val="0"/>
              </a:spcBef>
              <a:spcAft>
                <a:spcPct val="0"/>
              </a:spcAft>
              <a:defRPr sz="3200" b="1">
                <a:solidFill>
                  <a:schemeClr val="tx2"/>
                </a:solidFill>
                <a:latin typeface="Arial" pitchFamily="-108" charset="0"/>
                <a:ea typeface="Arial" pitchFamily="-108" charset="0"/>
                <a:cs typeface="Arial" pitchFamily="-108" charset="0"/>
              </a:defRPr>
            </a:lvl5pPr>
            <a:lvl6pPr marL="4572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6pPr>
            <a:lvl7pPr marL="9144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7pPr>
            <a:lvl8pPr marL="13716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8pPr>
            <a:lvl9pPr marL="1828800" algn="l" rtl="0" fontAlgn="base">
              <a:lnSpc>
                <a:spcPct val="90000"/>
              </a:lnSpc>
              <a:spcBef>
                <a:spcPct val="0"/>
              </a:spcBef>
              <a:spcAft>
                <a:spcPct val="0"/>
              </a:spcAft>
              <a:defRPr sz="2800">
                <a:solidFill>
                  <a:schemeClr val="tx2"/>
                </a:solidFill>
                <a:latin typeface="Arial" pitchFamily="-108" charset="0"/>
                <a:ea typeface="Arial" pitchFamily="-108" charset="0"/>
                <a:cs typeface="Arial" pitchFamily="-108" charset="0"/>
              </a:defRPr>
            </a:lvl9pPr>
          </a:lstStyle>
          <a:p>
            <a:r>
              <a:rPr lang="en-US" kern="0" dirty="0">
                <a:solidFill>
                  <a:srgbClr val="464646"/>
                </a:solidFill>
                <a:latin typeface="Lucida Sans Unicode"/>
                <a:sym typeface="Calibri"/>
              </a:rPr>
              <a:t>DATE Structure Stable</a:t>
            </a:r>
          </a:p>
        </p:txBody>
      </p:sp>
      <p:sp>
        <p:nvSpPr>
          <p:cNvPr id="11" name="Footer Placeholder 10"/>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47957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609601"/>
            <a:ext cx="9144000" cy="6268223"/>
          </a:xfrm>
          <a:prstGeom prst="rect">
            <a:avLst/>
          </a:prstGeom>
        </p:spPr>
      </p:pic>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countries</a:t>
            </a:r>
          </a:p>
        </p:txBody>
      </p:sp>
      <p:pic>
        <p:nvPicPr>
          <p:cNvPr id="10" name="Picture 4" descr="http://upload.wikimedia.org/wikipedia/commons/1/17/BlankMap-World-noborder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3832" y="2486877"/>
            <a:ext cx="4392488" cy="2031820"/>
          </a:xfrm>
          <a:prstGeom prst="rect">
            <a:avLst/>
          </a:prstGeom>
          <a:noFill/>
        </p:spPr>
      </p:pic>
      <p:sp>
        <p:nvSpPr>
          <p:cNvPr id="5" name="Title 4"/>
          <p:cNvSpPr>
            <a:spLocks noGrp="1"/>
          </p:cNvSpPr>
          <p:nvPr>
            <p:ph type="title"/>
          </p:nvPr>
        </p:nvSpPr>
        <p:spPr>
          <a:xfrm>
            <a:off x="1973265" y="76201"/>
            <a:ext cx="8245475" cy="498475"/>
          </a:xfrm>
        </p:spPr>
        <p:txBody>
          <a:bodyPr>
            <a:normAutofit fontScale="90000"/>
          </a:bodyPr>
          <a:lstStyle/>
          <a:p>
            <a:r>
              <a:rPr lang="es-ES" dirty="0"/>
              <a:t>DATE </a:t>
            </a:r>
            <a:r>
              <a:rPr lang="es-ES" dirty="0" err="1"/>
              <a:t>Submissions</a:t>
            </a:r>
            <a:r>
              <a:rPr lang="es-ES" dirty="0"/>
              <a:t>: 793 </a:t>
            </a:r>
            <a:r>
              <a:rPr lang="es-ES" dirty="0">
                <a:solidFill>
                  <a:srgbClr val="FF0000"/>
                </a:solidFill>
              </a:rPr>
              <a:t>(13% </a:t>
            </a:r>
            <a:r>
              <a:rPr lang="es-ES" dirty="0" err="1">
                <a:solidFill>
                  <a:srgbClr val="FF0000"/>
                </a:solidFill>
              </a:rPr>
              <a:t>less</a:t>
            </a:r>
            <a:r>
              <a:rPr lang="es-ES" dirty="0">
                <a:solidFill>
                  <a:srgbClr val="FF0000"/>
                </a:solidFill>
              </a:rPr>
              <a:t>)</a:t>
            </a:r>
          </a:p>
        </p:txBody>
      </p:sp>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665843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continents</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066801"/>
            <a:ext cx="9144000" cy="5812011"/>
          </a:xfrm>
          <a:prstGeom prst="rect">
            <a:avLst/>
          </a:prstGeom>
        </p:spPr>
      </p:pic>
      <p:sp>
        <p:nvSpPr>
          <p:cNvPr id="3" name="Textfeld 2"/>
          <p:cNvSpPr txBox="1"/>
          <p:nvPr/>
        </p:nvSpPr>
        <p:spPr>
          <a:xfrm>
            <a:off x="3719739" y="1988842"/>
            <a:ext cx="721021" cy="461665"/>
          </a:xfrm>
          <a:prstGeom prst="rect">
            <a:avLst/>
          </a:prstGeom>
          <a:noFill/>
        </p:spPr>
        <p:txBody>
          <a:bodyPr wrap="none" rtlCol="0">
            <a:spAutoFit/>
          </a:bodyPr>
          <a:lstStyle/>
          <a:p>
            <a:r>
              <a:rPr lang="de-DE" sz="2400" b="1" kern="0" dirty="0">
                <a:solidFill>
                  <a:sysClr val="windowText" lastClr="000000"/>
                </a:solidFill>
                <a:latin typeface="Calibri"/>
                <a:cs typeface="Calibri"/>
                <a:sym typeface="Calibri"/>
              </a:rPr>
              <a:t>42%</a:t>
            </a:r>
          </a:p>
        </p:txBody>
      </p:sp>
      <p:sp>
        <p:nvSpPr>
          <p:cNvPr id="4" name="Textfeld 3"/>
          <p:cNvSpPr txBox="1"/>
          <p:nvPr/>
        </p:nvSpPr>
        <p:spPr>
          <a:xfrm>
            <a:off x="5087891" y="2987662"/>
            <a:ext cx="721021" cy="461665"/>
          </a:xfrm>
          <a:prstGeom prst="rect">
            <a:avLst/>
          </a:prstGeom>
          <a:noFill/>
        </p:spPr>
        <p:txBody>
          <a:bodyPr wrap="none" rtlCol="0">
            <a:spAutoFit/>
          </a:bodyPr>
          <a:lstStyle/>
          <a:p>
            <a:r>
              <a:rPr lang="de-DE" sz="2400" b="1" kern="0" dirty="0">
                <a:solidFill>
                  <a:sysClr val="windowText" lastClr="000000"/>
                </a:solidFill>
                <a:latin typeface="Calibri"/>
                <a:cs typeface="Calibri"/>
                <a:sym typeface="Calibri"/>
              </a:rPr>
              <a:t>29%</a:t>
            </a:r>
          </a:p>
        </p:txBody>
      </p:sp>
      <p:sp>
        <p:nvSpPr>
          <p:cNvPr id="5" name="Textfeld 4"/>
          <p:cNvSpPr txBox="1"/>
          <p:nvPr/>
        </p:nvSpPr>
        <p:spPr>
          <a:xfrm>
            <a:off x="6312027" y="3356994"/>
            <a:ext cx="721021" cy="461665"/>
          </a:xfrm>
          <a:prstGeom prst="rect">
            <a:avLst/>
          </a:prstGeom>
          <a:noFill/>
        </p:spPr>
        <p:txBody>
          <a:bodyPr wrap="none" rtlCol="0">
            <a:spAutoFit/>
          </a:bodyPr>
          <a:lstStyle/>
          <a:p>
            <a:r>
              <a:rPr lang="de-DE" sz="2400" b="1" kern="0" dirty="0">
                <a:solidFill>
                  <a:sysClr val="windowText" lastClr="000000"/>
                </a:solidFill>
                <a:latin typeface="Calibri"/>
                <a:cs typeface="Calibri"/>
                <a:sym typeface="Calibri"/>
              </a:rPr>
              <a:t>25%</a:t>
            </a:r>
          </a:p>
        </p:txBody>
      </p:sp>
      <p:sp>
        <p:nvSpPr>
          <p:cNvPr id="8" name="Title 7"/>
          <p:cNvSpPr>
            <a:spLocks noGrp="1"/>
          </p:cNvSpPr>
          <p:nvPr>
            <p:ph type="title"/>
          </p:nvPr>
        </p:nvSpPr>
        <p:spPr>
          <a:xfrm>
            <a:off x="1739903" y="549674"/>
            <a:ext cx="8245475" cy="498475"/>
          </a:xfrm>
        </p:spPr>
        <p:txBody>
          <a:bodyPr>
            <a:normAutofit fontScale="90000"/>
          </a:bodyPr>
          <a:lstStyle/>
          <a:p>
            <a:r>
              <a:rPr lang="es-ES" dirty="0"/>
              <a:t>Asia </a:t>
            </a:r>
            <a:r>
              <a:rPr lang="es-ES" dirty="0" err="1"/>
              <a:t>Passed</a:t>
            </a:r>
            <a:r>
              <a:rPr lang="es-ES" dirty="0"/>
              <a:t> US in No. </a:t>
            </a:r>
            <a:r>
              <a:rPr lang="es-ES" dirty="0" err="1"/>
              <a:t>Submissions</a:t>
            </a:r>
            <a:endParaRPr lang="es-ES" dirty="0"/>
          </a:p>
        </p:txBody>
      </p:sp>
      <p:sp>
        <p:nvSpPr>
          <p:cNvPr id="6" name="Footer Placeholder 5"/>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958638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per track</a:t>
            </a: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0124" y="1481912"/>
            <a:ext cx="8297877" cy="5376089"/>
          </a:xfrm>
          <a:prstGeom prst="rect">
            <a:avLst/>
          </a:prstGeom>
        </p:spPr>
      </p:pic>
      <p:sp>
        <p:nvSpPr>
          <p:cNvPr id="5" name="Title 4"/>
          <p:cNvSpPr>
            <a:spLocks noGrp="1"/>
          </p:cNvSpPr>
          <p:nvPr>
            <p:ph type="title"/>
          </p:nvPr>
        </p:nvSpPr>
        <p:spPr>
          <a:xfrm>
            <a:off x="1600201" y="228601"/>
            <a:ext cx="8245475" cy="498475"/>
          </a:xfrm>
        </p:spPr>
        <p:txBody>
          <a:bodyPr>
            <a:normAutofit fontScale="90000"/>
          </a:bodyPr>
          <a:lstStyle/>
          <a:p>
            <a:r>
              <a:rPr lang="es-ES" dirty="0"/>
              <a:t>Design (D) </a:t>
            </a:r>
            <a:r>
              <a:rPr lang="es-ES" dirty="0" err="1"/>
              <a:t>Dominates</a:t>
            </a:r>
            <a:r>
              <a:rPr lang="es-ES" dirty="0"/>
              <a:t>,                               </a:t>
            </a:r>
            <a:br>
              <a:rPr lang="es-ES" dirty="0"/>
            </a:br>
            <a:r>
              <a:rPr lang="es-ES" dirty="0"/>
              <a:t>Test (T) and </a:t>
            </a:r>
            <a:r>
              <a:rPr lang="es-ES" dirty="0" err="1"/>
              <a:t>Embedded</a:t>
            </a:r>
            <a:r>
              <a:rPr lang="es-ES" dirty="0"/>
              <a:t> </a:t>
            </a:r>
            <a:r>
              <a:rPr lang="es-ES" dirty="0" err="1"/>
              <a:t>Sw</a:t>
            </a:r>
            <a:r>
              <a:rPr lang="es-ES" dirty="0"/>
              <a:t> (E) </a:t>
            </a:r>
            <a:r>
              <a:rPr lang="es-ES" dirty="0" err="1"/>
              <a:t>Shrink</a:t>
            </a:r>
            <a:endParaRPr lang="es-ES" dirty="0"/>
          </a:p>
        </p:txBody>
      </p:sp>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79899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43000"/>
            <a:ext cx="9144000" cy="5564108"/>
          </a:xfrm>
          <a:prstGeom prst="rect">
            <a:avLst/>
          </a:prstGeom>
        </p:spPr>
      </p:pic>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per topic</a:t>
            </a:r>
          </a:p>
        </p:txBody>
      </p:sp>
      <p:sp>
        <p:nvSpPr>
          <p:cNvPr id="2" name="Rectangle 1"/>
          <p:cNvSpPr/>
          <p:nvPr/>
        </p:nvSpPr>
        <p:spPr>
          <a:xfrm>
            <a:off x="1991547" y="1634797"/>
            <a:ext cx="4417607" cy="707886"/>
          </a:xfrm>
          <a:prstGeom prst="rect">
            <a:avLst/>
          </a:prstGeom>
        </p:spPr>
        <p:txBody>
          <a:bodyPr wrap="square">
            <a:spAutoFit/>
          </a:bodyPr>
          <a:lstStyle/>
          <a:p>
            <a:r>
              <a:rPr lang="en-US" sz="2000" b="1" kern="0" dirty="0">
                <a:solidFill>
                  <a:srgbClr val="FF0000"/>
                </a:solidFill>
                <a:latin typeface="Lucida Sans Unicode"/>
                <a:cs typeface="Calibri"/>
                <a:sym typeface="Calibri"/>
              </a:rPr>
              <a:t>Emerging Technologies and Systems</a:t>
            </a:r>
            <a:endParaRPr lang="it-IT" sz="2000" b="1" kern="0" dirty="0">
              <a:solidFill>
                <a:srgbClr val="FF0000"/>
              </a:solidFill>
              <a:latin typeface="Lucida Sans Unicode"/>
              <a:cs typeface="Calibri"/>
              <a:sym typeface="Calibri"/>
            </a:endParaRPr>
          </a:p>
        </p:txBody>
      </p:sp>
      <p:sp>
        <p:nvSpPr>
          <p:cNvPr id="17" name="Oval 16"/>
          <p:cNvSpPr/>
          <p:nvPr/>
        </p:nvSpPr>
        <p:spPr bwMode="auto">
          <a:xfrm>
            <a:off x="3406652" y="2388953"/>
            <a:ext cx="516888" cy="454649"/>
          </a:xfrm>
          <a:prstGeom prst="ellipse">
            <a:avLst/>
          </a:prstGeom>
          <a:noFill/>
          <a:ln w="3492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2" name="Rectangle 11"/>
          <p:cNvSpPr/>
          <p:nvPr/>
        </p:nvSpPr>
        <p:spPr>
          <a:xfrm>
            <a:off x="3228512" y="1988840"/>
            <a:ext cx="1571344" cy="400110"/>
          </a:xfrm>
          <a:prstGeom prst="rect">
            <a:avLst/>
          </a:prstGeom>
        </p:spPr>
        <p:txBody>
          <a:bodyPr wrap="square">
            <a:spAutoFit/>
          </a:bodyPr>
          <a:lstStyle/>
          <a:p>
            <a:r>
              <a:rPr lang="en-US" sz="2000" b="1" kern="0" dirty="0">
                <a:solidFill>
                  <a:srgbClr val="FF0000"/>
                </a:solidFill>
                <a:latin typeface="Lucida Sans Unicode"/>
                <a:cs typeface="Calibri"/>
                <a:sym typeface="Calibri"/>
              </a:rPr>
              <a:t>80 papers</a:t>
            </a:r>
            <a:endParaRPr lang="it-IT" sz="2000" b="1" kern="0" dirty="0">
              <a:solidFill>
                <a:srgbClr val="FF0000"/>
              </a:solidFill>
              <a:latin typeface="Lucida Sans Unicode"/>
              <a:cs typeface="Calibri"/>
              <a:sym typeface="Calibri"/>
            </a:endParaRPr>
          </a:p>
        </p:txBody>
      </p:sp>
      <p:sp>
        <p:nvSpPr>
          <p:cNvPr id="6" name="Title 5"/>
          <p:cNvSpPr>
            <a:spLocks noGrp="1"/>
          </p:cNvSpPr>
          <p:nvPr>
            <p:ph type="title"/>
          </p:nvPr>
        </p:nvSpPr>
        <p:spPr>
          <a:xfrm>
            <a:off x="1844245" y="613898"/>
            <a:ext cx="8245475" cy="498475"/>
          </a:xfrm>
        </p:spPr>
        <p:txBody>
          <a:bodyPr>
            <a:normAutofit fontScale="90000"/>
          </a:bodyPr>
          <a:lstStyle/>
          <a:p>
            <a:r>
              <a:rPr lang="es-ES" dirty="0"/>
              <a:t>Key </a:t>
            </a:r>
            <a:r>
              <a:rPr lang="es-ES" dirty="0" err="1"/>
              <a:t>Topics</a:t>
            </a:r>
            <a:r>
              <a:rPr lang="es-ES" dirty="0"/>
              <a:t> </a:t>
            </a:r>
            <a:r>
              <a:rPr lang="es-ES" dirty="0" err="1"/>
              <a:t>This</a:t>
            </a:r>
            <a:r>
              <a:rPr lang="es-ES" dirty="0"/>
              <a:t> </a:t>
            </a:r>
            <a:r>
              <a:rPr lang="es-ES" dirty="0" err="1"/>
              <a:t>Year</a:t>
            </a:r>
            <a:r>
              <a:rPr lang="es-ES" dirty="0"/>
              <a:t> – D Track</a:t>
            </a:r>
          </a:p>
        </p:txBody>
      </p:sp>
      <p:sp>
        <p:nvSpPr>
          <p:cNvPr id="4" name="Footer Placeholder 3"/>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1563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988" y="431073"/>
            <a:ext cx="8990012" cy="498475"/>
          </a:xfrm>
        </p:spPr>
        <p:txBody>
          <a:bodyPr>
            <a:normAutofit fontScale="90000"/>
          </a:bodyPr>
          <a:lstStyle/>
          <a:p>
            <a:r>
              <a:rPr lang="en-US" dirty="0"/>
              <a:t>CEDA Conf. Monitoring – status (Nov 2015)</a:t>
            </a:r>
          </a:p>
        </p:txBody>
      </p:sp>
      <p:sp>
        <p:nvSpPr>
          <p:cNvPr id="3" name="Content Placeholder 2"/>
          <p:cNvSpPr>
            <a:spLocks noGrp="1"/>
          </p:cNvSpPr>
          <p:nvPr>
            <p:ph idx="1"/>
          </p:nvPr>
        </p:nvSpPr>
        <p:spPr>
          <a:xfrm>
            <a:off x="1739900" y="1143003"/>
            <a:ext cx="8928100" cy="5555255"/>
          </a:xfrm>
        </p:spPr>
        <p:txBody>
          <a:bodyPr>
            <a:normAutofit fontScale="92500"/>
          </a:bodyPr>
          <a:lstStyle/>
          <a:p>
            <a:r>
              <a:rPr lang="en-US" dirty="0"/>
              <a:t>No CEDA sponsored conferences pending to be closed older than nine month = </a:t>
            </a:r>
            <a:r>
              <a:rPr lang="en-US" dirty="0">
                <a:solidFill>
                  <a:srgbClr val="00B050"/>
                </a:solidFill>
              </a:rPr>
              <a:t>NO DELAY FEES charged to CEDA</a:t>
            </a:r>
            <a:r>
              <a:rPr lang="en-US" dirty="0"/>
              <a:t>          (for 3 consecutive years already)</a:t>
            </a:r>
          </a:p>
          <a:p>
            <a:pPr lvl="1"/>
            <a:r>
              <a:rPr lang="es-ES" dirty="0" err="1"/>
              <a:t>Average</a:t>
            </a:r>
            <a:r>
              <a:rPr lang="es-ES" dirty="0"/>
              <a:t> </a:t>
            </a:r>
            <a:r>
              <a:rPr lang="es-ES" dirty="0" err="1"/>
              <a:t>closing</a:t>
            </a:r>
            <a:r>
              <a:rPr lang="es-ES" dirty="0"/>
              <a:t> time CEDA: 6.3 </a:t>
            </a:r>
            <a:r>
              <a:rPr lang="es-ES" dirty="0" err="1"/>
              <a:t>months</a:t>
            </a:r>
            <a:r>
              <a:rPr lang="es-ES" dirty="0"/>
              <a:t> (</a:t>
            </a:r>
            <a:r>
              <a:rPr lang="es-ES" b="1" dirty="0">
                <a:solidFill>
                  <a:srgbClr val="00B050"/>
                </a:solidFill>
              </a:rPr>
              <a:t>#3 / 52 in IEEE ranking</a:t>
            </a:r>
            <a:r>
              <a:rPr lang="es-ES" dirty="0"/>
              <a:t>)</a:t>
            </a:r>
            <a:endParaRPr lang="en-US" dirty="0"/>
          </a:p>
          <a:p>
            <a:pPr lvl="1"/>
            <a:r>
              <a:rPr lang="en-US" dirty="0"/>
              <a:t>One conference (</a:t>
            </a:r>
            <a:r>
              <a:rPr lang="en-US" dirty="0" err="1"/>
              <a:t>ESWeek</a:t>
            </a:r>
            <a:r>
              <a:rPr lang="en-US" dirty="0"/>
              <a:t> 2015) pending proof of bank closure, NOCS 2015</a:t>
            </a:r>
            <a:r>
              <a:rPr lang="es-ES" dirty="0"/>
              <a:t> </a:t>
            </a:r>
            <a:r>
              <a:rPr lang="es-ES" dirty="0" err="1"/>
              <a:t>pending</a:t>
            </a:r>
            <a:r>
              <a:rPr lang="es-ES" dirty="0"/>
              <a:t> final </a:t>
            </a:r>
            <a:r>
              <a:rPr lang="es-ES" dirty="0" err="1"/>
              <a:t>budget</a:t>
            </a:r>
            <a:endParaRPr lang="en-US" dirty="0"/>
          </a:p>
          <a:p>
            <a:pPr lvl="1"/>
            <a:r>
              <a:rPr lang="es-ES" dirty="0"/>
              <a:t>New </a:t>
            </a:r>
            <a:r>
              <a:rPr lang="es-ES" dirty="0" err="1"/>
              <a:t>additions</a:t>
            </a:r>
            <a:r>
              <a:rPr lang="es-ES" dirty="0"/>
              <a:t> </a:t>
            </a:r>
            <a:r>
              <a:rPr lang="es-ES" dirty="0" err="1"/>
              <a:t>from</a:t>
            </a:r>
            <a:r>
              <a:rPr lang="es-ES" dirty="0"/>
              <a:t> TTTC </a:t>
            </a:r>
            <a:r>
              <a:rPr lang="es-ES" dirty="0" err="1"/>
              <a:t>have</a:t>
            </a:r>
            <a:r>
              <a:rPr lang="es-ES" dirty="0"/>
              <a:t> </a:t>
            </a:r>
            <a:r>
              <a:rPr lang="es-ES" dirty="0" err="1"/>
              <a:t>been</a:t>
            </a:r>
            <a:r>
              <a:rPr lang="es-ES" dirty="0"/>
              <a:t> </a:t>
            </a:r>
            <a:r>
              <a:rPr lang="es-ES" dirty="0" err="1"/>
              <a:t>effective</a:t>
            </a:r>
            <a:r>
              <a:rPr lang="es-ES" dirty="0"/>
              <a:t> (ETS and IOLTS) </a:t>
            </a:r>
            <a:endParaRPr lang="en-US" dirty="0"/>
          </a:p>
          <a:p>
            <a:endParaRPr lang="en-US" dirty="0"/>
          </a:p>
          <a:p>
            <a:r>
              <a:rPr lang="en-US" dirty="0"/>
              <a:t>Good discussions with IEEE MCE to monitor conferences</a:t>
            </a:r>
          </a:p>
          <a:p>
            <a:pPr lvl="1"/>
            <a:r>
              <a:rPr lang="es-ES" dirty="0" err="1"/>
              <a:t>Monthly</a:t>
            </a:r>
            <a:r>
              <a:rPr lang="es-ES" dirty="0"/>
              <a:t> </a:t>
            </a:r>
            <a:r>
              <a:rPr lang="es-ES" dirty="0" err="1"/>
              <a:t>conference</a:t>
            </a:r>
            <a:r>
              <a:rPr lang="es-ES" dirty="0"/>
              <a:t> </a:t>
            </a:r>
            <a:r>
              <a:rPr lang="es-ES" dirty="0" err="1"/>
              <a:t>activity</a:t>
            </a:r>
            <a:r>
              <a:rPr lang="es-ES" dirty="0"/>
              <a:t> </a:t>
            </a:r>
            <a:r>
              <a:rPr lang="es-ES" dirty="0" err="1"/>
              <a:t>report</a:t>
            </a:r>
            <a:r>
              <a:rPr lang="es-ES" dirty="0"/>
              <a:t> (status of </a:t>
            </a:r>
            <a:r>
              <a:rPr lang="es-ES" dirty="0" err="1"/>
              <a:t>each</a:t>
            </a:r>
            <a:r>
              <a:rPr lang="es-ES" dirty="0"/>
              <a:t> </a:t>
            </a:r>
            <a:r>
              <a:rPr lang="es-ES" dirty="0" err="1"/>
              <a:t>conference</a:t>
            </a:r>
            <a:r>
              <a:rPr lang="es-ES" dirty="0"/>
              <a:t>)</a:t>
            </a:r>
          </a:p>
          <a:p>
            <a:pPr lvl="1"/>
            <a:r>
              <a:rPr lang="es-ES" b="1" dirty="0" err="1">
                <a:solidFill>
                  <a:srgbClr val="00B050"/>
                </a:solidFill>
              </a:rPr>
              <a:t>Accurate</a:t>
            </a:r>
            <a:r>
              <a:rPr lang="es-ES" b="1" dirty="0">
                <a:solidFill>
                  <a:srgbClr val="00B050"/>
                </a:solidFill>
              </a:rPr>
              <a:t> </a:t>
            </a:r>
            <a:r>
              <a:rPr lang="es-ES" b="1" dirty="0" err="1">
                <a:solidFill>
                  <a:srgbClr val="00B050"/>
                </a:solidFill>
              </a:rPr>
              <a:t>quarterly</a:t>
            </a:r>
            <a:r>
              <a:rPr lang="es-ES" b="1" dirty="0">
                <a:solidFill>
                  <a:srgbClr val="00B050"/>
                </a:solidFill>
              </a:rPr>
              <a:t> </a:t>
            </a:r>
            <a:r>
              <a:rPr lang="es-ES" b="1" dirty="0" err="1">
                <a:solidFill>
                  <a:srgbClr val="00B050"/>
                </a:solidFill>
              </a:rPr>
              <a:t>report</a:t>
            </a:r>
            <a:r>
              <a:rPr lang="es-ES" b="1" dirty="0">
                <a:solidFill>
                  <a:srgbClr val="00B050"/>
                </a:solidFill>
              </a:rPr>
              <a:t> </a:t>
            </a:r>
            <a:r>
              <a:rPr lang="es-ES" dirty="0"/>
              <a:t>of </a:t>
            </a:r>
            <a:r>
              <a:rPr lang="es-ES" dirty="0" err="1"/>
              <a:t>conferences</a:t>
            </a:r>
            <a:r>
              <a:rPr lang="es-ES" dirty="0"/>
              <a:t> </a:t>
            </a:r>
            <a:r>
              <a:rPr lang="es-ES" dirty="0" err="1"/>
              <a:t>charges</a:t>
            </a:r>
            <a:r>
              <a:rPr lang="es-ES" dirty="0"/>
              <a:t> </a:t>
            </a:r>
            <a:r>
              <a:rPr lang="es-ES" dirty="0" err="1"/>
              <a:t>by</a:t>
            </a:r>
            <a:r>
              <a:rPr lang="es-ES" dirty="0"/>
              <a:t> IEEE HQ.</a:t>
            </a:r>
          </a:p>
          <a:p>
            <a:pPr lvl="1"/>
            <a:r>
              <a:rPr lang="en-US" b="1" dirty="0">
                <a:solidFill>
                  <a:srgbClr val="FF0000"/>
                </a:solidFill>
              </a:rPr>
              <a:t>Still not accurate estimate</a:t>
            </a:r>
            <a:r>
              <a:rPr lang="en-US" dirty="0"/>
              <a:t> of annual conference publication distribution (#docs added #downloads per year and conference)</a:t>
            </a:r>
          </a:p>
          <a:p>
            <a:pPr lvl="1"/>
            <a:endParaRPr lang="en-US" dirty="0"/>
          </a:p>
        </p:txBody>
      </p:sp>
      <p:sp>
        <p:nvSpPr>
          <p:cNvPr id="5" name="Rectangle 3"/>
          <p:cNvSpPr>
            <a:spLocks/>
          </p:cNvSpPr>
          <p:nvPr/>
        </p:nvSpPr>
        <p:spPr bwMode="auto">
          <a:xfrm>
            <a:off x="1524000" y="1"/>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3188" y="2"/>
            <a:ext cx="1674812" cy="438151"/>
          </a:xfrm>
          <a:prstGeom prst="rect">
            <a:avLst/>
          </a:prstGeom>
          <a:noFill/>
          <a:ln w="9525" cap="flat">
            <a:noFill/>
            <a:miter lim="800000"/>
            <a:headEnd/>
            <a:tailEnd/>
          </a:ln>
        </p:spPr>
      </p:pic>
      <p:sp>
        <p:nvSpPr>
          <p:cNvPr id="4" name="Footer Placeholder 3"/>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3454339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24745"/>
            <a:ext cx="9144000" cy="5564108"/>
          </a:xfrm>
          <a:prstGeom prst="rect">
            <a:avLst/>
          </a:prstGeom>
        </p:spPr>
      </p:pic>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per topic</a:t>
            </a:r>
          </a:p>
        </p:txBody>
      </p:sp>
      <p:sp>
        <p:nvSpPr>
          <p:cNvPr id="2" name="Rectangle 1"/>
          <p:cNvSpPr/>
          <p:nvPr/>
        </p:nvSpPr>
        <p:spPr>
          <a:xfrm>
            <a:off x="3887465" y="1888421"/>
            <a:ext cx="3510395" cy="707886"/>
          </a:xfrm>
          <a:prstGeom prst="rect">
            <a:avLst/>
          </a:prstGeom>
        </p:spPr>
        <p:txBody>
          <a:bodyPr wrap="square">
            <a:spAutoFit/>
          </a:bodyPr>
          <a:lstStyle/>
          <a:p>
            <a:r>
              <a:rPr lang="en-US" sz="2000" b="1" kern="0" dirty="0">
                <a:solidFill>
                  <a:srgbClr val="FF0000"/>
                </a:solidFill>
                <a:latin typeface="Lucida Sans Unicode"/>
                <a:cs typeface="Calibri"/>
                <a:sym typeface="Calibri"/>
              </a:rPr>
              <a:t>Architectural &amp; </a:t>
            </a:r>
            <a:br>
              <a:rPr lang="en-US" sz="2000" b="1" kern="0" dirty="0">
                <a:solidFill>
                  <a:srgbClr val="FF0000"/>
                </a:solidFill>
                <a:latin typeface="Lucida Sans Unicode"/>
                <a:cs typeface="Calibri"/>
                <a:sym typeface="Calibri"/>
              </a:rPr>
            </a:br>
            <a:r>
              <a:rPr lang="en-US" sz="2000" b="1" kern="0" dirty="0" err="1">
                <a:solidFill>
                  <a:srgbClr val="FF0000"/>
                </a:solidFill>
                <a:latin typeface="Lucida Sans Unicode"/>
                <a:cs typeface="Calibri"/>
                <a:sym typeface="Calibri"/>
              </a:rPr>
              <a:t>Microarchitectural</a:t>
            </a:r>
            <a:r>
              <a:rPr lang="en-US" sz="2000" b="1" kern="0" dirty="0">
                <a:solidFill>
                  <a:srgbClr val="FF0000"/>
                </a:solidFill>
                <a:latin typeface="Lucida Sans Unicode"/>
                <a:cs typeface="Calibri"/>
                <a:sym typeface="Calibri"/>
              </a:rPr>
              <a:t> Design</a:t>
            </a:r>
            <a:endParaRPr lang="it-IT" sz="2000" b="1" kern="0" dirty="0">
              <a:solidFill>
                <a:srgbClr val="FF0000"/>
              </a:solidFill>
              <a:latin typeface="Lucida Sans Unicode"/>
              <a:cs typeface="Calibri"/>
              <a:sym typeface="Calibri"/>
            </a:endParaRPr>
          </a:p>
        </p:txBody>
      </p:sp>
      <p:sp>
        <p:nvSpPr>
          <p:cNvPr id="17" name="Oval 16"/>
          <p:cNvSpPr/>
          <p:nvPr/>
        </p:nvSpPr>
        <p:spPr bwMode="auto">
          <a:xfrm>
            <a:off x="4295800" y="3140970"/>
            <a:ext cx="516888" cy="454649"/>
          </a:xfrm>
          <a:prstGeom prst="ellipse">
            <a:avLst/>
          </a:prstGeom>
          <a:noFill/>
          <a:ln w="3492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2" name="Rectangle 11"/>
          <p:cNvSpPr/>
          <p:nvPr/>
        </p:nvSpPr>
        <p:spPr>
          <a:xfrm>
            <a:off x="4027016" y="2663864"/>
            <a:ext cx="1571344" cy="400110"/>
          </a:xfrm>
          <a:prstGeom prst="rect">
            <a:avLst/>
          </a:prstGeom>
        </p:spPr>
        <p:txBody>
          <a:bodyPr wrap="square">
            <a:spAutoFit/>
          </a:bodyPr>
          <a:lstStyle/>
          <a:p>
            <a:r>
              <a:rPr lang="en-US" sz="2000" b="1" kern="0" dirty="0">
                <a:solidFill>
                  <a:srgbClr val="FF0000"/>
                </a:solidFill>
                <a:latin typeface="Lucida Sans Unicode"/>
                <a:cs typeface="Calibri"/>
                <a:sym typeface="Calibri"/>
              </a:rPr>
              <a:t>63 papers</a:t>
            </a:r>
            <a:endParaRPr lang="it-IT" sz="2000" b="1" kern="0" dirty="0">
              <a:solidFill>
                <a:srgbClr val="FF0000"/>
              </a:solidFill>
              <a:latin typeface="Lucida Sans Unicode"/>
              <a:cs typeface="Calibri"/>
              <a:sym typeface="Calibri"/>
            </a:endParaRPr>
          </a:p>
        </p:txBody>
      </p:sp>
      <p:sp>
        <p:nvSpPr>
          <p:cNvPr id="11" name="Title 5"/>
          <p:cNvSpPr>
            <a:spLocks noGrp="1"/>
          </p:cNvSpPr>
          <p:nvPr>
            <p:ph type="title"/>
          </p:nvPr>
        </p:nvSpPr>
        <p:spPr>
          <a:xfrm>
            <a:off x="1844245" y="613898"/>
            <a:ext cx="8245475" cy="498475"/>
          </a:xfrm>
        </p:spPr>
        <p:txBody>
          <a:bodyPr>
            <a:normAutofit fontScale="90000"/>
          </a:bodyPr>
          <a:lstStyle/>
          <a:p>
            <a:r>
              <a:rPr lang="es-ES" dirty="0"/>
              <a:t>Key </a:t>
            </a:r>
            <a:r>
              <a:rPr lang="es-ES" dirty="0" err="1"/>
              <a:t>Topics</a:t>
            </a:r>
            <a:r>
              <a:rPr lang="es-ES" dirty="0"/>
              <a:t> </a:t>
            </a:r>
            <a:r>
              <a:rPr lang="es-ES" dirty="0" err="1"/>
              <a:t>This</a:t>
            </a:r>
            <a:r>
              <a:rPr lang="es-ES" dirty="0"/>
              <a:t> </a:t>
            </a:r>
            <a:r>
              <a:rPr lang="es-ES" dirty="0" err="1"/>
              <a:t>Year</a:t>
            </a:r>
            <a:r>
              <a:rPr lang="es-ES" dirty="0"/>
              <a:t> – D Track</a:t>
            </a:r>
          </a:p>
        </p:txBody>
      </p:sp>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681152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124745"/>
            <a:ext cx="9144000" cy="5564108"/>
          </a:xfrm>
          <a:prstGeom prst="rect">
            <a:avLst/>
          </a:prstGeom>
        </p:spPr>
      </p:pic>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per topic</a:t>
            </a:r>
          </a:p>
        </p:txBody>
      </p:sp>
      <p:sp>
        <p:nvSpPr>
          <p:cNvPr id="17" name="Oval 16"/>
          <p:cNvSpPr/>
          <p:nvPr/>
        </p:nvSpPr>
        <p:spPr bwMode="auto">
          <a:xfrm>
            <a:off x="6612582" y="3937966"/>
            <a:ext cx="516888" cy="454649"/>
          </a:xfrm>
          <a:prstGeom prst="ellipse">
            <a:avLst/>
          </a:prstGeom>
          <a:noFill/>
          <a:ln w="3492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2" name="Rectangle 11"/>
          <p:cNvSpPr/>
          <p:nvPr/>
        </p:nvSpPr>
        <p:spPr>
          <a:xfrm>
            <a:off x="6240016" y="3124202"/>
            <a:ext cx="1571344" cy="830997"/>
          </a:xfrm>
          <a:prstGeom prst="rect">
            <a:avLst/>
          </a:prstGeom>
        </p:spPr>
        <p:txBody>
          <a:bodyPr wrap="square">
            <a:spAutoFit/>
          </a:bodyPr>
          <a:lstStyle/>
          <a:p>
            <a:r>
              <a:rPr lang="en-US" sz="2400" b="1" kern="0" dirty="0">
                <a:solidFill>
                  <a:srgbClr val="FF0000"/>
                </a:solidFill>
                <a:latin typeface="Lucida Sans Unicode"/>
                <a:cs typeface="Calibri"/>
                <a:sym typeface="Calibri"/>
              </a:rPr>
              <a:t>45 papers</a:t>
            </a:r>
            <a:endParaRPr lang="it-IT" sz="2400" b="1" kern="0" dirty="0">
              <a:solidFill>
                <a:srgbClr val="FF0000"/>
              </a:solidFill>
              <a:latin typeface="Lucida Sans Unicode"/>
              <a:cs typeface="Calibri"/>
              <a:sym typeface="Calibri"/>
            </a:endParaRPr>
          </a:p>
        </p:txBody>
      </p:sp>
      <p:sp>
        <p:nvSpPr>
          <p:cNvPr id="8" name="Rectangle 7"/>
          <p:cNvSpPr/>
          <p:nvPr/>
        </p:nvSpPr>
        <p:spPr>
          <a:xfrm>
            <a:off x="5826910" y="2819400"/>
            <a:ext cx="2690172" cy="400110"/>
          </a:xfrm>
          <a:prstGeom prst="rect">
            <a:avLst/>
          </a:prstGeom>
        </p:spPr>
        <p:txBody>
          <a:bodyPr wrap="square">
            <a:spAutoFit/>
          </a:bodyPr>
          <a:lstStyle/>
          <a:p>
            <a:r>
              <a:rPr lang="en-US" sz="2000" b="1" kern="0" dirty="0">
                <a:solidFill>
                  <a:srgbClr val="FF0000"/>
                </a:solidFill>
                <a:latin typeface="Lucida Sans Unicode"/>
                <a:cs typeface="Calibri"/>
                <a:sym typeface="Calibri"/>
              </a:rPr>
              <a:t>Secure Systems</a:t>
            </a:r>
            <a:endParaRPr lang="it-IT" sz="2000" b="1" kern="0" dirty="0">
              <a:solidFill>
                <a:srgbClr val="FF0000"/>
              </a:solidFill>
              <a:latin typeface="Lucida Sans Unicode"/>
              <a:cs typeface="Calibri"/>
              <a:sym typeface="Calibri"/>
            </a:endParaRPr>
          </a:p>
        </p:txBody>
      </p:sp>
      <p:sp>
        <p:nvSpPr>
          <p:cNvPr id="11" name="Title 5"/>
          <p:cNvSpPr>
            <a:spLocks noGrp="1"/>
          </p:cNvSpPr>
          <p:nvPr>
            <p:ph type="title"/>
          </p:nvPr>
        </p:nvSpPr>
        <p:spPr>
          <a:xfrm>
            <a:off x="1844245" y="613898"/>
            <a:ext cx="8245475" cy="498475"/>
          </a:xfrm>
        </p:spPr>
        <p:txBody>
          <a:bodyPr>
            <a:normAutofit fontScale="90000"/>
          </a:bodyPr>
          <a:lstStyle/>
          <a:p>
            <a:r>
              <a:rPr lang="es-ES" dirty="0"/>
              <a:t>Key </a:t>
            </a:r>
            <a:r>
              <a:rPr lang="es-ES" dirty="0" err="1"/>
              <a:t>Topics</a:t>
            </a:r>
            <a:r>
              <a:rPr lang="es-ES" dirty="0"/>
              <a:t> </a:t>
            </a:r>
            <a:r>
              <a:rPr lang="es-ES" dirty="0" err="1"/>
              <a:t>This</a:t>
            </a:r>
            <a:r>
              <a:rPr lang="es-ES" dirty="0"/>
              <a:t> </a:t>
            </a:r>
            <a:r>
              <a:rPr lang="es-ES" dirty="0" err="1"/>
              <a:t>Year</a:t>
            </a:r>
            <a:r>
              <a:rPr lang="es-ES" dirty="0"/>
              <a:t> – A Track</a:t>
            </a:r>
          </a:p>
        </p:txBody>
      </p:sp>
      <p:sp>
        <p:nvSpPr>
          <p:cNvPr id="2" name="Footer Placeholder 1"/>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4177047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293892"/>
            <a:ext cx="9144000" cy="5564108"/>
          </a:xfrm>
          <a:prstGeom prst="rect">
            <a:avLst/>
          </a:prstGeom>
        </p:spPr>
      </p:pic>
      <p:sp>
        <p:nvSpPr>
          <p:cNvPr id="9" name="Title 3"/>
          <p:cNvSpPr txBox="1">
            <a:spLocks/>
          </p:cNvSpPr>
          <p:nvPr/>
        </p:nvSpPr>
        <p:spPr>
          <a:xfrm>
            <a:off x="1658757" y="323057"/>
            <a:ext cx="7218947" cy="647700"/>
          </a:xfrm>
          <a:prstGeom prst="rect">
            <a:avLst/>
          </a:prstGeom>
        </p:spPr>
        <p:txBody>
          <a:bodyPr/>
          <a:lstStyle>
            <a:lvl1pPr algn="l" rtl="0" eaLnBrk="1" fontAlgn="base" hangingPunct="1">
              <a:spcBef>
                <a:spcPct val="0"/>
              </a:spcBef>
              <a:spcAft>
                <a:spcPct val="0"/>
              </a:spcAft>
              <a:defRPr sz="3000">
                <a:solidFill>
                  <a:schemeClr val="bg1">
                    <a:lumMod val="95000"/>
                  </a:schemeClr>
                </a:solidFill>
                <a:latin typeface="+mj-lt"/>
                <a:ea typeface="+mj-ea"/>
                <a:cs typeface="+mj-cs"/>
              </a:defRPr>
            </a:lvl1pPr>
            <a:lvl2pPr algn="l" rtl="0" eaLnBrk="1" fontAlgn="base" hangingPunct="1">
              <a:spcBef>
                <a:spcPct val="0"/>
              </a:spcBef>
              <a:spcAft>
                <a:spcPct val="0"/>
              </a:spcAft>
              <a:defRPr sz="2800">
                <a:solidFill>
                  <a:srgbClr val="FF0000"/>
                </a:solidFill>
                <a:latin typeface="Arial" charset="0"/>
              </a:defRPr>
            </a:lvl2pPr>
            <a:lvl3pPr algn="l" rtl="0" eaLnBrk="1" fontAlgn="base" hangingPunct="1">
              <a:spcBef>
                <a:spcPct val="0"/>
              </a:spcBef>
              <a:spcAft>
                <a:spcPct val="0"/>
              </a:spcAft>
              <a:defRPr sz="2800">
                <a:solidFill>
                  <a:srgbClr val="FF0000"/>
                </a:solidFill>
                <a:latin typeface="Arial" charset="0"/>
              </a:defRPr>
            </a:lvl3pPr>
            <a:lvl4pPr algn="l" rtl="0" eaLnBrk="1" fontAlgn="base" hangingPunct="1">
              <a:spcBef>
                <a:spcPct val="0"/>
              </a:spcBef>
              <a:spcAft>
                <a:spcPct val="0"/>
              </a:spcAft>
              <a:defRPr sz="2800">
                <a:solidFill>
                  <a:srgbClr val="FF0000"/>
                </a:solidFill>
                <a:latin typeface="Arial" charset="0"/>
              </a:defRPr>
            </a:lvl4pPr>
            <a:lvl5pPr algn="l" rtl="0" eaLnBrk="1" fontAlgn="base" hangingPunct="1">
              <a:spcBef>
                <a:spcPct val="0"/>
              </a:spcBef>
              <a:spcAft>
                <a:spcPct val="0"/>
              </a:spcAft>
              <a:defRPr sz="2800">
                <a:solidFill>
                  <a:srgbClr val="FF0000"/>
                </a:solidFill>
                <a:latin typeface="Arial" charset="0"/>
              </a:defRPr>
            </a:lvl5pPr>
            <a:lvl6pPr marL="457200" algn="l" rtl="0" eaLnBrk="1" fontAlgn="base" hangingPunct="1">
              <a:spcBef>
                <a:spcPct val="0"/>
              </a:spcBef>
              <a:spcAft>
                <a:spcPct val="0"/>
              </a:spcAft>
              <a:defRPr sz="2800">
                <a:solidFill>
                  <a:srgbClr val="FF0000"/>
                </a:solidFill>
                <a:latin typeface="Arial" charset="0"/>
              </a:defRPr>
            </a:lvl6pPr>
            <a:lvl7pPr marL="914400" algn="l" rtl="0" eaLnBrk="1" fontAlgn="base" hangingPunct="1">
              <a:spcBef>
                <a:spcPct val="0"/>
              </a:spcBef>
              <a:spcAft>
                <a:spcPct val="0"/>
              </a:spcAft>
              <a:defRPr sz="2800">
                <a:solidFill>
                  <a:srgbClr val="FF0000"/>
                </a:solidFill>
                <a:latin typeface="Arial" charset="0"/>
              </a:defRPr>
            </a:lvl7pPr>
            <a:lvl8pPr marL="1371600" algn="l" rtl="0" eaLnBrk="1" fontAlgn="base" hangingPunct="1">
              <a:spcBef>
                <a:spcPct val="0"/>
              </a:spcBef>
              <a:spcAft>
                <a:spcPct val="0"/>
              </a:spcAft>
              <a:defRPr sz="2800">
                <a:solidFill>
                  <a:srgbClr val="FF0000"/>
                </a:solidFill>
                <a:latin typeface="Arial" charset="0"/>
              </a:defRPr>
            </a:lvl8pPr>
            <a:lvl9pPr marL="1828800" algn="l" rtl="0" eaLnBrk="1" fontAlgn="base" hangingPunct="1">
              <a:spcBef>
                <a:spcPct val="0"/>
              </a:spcBef>
              <a:spcAft>
                <a:spcPct val="0"/>
              </a:spcAft>
              <a:defRPr sz="2800">
                <a:solidFill>
                  <a:srgbClr val="FF0000"/>
                </a:solidFill>
                <a:latin typeface="Arial" charset="0"/>
              </a:defRPr>
            </a:lvl9pPr>
          </a:lstStyle>
          <a:p>
            <a:r>
              <a:rPr lang="en-US" b="1" kern="0" dirty="0">
                <a:solidFill>
                  <a:prstClr val="white"/>
                </a:solidFill>
                <a:latin typeface="Lucida Sans Unicode"/>
                <a:sym typeface="Calibri"/>
              </a:rPr>
              <a:t>Submission statistics – per topic</a:t>
            </a:r>
          </a:p>
        </p:txBody>
      </p:sp>
      <p:sp>
        <p:nvSpPr>
          <p:cNvPr id="14" name="Up Arrow 13"/>
          <p:cNvSpPr/>
          <p:nvPr/>
        </p:nvSpPr>
        <p:spPr bwMode="auto">
          <a:xfrm>
            <a:off x="9725240" y="6477001"/>
            <a:ext cx="192505" cy="336885"/>
          </a:xfrm>
          <a:prstGeom prst="upArrow">
            <a:avLst/>
          </a:prstGeom>
          <a:noFill/>
          <a:ln w="19050" cap="flat" cmpd="sng" algn="ctr">
            <a:solidFill>
              <a:srgbClr val="B63A84"/>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7" name="Oval 16"/>
          <p:cNvSpPr/>
          <p:nvPr/>
        </p:nvSpPr>
        <p:spPr bwMode="auto">
          <a:xfrm>
            <a:off x="8112224" y="5791958"/>
            <a:ext cx="469898" cy="454649"/>
          </a:xfrm>
          <a:prstGeom prst="ellipse">
            <a:avLst/>
          </a:prstGeom>
          <a:noFill/>
          <a:ln w="3492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2" name="Rectangle 11"/>
          <p:cNvSpPr/>
          <p:nvPr/>
        </p:nvSpPr>
        <p:spPr>
          <a:xfrm>
            <a:off x="9646602" y="5416345"/>
            <a:ext cx="275200" cy="461665"/>
          </a:xfrm>
          <a:prstGeom prst="rect">
            <a:avLst/>
          </a:prstGeom>
        </p:spPr>
        <p:txBody>
          <a:bodyPr wrap="square">
            <a:spAutoFit/>
          </a:bodyPr>
          <a:lstStyle/>
          <a:p>
            <a:r>
              <a:rPr lang="en-US" sz="2400" b="1" kern="0" dirty="0">
                <a:solidFill>
                  <a:srgbClr val="FF0000"/>
                </a:solidFill>
                <a:latin typeface="Lucida Sans Unicode"/>
                <a:cs typeface="Calibri"/>
                <a:sym typeface="Calibri"/>
              </a:rPr>
              <a:t>8</a:t>
            </a:r>
            <a:endParaRPr lang="it-IT" sz="2400" b="1" kern="0" dirty="0">
              <a:solidFill>
                <a:srgbClr val="FF0000"/>
              </a:solidFill>
              <a:latin typeface="Lucida Sans Unicode"/>
              <a:cs typeface="Calibri"/>
              <a:sym typeface="Calibri"/>
            </a:endParaRPr>
          </a:p>
        </p:txBody>
      </p:sp>
      <p:sp>
        <p:nvSpPr>
          <p:cNvPr id="11" name="Rectangle 10"/>
          <p:cNvSpPr/>
          <p:nvPr/>
        </p:nvSpPr>
        <p:spPr>
          <a:xfrm>
            <a:off x="6096000" y="2895602"/>
            <a:ext cx="4464496" cy="830997"/>
          </a:xfrm>
          <a:prstGeom prst="rect">
            <a:avLst/>
          </a:prstGeom>
        </p:spPr>
        <p:txBody>
          <a:bodyPr wrap="square">
            <a:spAutoFit/>
          </a:bodyPr>
          <a:lstStyle/>
          <a:p>
            <a:r>
              <a:rPr lang="en-US" sz="2400" b="1" kern="0" dirty="0">
                <a:solidFill>
                  <a:srgbClr val="FF0000"/>
                </a:solidFill>
                <a:latin typeface="Lucida Sans Unicode"/>
                <a:cs typeface="Calibri"/>
                <a:sym typeface="Calibri"/>
              </a:rPr>
              <a:t>Model-Based Design &amp; Verification of ES</a:t>
            </a:r>
            <a:endParaRPr lang="it-IT" sz="2400" b="1" kern="0" dirty="0">
              <a:solidFill>
                <a:srgbClr val="FF0000"/>
              </a:solidFill>
              <a:latin typeface="Lucida Sans Unicode"/>
              <a:cs typeface="Calibri"/>
              <a:sym typeface="Calibri"/>
            </a:endParaRPr>
          </a:p>
        </p:txBody>
      </p:sp>
      <p:sp>
        <p:nvSpPr>
          <p:cNvPr id="10" name="Oval 16"/>
          <p:cNvSpPr/>
          <p:nvPr/>
        </p:nvSpPr>
        <p:spPr bwMode="auto">
          <a:xfrm>
            <a:off x="9586541" y="5791958"/>
            <a:ext cx="469898" cy="454649"/>
          </a:xfrm>
          <a:prstGeom prst="ellipse">
            <a:avLst/>
          </a:prstGeom>
          <a:noFill/>
          <a:ln w="34925" cap="flat" cmpd="sng" algn="ctr">
            <a:solidFill>
              <a:srgbClr val="E0260C"/>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3" name="Up Arrow 13"/>
          <p:cNvSpPr/>
          <p:nvPr/>
        </p:nvSpPr>
        <p:spPr bwMode="auto">
          <a:xfrm>
            <a:off x="8250923" y="6477001"/>
            <a:ext cx="192505" cy="336885"/>
          </a:xfrm>
          <a:prstGeom prst="upArrow">
            <a:avLst/>
          </a:prstGeom>
          <a:noFill/>
          <a:ln w="19050" cap="flat" cmpd="sng" algn="ctr">
            <a:solidFill>
              <a:srgbClr val="B63A84"/>
            </a:solidFill>
            <a:prstDash val="solid"/>
            <a:round/>
            <a:headEnd type="none" w="med" len="med"/>
            <a:tailEnd type="none" w="med" len="med"/>
          </a:ln>
          <a:effectLst/>
        </p:spPr>
        <p:txBody>
          <a:bodyPr vert="horz" wrap="none" lIns="91427" tIns="45714" rIns="91427" bIns="45714" numCol="1" rtlCol="0" anchor="ctr" anchorCtr="0" compatLnSpc="1">
            <a:prstTxWarp prst="textNoShape">
              <a:avLst/>
            </a:prstTxWarp>
          </a:bodyPr>
          <a:lstStyle/>
          <a:p>
            <a:pPr algn="r">
              <a:lnSpc>
                <a:spcPct val="110000"/>
              </a:lnSpc>
              <a:spcBef>
                <a:spcPct val="20000"/>
              </a:spcBef>
              <a:buClr>
                <a:srgbClr val="333399"/>
              </a:buClr>
              <a:buSzPct val="80000"/>
            </a:pPr>
            <a:endParaRPr lang="it-IT" sz="2000" b="1" kern="0">
              <a:solidFill>
                <a:srgbClr val="003399"/>
              </a:solidFill>
              <a:latin typeface="Arial" charset="0"/>
              <a:cs typeface="Calibri"/>
              <a:sym typeface="Calibri"/>
            </a:endParaRPr>
          </a:p>
        </p:txBody>
      </p:sp>
      <p:sp>
        <p:nvSpPr>
          <p:cNvPr id="15" name="Rectangle 10"/>
          <p:cNvSpPr/>
          <p:nvPr/>
        </p:nvSpPr>
        <p:spPr>
          <a:xfrm>
            <a:off x="4655840" y="3663875"/>
            <a:ext cx="5554842" cy="830997"/>
          </a:xfrm>
          <a:prstGeom prst="rect">
            <a:avLst/>
          </a:prstGeom>
        </p:spPr>
        <p:txBody>
          <a:bodyPr wrap="square">
            <a:spAutoFit/>
          </a:bodyPr>
          <a:lstStyle/>
          <a:p>
            <a:r>
              <a:rPr lang="en-US" sz="2400" b="1" kern="0" dirty="0">
                <a:solidFill>
                  <a:srgbClr val="FF0000"/>
                </a:solidFill>
                <a:latin typeface="Lucida Sans Unicode"/>
                <a:cs typeface="Calibri"/>
                <a:sym typeface="Calibri"/>
              </a:rPr>
              <a:t>Design-for-Test, Test Compression and Access</a:t>
            </a:r>
            <a:endParaRPr lang="it-IT" sz="2400" b="1" kern="0" dirty="0">
              <a:solidFill>
                <a:srgbClr val="FF0000"/>
              </a:solidFill>
              <a:latin typeface="Lucida Sans Unicode"/>
              <a:cs typeface="Calibri"/>
              <a:sym typeface="Calibri"/>
            </a:endParaRPr>
          </a:p>
        </p:txBody>
      </p:sp>
      <p:sp>
        <p:nvSpPr>
          <p:cNvPr id="16" name="Rectangle 11"/>
          <p:cNvSpPr/>
          <p:nvPr/>
        </p:nvSpPr>
        <p:spPr>
          <a:xfrm>
            <a:off x="8182477" y="5402745"/>
            <a:ext cx="260951" cy="461665"/>
          </a:xfrm>
          <a:prstGeom prst="rect">
            <a:avLst/>
          </a:prstGeom>
        </p:spPr>
        <p:txBody>
          <a:bodyPr wrap="square">
            <a:spAutoFit/>
          </a:bodyPr>
          <a:lstStyle/>
          <a:p>
            <a:r>
              <a:rPr lang="en-US" sz="2400" b="1" kern="0" dirty="0">
                <a:solidFill>
                  <a:srgbClr val="FF0000"/>
                </a:solidFill>
                <a:latin typeface="Lucida Sans Unicode"/>
                <a:cs typeface="Calibri"/>
                <a:sym typeface="Calibri"/>
              </a:rPr>
              <a:t>6</a:t>
            </a:r>
            <a:endParaRPr lang="it-IT" sz="2400" b="1" kern="0" dirty="0">
              <a:solidFill>
                <a:srgbClr val="FF0000"/>
              </a:solidFill>
              <a:latin typeface="Lucida Sans Unicode"/>
              <a:cs typeface="Calibri"/>
              <a:sym typeface="Calibri"/>
            </a:endParaRPr>
          </a:p>
        </p:txBody>
      </p:sp>
      <p:sp>
        <p:nvSpPr>
          <p:cNvPr id="18" name="Title 5"/>
          <p:cNvSpPr>
            <a:spLocks noGrp="1"/>
          </p:cNvSpPr>
          <p:nvPr>
            <p:ph type="title"/>
          </p:nvPr>
        </p:nvSpPr>
        <p:spPr>
          <a:xfrm>
            <a:off x="1844245" y="613898"/>
            <a:ext cx="8245475" cy="498475"/>
          </a:xfrm>
        </p:spPr>
        <p:txBody>
          <a:bodyPr>
            <a:normAutofit fontScale="90000"/>
          </a:bodyPr>
          <a:lstStyle/>
          <a:p>
            <a:r>
              <a:rPr lang="es-ES" dirty="0" err="1"/>
              <a:t>But</a:t>
            </a:r>
            <a:r>
              <a:rPr lang="es-ES" dirty="0"/>
              <a:t> </a:t>
            </a:r>
            <a:r>
              <a:rPr lang="es-ES" dirty="0" err="1"/>
              <a:t>Issues</a:t>
            </a:r>
            <a:r>
              <a:rPr lang="es-ES" dirty="0"/>
              <a:t> in </a:t>
            </a:r>
            <a:r>
              <a:rPr lang="es-ES" dirty="0" err="1"/>
              <a:t>the</a:t>
            </a:r>
            <a:r>
              <a:rPr lang="es-ES" dirty="0"/>
              <a:t> T and E </a:t>
            </a:r>
            <a:r>
              <a:rPr lang="es-ES" dirty="0" err="1"/>
              <a:t>Tracks</a:t>
            </a:r>
            <a:endParaRPr lang="es-ES" dirty="0"/>
          </a:p>
        </p:txBody>
      </p:sp>
      <p:sp>
        <p:nvSpPr>
          <p:cNvPr id="2" name="Footer Placeholder 1"/>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800048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988" y="871540"/>
            <a:ext cx="9111198" cy="498475"/>
          </a:xfrm>
        </p:spPr>
        <p:txBody>
          <a:bodyPr>
            <a:normAutofit fontScale="90000"/>
          </a:bodyPr>
          <a:lstStyle/>
          <a:p>
            <a:r>
              <a:rPr lang="es-ES" dirty="0" err="1"/>
              <a:t>Review</a:t>
            </a:r>
            <a:r>
              <a:rPr lang="es-ES" dirty="0"/>
              <a:t> </a:t>
            </a:r>
            <a:r>
              <a:rPr lang="es-ES" dirty="0" err="1"/>
              <a:t>Process</a:t>
            </a:r>
            <a:r>
              <a:rPr lang="es-ES" dirty="0"/>
              <a:t> &amp; meeting (</a:t>
            </a:r>
            <a:r>
              <a:rPr lang="es-ES" dirty="0" err="1"/>
              <a:t>Nuremberg</a:t>
            </a:r>
            <a:r>
              <a:rPr lang="es-ES" dirty="0"/>
              <a:t>, DE)</a:t>
            </a:r>
            <a:endParaRPr lang="en-US" dirty="0"/>
          </a:p>
        </p:txBody>
      </p:sp>
      <p:sp>
        <p:nvSpPr>
          <p:cNvPr id="12" name="Content Placeholder 2"/>
          <p:cNvSpPr>
            <a:spLocks noGrp="1"/>
          </p:cNvSpPr>
          <p:nvPr>
            <p:ph idx="1"/>
          </p:nvPr>
        </p:nvSpPr>
        <p:spPr>
          <a:xfrm>
            <a:off x="1837459" y="1571640"/>
            <a:ext cx="4176142" cy="1296541"/>
          </a:xfrm>
        </p:spPr>
        <p:txBody>
          <a:bodyPr>
            <a:noAutofit/>
          </a:bodyPr>
          <a:lstStyle/>
          <a:p>
            <a:pPr>
              <a:buNone/>
            </a:pPr>
            <a:r>
              <a:rPr lang="en-US" sz="2000" dirty="0"/>
              <a:t>			     </a:t>
            </a:r>
            <a:r>
              <a:rPr lang="en-US" sz="2000" u="sng" dirty="0"/>
              <a:t>Performed</a:t>
            </a:r>
          </a:p>
          <a:p>
            <a:r>
              <a:rPr lang="en-US" sz="2000" dirty="0"/>
              <a:t>Reviews		3062</a:t>
            </a:r>
          </a:p>
          <a:p>
            <a:r>
              <a:rPr lang="en-US" sz="2000" dirty="0"/>
              <a:t>Reviews / Paper  </a:t>
            </a:r>
            <a:r>
              <a:rPr lang="en-US" sz="2000" dirty="0">
                <a:cs typeface="Arial"/>
                <a:sym typeface="Symbol"/>
              </a:rPr>
              <a:t>         </a:t>
            </a:r>
            <a:r>
              <a:rPr lang="en-US" sz="2000" dirty="0">
                <a:sym typeface="Symbol"/>
              </a:rPr>
              <a:t>3.9</a:t>
            </a:r>
            <a:endParaRPr lang="en-US" sz="2000" dirty="0"/>
          </a:p>
          <a:p>
            <a:r>
              <a:rPr lang="en-US" sz="2000" dirty="0">
                <a:sym typeface="Symbol"/>
              </a:rPr>
              <a:t>Reviews / Reviewer	 ≤</a:t>
            </a:r>
            <a:r>
              <a:rPr lang="en-US" sz="2000" dirty="0">
                <a:cs typeface="Arial"/>
                <a:sym typeface="Symbol"/>
              </a:rPr>
              <a:t>12</a:t>
            </a:r>
            <a:endParaRPr lang="en-US" sz="2000" dirty="0"/>
          </a:p>
        </p:txBody>
      </p:sp>
      <p:sp>
        <p:nvSpPr>
          <p:cNvPr id="14" name="Content Placeholder 2"/>
          <p:cNvSpPr txBox="1">
            <a:spLocks/>
          </p:cNvSpPr>
          <p:nvPr/>
        </p:nvSpPr>
        <p:spPr bwMode="auto">
          <a:xfrm>
            <a:off x="2020942" y="3505200"/>
            <a:ext cx="8425295" cy="504056"/>
          </a:xfrm>
          <a:prstGeom prst="rect">
            <a:avLst/>
          </a:prstGeom>
          <a:noFill/>
          <a:ln w="38100">
            <a:solidFill>
              <a:srgbClr val="FF0000"/>
            </a:solidFill>
            <a:miter lim="800000"/>
            <a:headEnd/>
            <a:tailEnd/>
          </a:ln>
        </p:spPr>
        <p:txBody>
          <a:bodyPr vert="horz" wrap="square" lIns="0" tIns="0" rIns="91440" bIns="45720" numCol="1" anchor="t" anchorCtr="0" compatLnSpc="1">
            <a:prstTxWarp prst="textNoShape">
              <a:avLst/>
            </a:prstTxWarp>
          </a:bodyPr>
          <a:lstStyle/>
          <a:p>
            <a:pPr marL="265113" indent="-265113" eaLnBrk="0" fontAlgn="base" hangingPunct="0">
              <a:spcBef>
                <a:spcPct val="20000"/>
              </a:spcBef>
              <a:spcAft>
                <a:spcPct val="0"/>
              </a:spcAft>
              <a:buClr>
                <a:prstClr val="black"/>
              </a:buClr>
              <a:defRPr/>
            </a:pPr>
            <a:r>
              <a:rPr lang="en-US" sz="2400" b="1" kern="0" dirty="0">
                <a:solidFill>
                  <a:srgbClr val="FF0000"/>
                </a:solidFill>
                <a:latin typeface="Calibri"/>
                <a:cs typeface="Calibri"/>
                <a:sym typeface="Calibri"/>
              </a:rPr>
              <a:t> Missing: &lt; 1%, good attendance (~63% TPC members)</a:t>
            </a:r>
            <a:endParaRPr lang="en-US" sz="2400" b="1" kern="0" dirty="0">
              <a:solidFill>
                <a:srgbClr val="FF0000"/>
              </a:solidFill>
              <a:latin typeface="Lucida Sans Unicode"/>
              <a:cs typeface="Calibri"/>
              <a:sym typeface="Calibri"/>
            </a:endParaRPr>
          </a:p>
        </p:txBody>
      </p:sp>
      <p:pic>
        <p:nvPicPr>
          <p:cNvPr id="15"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9833" y="1486242"/>
            <a:ext cx="4651276" cy="1993404"/>
          </a:xfrm>
          <a:prstGeom prst="rect">
            <a:avLst/>
          </a:prstGeom>
        </p:spPr>
      </p:pic>
      <p:sp>
        <p:nvSpPr>
          <p:cNvPr id="16" name="Textfeld 1"/>
          <p:cNvSpPr txBox="1"/>
          <p:nvPr/>
        </p:nvSpPr>
        <p:spPr>
          <a:xfrm>
            <a:off x="2253067" y="3962400"/>
            <a:ext cx="6826827" cy="2369880"/>
          </a:xfrm>
          <a:prstGeom prst="rect">
            <a:avLst/>
          </a:prstGeom>
          <a:noFill/>
        </p:spPr>
        <p:txBody>
          <a:bodyPr wrap="square" rtlCol="0">
            <a:spAutoFit/>
          </a:bodyPr>
          <a:lstStyle/>
          <a:p>
            <a:pPr marL="285750" indent="-285750">
              <a:buFont typeface="Arial" panose="020B0604020202020204" pitchFamily="34" charset="0"/>
              <a:buChar char="•"/>
            </a:pPr>
            <a:r>
              <a:rPr lang="de-DE" sz="2800" b="1" kern="0" dirty="0">
                <a:solidFill>
                  <a:sysClr val="windowText" lastClr="000000"/>
                </a:solidFill>
                <a:latin typeface="Calibri"/>
                <a:cs typeface="Calibri"/>
                <a:sym typeface="Calibri"/>
              </a:rPr>
              <a:t>Accepted papers: 187, rates:</a:t>
            </a:r>
          </a:p>
          <a:p>
            <a:pPr marL="742950" lvl="1" indent="-285750">
              <a:buFont typeface="Arial" panose="020B0604020202020204" pitchFamily="34" charset="0"/>
              <a:buChar char="•"/>
            </a:pPr>
            <a:r>
              <a:rPr lang="de-DE" sz="2400" b="1" kern="0" dirty="0">
                <a:solidFill>
                  <a:sysClr val="windowText" lastClr="000000"/>
                </a:solidFill>
                <a:latin typeface="Calibri"/>
                <a:cs typeface="Calibri"/>
                <a:sym typeface="Calibri"/>
              </a:rPr>
              <a:t>Long: 152</a:t>
            </a:r>
          </a:p>
          <a:p>
            <a:pPr marL="742950" lvl="1" indent="-285750">
              <a:buFont typeface="Arial" panose="020B0604020202020204" pitchFamily="34" charset="0"/>
              <a:buChar char="•"/>
            </a:pPr>
            <a:r>
              <a:rPr lang="de-DE" sz="2400" b="1" kern="0" dirty="0">
                <a:solidFill>
                  <a:sysClr val="windowText" lastClr="000000"/>
                </a:solidFill>
                <a:latin typeface="Calibri"/>
                <a:cs typeface="Calibri"/>
                <a:sym typeface="Calibri"/>
              </a:rPr>
              <a:t>Short:  35</a:t>
            </a:r>
          </a:p>
          <a:p>
            <a:r>
              <a:rPr lang="de-DE" sz="2400" b="1" kern="0" dirty="0">
                <a:solidFill>
                  <a:sysClr val="windowText" lastClr="000000"/>
                </a:solidFill>
                <a:latin typeface="Calibri"/>
                <a:cs typeface="Calibri"/>
                <a:sym typeface="Calibri"/>
              </a:rPr>
              <a:t>      Accpt. Rate: </a:t>
            </a:r>
            <a:r>
              <a:rPr lang="de-DE" sz="2400" b="1" kern="0" dirty="0">
                <a:solidFill>
                  <a:srgbClr val="FF0000"/>
                </a:solidFill>
                <a:latin typeface="Calibri"/>
                <a:cs typeface="Calibri"/>
                <a:sym typeface="Calibri"/>
              </a:rPr>
              <a:t>24%</a:t>
            </a:r>
          </a:p>
          <a:p>
            <a:pPr marL="800100" lvl="1" indent="-342900">
              <a:buFont typeface="Arial" panose="020B0604020202020204" pitchFamily="34" charset="0"/>
              <a:buChar char="•"/>
            </a:pPr>
            <a:r>
              <a:rPr lang="de-DE" sz="2400" b="1" kern="0" dirty="0">
                <a:solidFill>
                  <a:sysClr val="windowText" lastClr="000000"/>
                </a:solidFill>
                <a:latin typeface="Calibri"/>
                <a:cs typeface="Calibri"/>
                <a:sym typeface="Calibri"/>
              </a:rPr>
              <a:t>IP: 81</a:t>
            </a:r>
          </a:p>
          <a:p>
            <a:r>
              <a:rPr lang="de-DE" sz="2400" b="1" kern="0" dirty="0">
                <a:solidFill>
                  <a:sysClr val="windowText" lastClr="000000"/>
                </a:solidFill>
                <a:latin typeface="Calibri"/>
                <a:cs typeface="Calibri"/>
                <a:sym typeface="Calibri"/>
              </a:rPr>
              <a:t>      Accpt. Rate: </a:t>
            </a:r>
            <a:r>
              <a:rPr lang="de-DE" sz="2400" b="1" kern="0" dirty="0">
                <a:solidFill>
                  <a:srgbClr val="FF0000"/>
                </a:solidFill>
                <a:latin typeface="Calibri"/>
                <a:cs typeface="Calibri"/>
                <a:sym typeface="Calibri"/>
              </a:rPr>
              <a:t>10%</a:t>
            </a:r>
          </a:p>
        </p:txBody>
      </p:sp>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4318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876" y="1034378"/>
            <a:ext cx="8245475" cy="498475"/>
          </a:xfrm>
        </p:spPr>
        <p:txBody>
          <a:bodyPr>
            <a:normAutofit fontScale="90000"/>
          </a:bodyPr>
          <a:lstStyle/>
          <a:p>
            <a:pPr>
              <a:defRPr/>
            </a:pPr>
            <a:r>
              <a:rPr lang="en-US" dirty="0">
                <a:ea typeface="ＭＳ Ｐゴシック" charset="-128"/>
              </a:rPr>
              <a:t>DATE Budgets and Forecast (</a:t>
            </a:r>
            <a:r>
              <a:rPr lang="en-US" dirty="0" err="1">
                <a:ea typeface="ＭＳ Ｐゴシック" charset="-128"/>
              </a:rPr>
              <a:t>kEuro</a:t>
            </a:r>
            <a:r>
              <a:rPr lang="en-US" dirty="0">
                <a:ea typeface="ＭＳ Ｐゴシック" charset="-128"/>
              </a:rPr>
              <a:t>)</a:t>
            </a:r>
          </a:p>
        </p:txBody>
      </p:sp>
      <p:graphicFrame>
        <p:nvGraphicFramePr>
          <p:cNvPr id="5" name="Content Placeholder 5"/>
          <p:cNvGraphicFramePr>
            <a:graphicFrameLocks noGrp="1"/>
          </p:cNvGraphicFramePr>
          <p:nvPr>
            <p:ph idx="1"/>
          </p:nvPr>
        </p:nvGraphicFramePr>
        <p:xfrm>
          <a:off x="2438400" y="1984233"/>
          <a:ext cx="7162802" cy="3473009"/>
        </p:xfrm>
        <a:graphic>
          <a:graphicData uri="http://schemas.openxmlformats.org/drawingml/2006/table">
            <a:tbl>
              <a:tblPr firstRow="1" bandRow="1">
                <a:tableStyleId>{7DF18680-E054-41AD-8BC1-D1AEF772440D}</a:tableStyleId>
              </a:tblPr>
              <a:tblGrid>
                <a:gridCol w="1520996">
                  <a:extLst>
                    <a:ext uri="{9D8B030D-6E8A-4147-A177-3AD203B41FA5}">
                      <a16:colId xmlns:a16="http://schemas.microsoft.com/office/drawing/2014/main" val="20000"/>
                    </a:ext>
                  </a:extLst>
                </a:gridCol>
                <a:gridCol w="1603474">
                  <a:extLst>
                    <a:ext uri="{9D8B030D-6E8A-4147-A177-3AD203B41FA5}">
                      <a16:colId xmlns:a16="http://schemas.microsoft.com/office/drawing/2014/main" val="20001"/>
                    </a:ext>
                  </a:extLst>
                </a:gridCol>
                <a:gridCol w="2019166">
                  <a:extLst>
                    <a:ext uri="{9D8B030D-6E8A-4147-A177-3AD203B41FA5}">
                      <a16:colId xmlns:a16="http://schemas.microsoft.com/office/drawing/2014/main" val="20002"/>
                    </a:ext>
                  </a:extLst>
                </a:gridCol>
                <a:gridCol w="2019166">
                  <a:extLst>
                    <a:ext uri="{9D8B030D-6E8A-4147-A177-3AD203B41FA5}">
                      <a16:colId xmlns:a16="http://schemas.microsoft.com/office/drawing/2014/main" val="20003"/>
                    </a:ext>
                  </a:extLst>
                </a:gridCol>
              </a:tblGrid>
              <a:tr h="822853">
                <a:tc>
                  <a:txBody>
                    <a:bodyPr/>
                    <a:lstStyle/>
                    <a:p>
                      <a:endParaRPr lang="en-US" sz="2400" dirty="0">
                        <a:latin typeface="Arial"/>
                        <a:cs typeface="Arial"/>
                      </a:endParaRPr>
                    </a:p>
                  </a:txBody>
                  <a:tcPr marL="91435" marR="91435" marT="45667" marB="45667"/>
                </a:tc>
                <a:tc>
                  <a:txBody>
                    <a:bodyPr/>
                    <a:lstStyle/>
                    <a:p>
                      <a:pPr algn="ctr"/>
                      <a:r>
                        <a:rPr lang="en-US" sz="2400" dirty="0">
                          <a:solidFill>
                            <a:schemeClr val="tx1"/>
                          </a:solidFill>
                          <a:latin typeface="Arial"/>
                          <a:cs typeface="Arial"/>
                        </a:rPr>
                        <a:t>2014</a:t>
                      </a:r>
                    </a:p>
                  </a:txBody>
                  <a:tcPr marL="91435" marR="91435" marT="45667" marB="45667"/>
                </a:tc>
                <a:tc>
                  <a:txBody>
                    <a:bodyPr/>
                    <a:lstStyle/>
                    <a:p>
                      <a:pPr algn="ctr"/>
                      <a:r>
                        <a:rPr lang="en-US" sz="2400" dirty="0">
                          <a:solidFill>
                            <a:schemeClr val="tx1"/>
                          </a:solidFill>
                          <a:latin typeface="Arial"/>
                          <a:cs typeface="Arial"/>
                        </a:rPr>
                        <a:t>2015</a:t>
                      </a:r>
                    </a:p>
                  </a:txBody>
                  <a:tcPr marL="91435" marR="91435" marT="45667" marB="45667"/>
                </a:tc>
                <a:tc>
                  <a:txBody>
                    <a:bodyPr/>
                    <a:lstStyle/>
                    <a:p>
                      <a:pPr algn="ctr"/>
                      <a:r>
                        <a:rPr lang="en-US" sz="2400" dirty="0">
                          <a:solidFill>
                            <a:schemeClr val="tx1"/>
                          </a:solidFill>
                          <a:latin typeface="Arial"/>
                          <a:cs typeface="Arial"/>
                        </a:rPr>
                        <a:t>2016</a:t>
                      </a:r>
                    </a:p>
                    <a:p>
                      <a:pPr algn="ctr"/>
                      <a:r>
                        <a:rPr lang="en-US" sz="2400" dirty="0">
                          <a:solidFill>
                            <a:schemeClr val="tx1"/>
                          </a:solidFill>
                          <a:latin typeface="Arial"/>
                          <a:cs typeface="Arial"/>
                        </a:rPr>
                        <a:t>forecast</a:t>
                      </a:r>
                    </a:p>
                  </a:txBody>
                  <a:tcPr marL="91435" marR="91435" marT="45667" marB="45667"/>
                </a:tc>
                <a:extLst>
                  <a:ext uri="{0D108BD9-81ED-4DB2-BD59-A6C34878D82A}">
                    <a16:rowId xmlns:a16="http://schemas.microsoft.com/office/drawing/2014/main" val="10000"/>
                  </a:ext>
                </a:extLst>
              </a:tr>
              <a:tr h="730849">
                <a:tc>
                  <a:txBody>
                    <a:bodyPr/>
                    <a:lstStyle/>
                    <a:p>
                      <a:r>
                        <a:rPr lang="en-US" sz="2400" dirty="0">
                          <a:latin typeface="Arial"/>
                          <a:cs typeface="Arial"/>
                        </a:rPr>
                        <a:t>Income</a:t>
                      </a:r>
                    </a:p>
                  </a:txBody>
                  <a:tcPr marL="91435" marR="91435" marT="45667" marB="45667"/>
                </a:tc>
                <a:tc>
                  <a:txBody>
                    <a:bodyPr/>
                    <a:lstStyle/>
                    <a:p>
                      <a:pPr algn="ctr"/>
                      <a:r>
                        <a:rPr lang="en-US" sz="2400" dirty="0">
                          <a:latin typeface="Arial"/>
                          <a:cs typeface="Arial"/>
                        </a:rPr>
                        <a:t>580.3</a:t>
                      </a:r>
                    </a:p>
                  </a:txBody>
                  <a:tcPr marL="91435" marR="91435" marT="45667" marB="45667"/>
                </a:tc>
                <a:tc>
                  <a:txBody>
                    <a:bodyPr/>
                    <a:lstStyle/>
                    <a:p>
                      <a:pPr algn="ctr"/>
                      <a:r>
                        <a:rPr lang="en-US" sz="2400" dirty="0">
                          <a:latin typeface="Arial"/>
                          <a:cs typeface="Arial"/>
                        </a:rPr>
                        <a:t>507.8</a:t>
                      </a:r>
                    </a:p>
                  </a:txBody>
                  <a:tcPr marL="91435" marR="91435" marT="45667" marB="45667"/>
                </a:tc>
                <a:tc>
                  <a:txBody>
                    <a:bodyPr/>
                    <a:lstStyle/>
                    <a:p>
                      <a:pPr algn="ctr"/>
                      <a:r>
                        <a:rPr lang="en-US" sz="2400" dirty="0">
                          <a:solidFill>
                            <a:schemeClr val="tx1"/>
                          </a:solidFill>
                          <a:latin typeface="Arial"/>
                          <a:cs typeface="Arial"/>
                        </a:rPr>
                        <a:t>578</a:t>
                      </a:r>
                    </a:p>
                  </a:txBody>
                  <a:tcPr marL="91435" marR="91435" marT="45667" marB="45667"/>
                </a:tc>
                <a:extLst>
                  <a:ext uri="{0D108BD9-81ED-4DB2-BD59-A6C34878D82A}">
                    <a16:rowId xmlns:a16="http://schemas.microsoft.com/office/drawing/2014/main" val="10001"/>
                  </a:ext>
                </a:extLst>
              </a:tr>
              <a:tr h="625811">
                <a:tc>
                  <a:txBody>
                    <a:bodyPr/>
                    <a:lstStyle/>
                    <a:p>
                      <a:r>
                        <a:rPr lang="en-US" sz="2400" dirty="0">
                          <a:latin typeface="Arial"/>
                          <a:cs typeface="Arial"/>
                        </a:rPr>
                        <a:t>Costs</a:t>
                      </a:r>
                    </a:p>
                  </a:txBody>
                  <a:tcPr marL="91435" marR="91435" marT="45667" marB="45667"/>
                </a:tc>
                <a:tc>
                  <a:txBody>
                    <a:bodyPr/>
                    <a:lstStyle/>
                    <a:p>
                      <a:pPr algn="ctr"/>
                      <a:r>
                        <a:rPr lang="en-US" sz="2400" dirty="0">
                          <a:latin typeface="Arial"/>
                          <a:cs typeface="Arial"/>
                        </a:rPr>
                        <a:t>-604.6</a:t>
                      </a:r>
                    </a:p>
                  </a:txBody>
                  <a:tcPr marL="91435" marR="91435" marT="45667" marB="4566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cs typeface="Arial"/>
                        </a:rPr>
                        <a:t>-550.64</a:t>
                      </a:r>
                    </a:p>
                  </a:txBody>
                  <a:tcPr marL="91435" marR="91435" marT="45667" marB="45667"/>
                </a:tc>
                <a:tc>
                  <a:txBody>
                    <a:bodyPr/>
                    <a:lstStyle/>
                    <a:p>
                      <a:pPr algn="ctr"/>
                      <a:r>
                        <a:rPr lang="en-US" sz="2400" dirty="0">
                          <a:solidFill>
                            <a:schemeClr val="tx1"/>
                          </a:solidFill>
                          <a:latin typeface="Arial"/>
                          <a:cs typeface="Arial"/>
                        </a:rPr>
                        <a:t>-577</a:t>
                      </a:r>
                    </a:p>
                  </a:txBody>
                  <a:tcPr marL="91435" marR="91435" marT="45667" marB="45667"/>
                </a:tc>
                <a:extLst>
                  <a:ext uri="{0D108BD9-81ED-4DB2-BD59-A6C34878D82A}">
                    <a16:rowId xmlns:a16="http://schemas.microsoft.com/office/drawing/2014/main" val="10002"/>
                  </a:ext>
                </a:extLst>
              </a:tr>
              <a:tr h="822853">
                <a:tc>
                  <a:txBody>
                    <a:bodyPr/>
                    <a:lstStyle/>
                    <a:p>
                      <a:r>
                        <a:rPr lang="en-US" sz="2400" dirty="0">
                          <a:latin typeface="Arial"/>
                          <a:cs typeface="Arial"/>
                        </a:rPr>
                        <a:t>Local support</a:t>
                      </a:r>
                    </a:p>
                  </a:txBody>
                  <a:tcPr marL="91435" marR="91435" marT="45667" marB="45667"/>
                </a:tc>
                <a:tc>
                  <a:txBody>
                    <a:bodyPr/>
                    <a:lstStyle/>
                    <a:p>
                      <a:pPr algn="ctr"/>
                      <a:r>
                        <a:rPr lang="en-US" sz="2400" dirty="0">
                          <a:latin typeface="Arial"/>
                          <a:cs typeface="Arial"/>
                        </a:rPr>
                        <a:t>27.0</a:t>
                      </a:r>
                    </a:p>
                  </a:txBody>
                  <a:tcPr marL="91435" marR="91435" marT="45667" marB="45667"/>
                </a:tc>
                <a:tc>
                  <a:txBody>
                    <a:bodyPr/>
                    <a:lstStyle/>
                    <a:p>
                      <a:pPr algn="ctr"/>
                      <a:r>
                        <a:rPr lang="en-US" sz="2400" dirty="0">
                          <a:latin typeface="Arial"/>
                          <a:cs typeface="Arial"/>
                        </a:rPr>
                        <a:t>100</a:t>
                      </a:r>
                    </a:p>
                  </a:txBody>
                  <a:tcPr marL="91435" marR="91435" marT="45667" marB="45667"/>
                </a:tc>
                <a:tc>
                  <a:txBody>
                    <a:bodyPr/>
                    <a:lstStyle/>
                    <a:p>
                      <a:pPr algn="ctr"/>
                      <a:r>
                        <a:rPr lang="en-US" sz="2400" dirty="0">
                          <a:latin typeface="Arial"/>
                          <a:cs typeface="Arial"/>
                        </a:rPr>
                        <a:t>10</a:t>
                      </a:r>
                    </a:p>
                  </a:txBody>
                  <a:tcPr marL="91435" marR="91435" marT="45667" marB="45667"/>
                </a:tc>
                <a:extLst>
                  <a:ext uri="{0D108BD9-81ED-4DB2-BD59-A6C34878D82A}">
                    <a16:rowId xmlns:a16="http://schemas.microsoft.com/office/drawing/2014/main" val="10003"/>
                  </a:ext>
                </a:extLst>
              </a:tr>
              <a:tr h="470641">
                <a:tc>
                  <a:txBody>
                    <a:bodyPr/>
                    <a:lstStyle/>
                    <a:p>
                      <a:r>
                        <a:rPr lang="en-US" sz="2400" dirty="0">
                          <a:latin typeface="Arial"/>
                          <a:cs typeface="Arial"/>
                        </a:rPr>
                        <a:t>Surplus</a:t>
                      </a:r>
                    </a:p>
                  </a:txBody>
                  <a:tcPr marL="91435" marR="91435" marT="45667" marB="45667"/>
                </a:tc>
                <a:tc>
                  <a:txBody>
                    <a:bodyPr/>
                    <a:lstStyle/>
                    <a:p>
                      <a:pPr algn="ctr"/>
                      <a:r>
                        <a:rPr lang="en-US" sz="2400" dirty="0">
                          <a:latin typeface="Arial"/>
                          <a:cs typeface="Arial"/>
                        </a:rPr>
                        <a:t>2.6</a:t>
                      </a:r>
                    </a:p>
                  </a:txBody>
                  <a:tcPr marL="91435" marR="91435" marT="45667" marB="45667"/>
                </a:tc>
                <a:tc>
                  <a:txBody>
                    <a:bodyPr/>
                    <a:lstStyle/>
                    <a:p>
                      <a:pPr algn="ctr"/>
                      <a:r>
                        <a:rPr lang="en-US" sz="2400" dirty="0">
                          <a:latin typeface="Arial"/>
                          <a:cs typeface="Arial"/>
                        </a:rPr>
                        <a:t>7.1</a:t>
                      </a:r>
                    </a:p>
                  </a:txBody>
                  <a:tcPr marL="91435" marR="91435" marT="45667" marB="45667"/>
                </a:tc>
                <a:tc>
                  <a:txBody>
                    <a:bodyPr/>
                    <a:lstStyle/>
                    <a:p>
                      <a:pPr algn="ctr"/>
                      <a:r>
                        <a:rPr lang="en-US" sz="2400" dirty="0">
                          <a:latin typeface="Arial"/>
                          <a:cs typeface="Arial"/>
                        </a:rPr>
                        <a:t>11</a:t>
                      </a:r>
                    </a:p>
                  </a:txBody>
                  <a:tcPr marL="91435" marR="91435" marT="45667" marB="45667"/>
                </a:tc>
                <a:extLst>
                  <a:ext uri="{0D108BD9-81ED-4DB2-BD59-A6C34878D82A}">
                    <a16:rowId xmlns:a16="http://schemas.microsoft.com/office/drawing/2014/main" val="10004"/>
                  </a:ext>
                </a:extLst>
              </a:tr>
            </a:tbl>
          </a:graphicData>
        </a:graphic>
      </p:graphicFrame>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59991425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Imag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52401"/>
            <a:ext cx="7904824" cy="5951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524000" y="412874"/>
            <a:ext cx="7924801" cy="1492127"/>
          </a:xfrm>
          <a:prstGeom prst="rect">
            <a:avLst/>
          </a:prstGeom>
          <a:solidFill>
            <a:srgbClr val="000000">
              <a:alpha val="49000"/>
            </a:srgbClr>
          </a:solidFill>
          <a:ln w="9525" cap="flat" cmpd="sng" algn="ctr">
            <a:noFill/>
            <a:prstDash val="solid"/>
          </a:ln>
          <a:effectLst/>
        </p:spPr>
        <p:txBody>
          <a:bodyPr anchor="ctr"/>
          <a:lstStyle/>
          <a:p>
            <a:pPr algn="ctr">
              <a:defRPr/>
            </a:pPr>
            <a:endParaRPr lang="fr-FR" sz="2400" b="1" kern="0" dirty="0">
              <a:solidFill>
                <a:sysClr val="window" lastClr="FFFFFF"/>
              </a:solidFill>
              <a:latin typeface="Calibri"/>
              <a:cs typeface="Calibri"/>
              <a:sym typeface="Calibri"/>
            </a:endParaRPr>
          </a:p>
        </p:txBody>
      </p:sp>
      <p:sp>
        <p:nvSpPr>
          <p:cNvPr id="10245" name="Espace réservé du titre 1"/>
          <p:cNvSpPr txBox="1">
            <a:spLocks/>
          </p:cNvSpPr>
          <p:nvPr/>
        </p:nvSpPr>
        <p:spPr bwMode="auto">
          <a:xfrm>
            <a:off x="2362201" y="520954"/>
            <a:ext cx="8196263"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CH" altLang="en-US" sz="3200" kern="0" dirty="0">
                <a:solidFill>
                  <a:srgbClr val="FFFFFF"/>
                </a:solidFill>
                <a:latin typeface="Impact" panose="020B0806030902050204" pitchFamily="34" charset="0"/>
                <a:cs typeface="Calibri"/>
                <a:sym typeface="Calibri"/>
              </a:rPr>
              <a:t>DATE ‘17 in Lausanne (March 27-31, 2017):</a:t>
            </a:r>
          </a:p>
        </p:txBody>
      </p:sp>
      <p:sp>
        <p:nvSpPr>
          <p:cNvPr id="6" name="Espace réservé du titre 1"/>
          <p:cNvSpPr txBox="1">
            <a:spLocks/>
          </p:cNvSpPr>
          <p:nvPr/>
        </p:nvSpPr>
        <p:spPr bwMode="auto">
          <a:xfrm>
            <a:off x="2133601" y="938698"/>
            <a:ext cx="7201277" cy="737703"/>
          </a:xfrm>
          <a:prstGeom prst="rect">
            <a:avLst/>
          </a:prstGeom>
          <a:noFill/>
          <a:ln>
            <a:noFill/>
          </a:ln>
        </p:spPr>
        <p:txBody>
          <a:bodyPr/>
          <a:lstStyle>
            <a:lvl1pPr eaLnBrk="0" hangingPunct="0">
              <a:defRPr sz="2400">
                <a:solidFill>
                  <a:schemeClr val="tx1"/>
                </a:solidFill>
                <a:latin typeface="Calibri" charset="0"/>
                <a:ea typeface="ＭＳ Ｐゴシック"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fr-CH" sz="2800" b="1" kern="0" dirty="0">
                <a:solidFill>
                  <a:srgbClr val="7D3C4A">
                    <a:lumMod val="20000"/>
                    <a:lumOff val="80000"/>
                  </a:srgbClr>
                </a:solidFill>
                <a:latin typeface="Lucida Sans Unicode"/>
                <a:sym typeface="Calibri"/>
              </a:rPr>
              <a:t>General Chair: David Atienza, EPFL (CH)</a:t>
            </a:r>
          </a:p>
          <a:p>
            <a:pPr eaLnBrk="1" hangingPunct="1">
              <a:defRPr/>
            </a:pPr>
            <a:r>
              <a:rPr lang="fr-CH" sz="2800" b="1" kern="0" dirty="0">
                <a:solidFill>
                  <a:srgbClr val="7D3C4A">
                    <a:lumMod val="20000"/>
                    <a:lumOff val="80000"/>
                  </a:srgbClr>
                </a:solidFill>
                <a:latin typeface="Lucida Sans Unicode"/>
                <a:sym typeface="Calibri"/>
              </a:rPr>
              <a:t>TPC Chair: Giorgio Di Natale, LIMRR (FR)</a:t>
            </a:r>
            <a:endParaRPr lang="fr-FR" sz="2800" b="1" kern="0" dirty="0">
              <a:solidFill>
                <a:srgbClr val="7D3C4A">
                  <a:lumMod val="20000"/>
                  <a:lumOff val="80000"/>
                </a:srgbClr>
              </a:solidFill>
              <a:latin typeface="Lucida Sans Unicode"/>
              <a:sym typeface="Calibri"/>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2611354501"/>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7988" y="430350"/>
            <a:ext cx="9002712" cy="498475"/>
          </a:xfrm>
        </p:spPr>
        <p:txBody>
          <a:bodyPr>
            <a:normAutofit fontScale="90000"/>
          </a:bodyPr>
          <a:lstStyle/>
          <a:p>
            <a:r>
              <a:rPr lang="es-ES" dirty="0"/>
              <a:t>Status </a:t>
            </a:r>
            <a:r>
              <a:rPr lang="es-ES" dirty="0" err="1"/>
              <a:t>on</a:t>
            </a:r>
            <a:r>
              <a:rPr lang="es-ES" dirty="0"/>
              <a:t> CEDA </a:t>
            </a:r>
            <a:r>
              <a:rPr lang="es-ES" dirty="0" err="1"/>
              <a:t>OutReach</a:t>
            </a:r>
            <a:r>
              <a:rPr lang="es-ES" dirty="0"/>
              <a:t> </a:t>
            </a:r>
            <a:r>
              <a:rPr lang="es-ES" dirty="0" err="1"/>
              <a:t>Activities</a:t>
            </a:r>
            <a:endParaRPr lang="en-US" dirty="0"/>
          </a:p>
        </p:txBody>
      </p:sp>
      <p:sp>
        <p:nvSpPr>
          <p:cNvPr id="6" name="Rectangle 3"/>
          <p:cNvSpPr>
            <a:spLocks/>
          </p:cNvSpPr>
          <p:nvPr/>
        </p:nvSpPr>
        <p:spPr bwMode="auto">
          <a:xfrm>
            <a:off x="1524000" y="1"/>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3188" y="2"/>
            <a:ext cx="1674812" cy="438151"/>
          </a:xfrm>
          <a:prstGeom prst="rect">
            <a:avLst/>
          </a:prstGeom>
          <a:noFill/>
          <a:ln w="9525" cap="flat">
            <a:noFill/>
            <a:miter lim="800000"/>
            <a:headEnd/>
            <a:tailEnd/>
          </a:ln>
        </p:spPr>
      </p:pic>
      <p:sp>
        <p:nvSpPr>
          <p:cNvPr id="8" name="Content Placeholder 2"/>
          <p:cNvSpPr txBox="1">
            <a:spLocks/>
          </p:cNvSpPr>
          <p:nvPr/>
        </p:nvSpPr>
        <p:spPr>
          <a:xfrm>
            <a:off x="1739900" y="926867"/>
            <a:ext cx="8765368" cy="5675412"/>
          </a:xfrm>
          <a:prstGeom prst="rect">
            <a:avLst/>
          </a:prstGeom>
        </p:spPr>
        <p:txBody>
          <a:bodyPr>
            <a:normAutofit/>
          </a:bodyPr>
          <a:lstStyle>
            <a:lvl1pPr marL="228600" indent="-228600" algn="l" rtl="0" fontAlgn="base">
              <a:spcBef>
                <a:spcPts val="1000"/>
              </a:spcBef>
              <a:spcAft>
                <a:spcPct val="0"/>
              </a:spcAft>
              <a:buClr>
                <a:srgbClr val="2DB6B3"/>
              </a:buClr>
              <a:buSzPct val="100000"/>
              <a:buFont typeface="Wingdings" pitchFamily="2" charset="2"/>
              <a:buChar char="§"/>
              <a:defRPr sz="2400">
                <a:solidFill>
                  <a:schemeClr val="tx1"/>
                </a:solidFill>
                <a:latin typeface="+mn-lt"/>
                <a:ea typeface="+mn-ea"/>
                <a:cs typeface="+mn-cs"/>
                <a:sym typeface="Arial Bold" charset="0"/>
              </a:defRPr>
            </a:lvl1pPr>
            <a:lvl2pPr marL="419100" indent="-228600" algn="l" rtl="0" fontAlgn="base">
              <a:spcBef>
                <a:spcPts val="700"/>
              </a:spcBef>
              <a:spcAft>
                <a:spcPct val="0"/>
              </a:spcAft>
              <a:buClr>
                <a:srgbClr val="2DB6B3"/>
              </a:buClr>
              <a:buSzPct val="100000"/>
              <a:buFont typeface="Arial" pitchFamily="34" charset="0"/>
              <a:buChar char="–"/>
              <a:defRPr sz="2200">
                <a:solidFill>
                  <a:schemeClr val="tx1"/>
                </a:solidFill>
                <a:latin typeface="Arial" pitchFamily="34" charset="0"/>
                <a:ea typeface="ヒラギノ角ゴ ProN W3" charset="0"/>
                <a:cs typeface="ヒラギノ角ゴ ProN W3" charset="0"/>
                <a:sym typeface="Arial" pitchFamily="34" charset="0"/>
              </a:defRPr>
            </a:lvl2pPr>
            <a:lvl3pPr marL="644525" indent="-225425"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3pPr>
            <a:lvl4pPr marL="874713" indent="-228600"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11049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5pPr>
            <a:lvl6pPr marL="15621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6pPr>
            <a:lvl7pPr marL="20193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7pPr>
            <a:lvl8pPr marL="24765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8pPr>
            <a:lvl9pPr marL="29337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9pPr>
          </a:lstStyle>
          <a:p>
            <a:r>
              <a:rPr lang="en-US" b="1" dirty="0">
                <a:solidFill>
                  <a:srgbClr val="000000"/>
                </a:solidFill>
                <a:latin typeface="Lucida Sans Unicode"/>
              </a:rPr>
              <a:t>Latin America focus in 2014-15</a:t>
            </a:r>
          </a:p>
          <a:p>
            <a:pPr lvl="1"/>
            <a:r>
              <a:rPr lang="es-ES" sz="2000" b="1" dirty="0">
                <a:solidFill>
                  <a:srgbClr val="000000"/>
                </a:solidFill>
              </a:rPr>
              <a:t>2015: Paraguay-Argentina2015: Paraguay-Argentina and </a:t>
            </a:r>
            <a:r>
              <a:rPr lang="es-ES" sz="2000" b="1" dirty="0" err="1">
                <a:solidFill>
                  <a:srgbClr val="000000"/>
                </a:solidFill>
              </a:rPr>
              <a:t>Mexico</a:t>
            </a:r>
            <a:r>
              <a:rPr lang="es-ES" sz="2000" b="1" dirty="0">
                <a:solidFill>
                  <a:srgbClr val="000000"/>
                </a:solidFill>
              </a:rPr>
              <a:t>       </a:t>
            </a:r>
          </a:p>
          <a:p>
            <a:pPr lvl="2"/>
            <a:r>
              <a:rPr lang="es-ES" sz="1800" b="1" dirty="0">
                <a:solidFill>
                  <a:srgbClr val="000000"/>
                </a:solidFill>
              </a:rPr>
              <a:t>LATS 2015– </a:t>
            </a:r>
            <a:r>
              <a:rPr lang="es-ES" sz="1800" b="1" dirty="0" err="1">
                <a:solidFill>
                  <a:srgbClr val="000000"/>
                </a:solidFill>
              </a:rPr>
              <a:t>focus</a:t>
            </a:r>
            <a:r>
              <a:rPr lang="es-ES" sz="1800" b="1" dirty="0">
                <a:solidFill>
                  <a:srgbClr val="000000"/>
                </a:solidFill>
              </a:rPr>
              <a:t> </a:t>
            </a:r>
            <a:r>
              <a:rPr lang="es-ES" sz="1800" b="1" dirty="0" err="1">
                <a:solidFill>
                  <a:srgbClr val="000000"/>
                </a:solidFill>
              </a:rPr>
              <a:t>on</a:t>
            </a:r>
            <a:r>
              <a:rPr lang="es-ES" sz="1800" b="1" dirty="0">
                <a:solidFill>
                  <a:srgbClr val="000000"/>
                </a:solidFill>
              </a:rPr>
              <a:t> </a:t>
            </a:r>
            <a:r>
              <a:rPr lang="es-ES" sz="1800" b="1" dirty="0" err="1">
                <a:solidFill>
                  <a:srgbClr val="000000"/>
                </a:solidFill>
              </a:rPr>
              <a:t>design</a:t>
            </a:r>
            <a:r>
              <a:rPr lang="es-ES" sz="1800" b="1" dirty="0">
                <a:solidFill>
                  <a:srgbClr val="000000"/>
                </a:solidFill>
              </a:rPr>
              <a:t> and test (~150), 30% </a:t>
            </a:r>
            <a:r>
              <a:rPr lang="es-ES" sz="1800" b="1" dirty="0" err="1">
                <a:solidFill>
                  <a:srgbClr val="000000"/>
                </a:solidFill>
              </a:rPr>
              <a:t>financial</a:t>
            </a:r>
            <a:r>
              <a:rPr lang="es-ES" sz="1800" b="1" dirty="0">
                <a:solidFill>
                  <a:srgbClr val="000000"/>
                </a:solidFill>
              </a:rPr>
              <a:t> sponsor </a:t>
            </a:r>
            <a:r>
              <a:rPr lang="es-ES" sz="1800" b="1" dirty="0" err="1">
                <a:solidFill>
                  <a:srgbClr val="000000"/>
                </a:solidFill>
              </a:rPr>
              <a:t>since</a:t>
            </a:r>
            <a:r>
              <a:rPr lang="es-ES" sz="1800" b="1" dirty="0">
                <a:solidFill>
                  <a:srgbClr val="000000"/>
                </a:solidFill>
              </a:rPr>
              <a:t> 2016</a:t>
            </a:r>
          </a:p>
          <a:p>
            <a:pPr lvl="2"/>
            <a:r>
              <a:rPr lang="es-ES" sz="1800" b="1" dirty="0">
                <a:solidFill>
                  <a:srgbClr val="000000"/>
                </a:solidFill>
              </a:rPr>
              <a:t>LASCAS 2016 – </a:t>
            </a:r>
            <a:r>
              <a:rPr lang="es-ES" sz="1800" b="1" dirty="0" err="1">
                <a:solidFill>
                  <a:srgbClr val="000000"/>
                </a:solidFill>
              </a:rPr>
              <a:t>focus</a:t>
            </a:r>
            <a:r>
              <a:rPr lang="es-ES" sz="1800" b="1" dirty="0">
                <a:solidFill>
                  <a:srgbClr val="000000"/>
                </a:solidFill>
              </a:rPr>
              <a:t> </a:t>
            </a:r>
            <a:r>
              <a:rPr lang="es-ES" sz="1800" b="1" dirty="0" err="1">
                <a:solidFill>
                  <a:srgbClr val="000000"/>
                </a:solidFill>
              </a:rPr>
              <a:t>on</a:t>
            </a:r>
            <a:r>
              <a:rPr lang="es-ES" sz="1800" b="1" dirty="0">
                <a:solidFill>
                  <a:srgbClr val="000000"/>
                </a:solidFill>
              </a:rPr>
              <a:t> </a:t>
            </a:r>
            <a:r>
              <a:rPr lang="es-ES" sz="1800" b="1" dirty="0" err="1">
                <a:solidFill>
                  <a:srgbClr val="000000"/>
                </a:solidFill>
              </a:rPr>
              <a:t>design</a:t>
            </a:r>
            <a:r>
              <a:rPr lang="es-ES" sz="1800" b="1" dirty="0">
                <a:solidFill>
                  <a:srgbClr val="000000"/>
                </a:solidFill>
              </a:rPr>
              <a:t> of </a:t>
            </a:r>
            <a:r>
              <a:rPr lang="es-ES" sz="1800" b="1" dirty="0" err="1">
                <a:solidFill>
                  <a:srgbClr val="000000"/>
                </a:solidFill>
              </a:rPr>
              <a:t>embedded</a:t>
            </a:r>
            <a:r>
              <a:rPr lang="es-ES" sz="1800" b="1" dirty="0">
                <a:solidFill>
                  <a:srgbClr val="000000"/>
                </a:solidFill>
              </a:rPr>
              <a:t> </a:t>
            </a:r>
            <a:r>
              <a:rPr lang="es-ES" sz="1800" b="1" dirty="0" err="1">
                <a:solidFill>
                  <a:srgbClr val="000000"/>
                </a:solidFill>
              </a:rPr>
              <a:t>systems</a:t>
            </a:r>
            <a:r>
              <a:rPr lang="es-ES" sz="1800" b="1" dirty="0">
                <a:solidFill>
                  <a:srgbClr val="000000"/>
                </a:solidFill>
              </a:rPr>
              <a:t> (~180), </a:t>
            </a:r>
            <a:r>
              <a:rPr lang="es-ES" sz="1800" b="1" dirty="0" err="1">
                <a:solidFill>
                  <a:srgbClr val="000000"/>
                </a:solidFill>
              </a:rPr>
              <a:t>tech</a:t>
            </a:r>
            <a:r>
              <a:rPr lang="es-ES" sz="1800" b="1" dirty="0">
                <a:solidFill>
                  <a:srgbClr val="000000"/>
                </a:solidFill>
              </a:rPr>
              <a:t>. sponsor </a:t>
            </a:r>
            <a:r>
              <a:rPr lang="es-ES" sz="1800" b="1" dirty="0" err="1">
                <a:solidFill>
                  <a:srgbClr val="000000"/>
                </a:solidFill>
              </a:rPr>
              <a:t>since</a:t>
            </a:r>
            <a:r>
              <a:rPr lang="es-ES" sz="1800" b="1" dirty="0">
                <a:solidFill>
                  <a:srgbClr val="000000"/>
                </a:solidFill>
              </a:rPr>
              <a:t> 2016 </a:t>
            </a:r>
            <a:r>
              <a:rPr lang="es-ES" sz="1800" b="1" dirty="0">
                <a:solidFill>
                  <a:srgbClr val="FF0000"/>
                </a:solidFill>
              </a:rPr>
              <a:t>(</a:t>
            </a:r>
            <a:r>
              <a:rPr lang="es-ES" sz="1800" b="1" dirty="0" err="1">
                <a:solidFill>
                  <a:srgbClr val="FF0000"/>
                </a:solidFill>
              </a:rPr>
              <a:t>pending</a:t>
            </a:r>
            <a:r>
              <a:rPr lang="es-ES" sz="1800" b="1" dirty="0">
                <a:solidFill>
                  <a:srgbClr val="FF0000"/>
                </a:solidFill>
              </a:rPr>
              <a:t> IEEE CASS </a:t>
            </a:r>
            <a:r>
              <a:rPr lang="es-ES" sz="1800" b="1" dirty="0" err="1">
                <a:solidFill>
                  <a:srgbClr val="FF0000"/>
                </a:solidFill>
              </a:rPr>
              <a:t>approval</a:t>
            </a:r>
            <a:r>
              <a:rPr lang="es-ES" sz="1800" b="1" dirty="0">
                <a:solidFill>
                  <a:srgbClr val="000000"/>
                </a:solidFill>
              </a:rPr>
              <a:t>)</a:t>
            </a:r>
          </a:p>
          <a:p>
            <a:pPr lvl="2"/>
            <a:endParaRPr lang="es-ES" sz="1800" b="1" dirty="0">
              <a:solidFill>
                <a:srgbClr val="000000"/>
              </a:solidFill>
            </a:endParaRPr>
          </a:p>
          <a:p>
            <a:r>
              <a:rPr lang="es-ES" b="1" dirty="0" err="1">
                <a:solidFill>
                  <a:srgbClr val="000000"/>
                </a:solidFill>
                <a:latin typeface="Lucida Sans Unicode"/>
              </a:rPr>
              <a:t>Starting</a:t>
            </a:r>
            <a:r>
              <a:rPr lang="es-ES" b="1" dirty="0">
                <a:solidFill>
                  <a:srgbClr val="000000"/>
                </a:solidFill>
                <a:latin typeface="Lucida Sans Unicode"/>
              </a:rPr>
              <a:t> </a:t>
            </a:r>
            <a:r>
              <a:rPr lang="es-ES" b="1" dirty="0" err="1">
                <a:solidFill>
                  <a:srgbClr val="000000"/>
                </a:solidFill>
                <a:latin typeface="Lucida Sans Unicode"/>
              </a:rPr>
              <a:t>contacts</a:t>
            </a:r>
            <a:r>
              <a:rPr lang="es-ES" b="1" dirty="0">
                <a:solidFill>
                  <a:srgbClr val="000000"/>
                </a:solidFill>
                <a:latin typeface="Lucida Sans Unicode"/>
              </a:rPr>
              <a:t> in </a:t>
            </a:r>
            <a:r>
              <a:rPr lang="es-ES" b="1" dirty="0" err="1">
                <a:solidFill>
                  <a:srgbClr val="000000"/>
                </a:solidFill>
                <a:latin typeface="Lucida Sans Unicode"/>
              </a:rPr>
              <a:t>Africa</a:t>
            </a:r>
            <a:r>
              <a:rPr lang="es-ES" b="1" dirty="0">
                <a:solidFill>
                  <a:srgbClr val="000000"/>
                </a:solidFill>
                <a:latin typeface="Lucida Sans Unicode"/>
              </a:rPr>
              <a:t> – </a:t>
            </a:r>
            <a:r>
              <a:rPr lang="es-ES" b="1" dirty="0" err="1">
                <a:solidFill>
                  <a:srgbClr val="000000"/>
                </a:solidFill>
                <a:latin typeface="Lucida Sans Unicode"/>
              </a:rPr>
              <a:t>First</a:t>
            </a:r>
            <a:r>
              <a:rPr lang="es-ES" b="1" dirty="0">
                <a:solidFill>
                  <a:srgbClr val="000000"/>
                </a:solidFill>
                <a:latin typeface="Lucida Sans Unicode"/>
              </a:rPr>
              <a:t> </a:t>
            </a:r>
            <a:r>
              <a:rPr lang="es-ES" b="1" dirty="0" err="1">
                <a:solidFill>
                  <a:srgbClr val="000000"/>
                </a:solidFill>
                <a:latin typeface="Lucida Sans Unicode"/>
              </a:rPr>
              <a:t>visit</a:t>
            </a:r>
            <a:r>
              <a:rPr lang="es-ES" b="1" dirty="0">
                <a:solidFill>
                  <a:srgbClr val="000000"/>
                </a:solidFill>
                <a:latin typeface="Lucida Sans Unicode"/>
              </a:rPr>
              <a:t> in Nov. 2014</a:t>
            </a:r>
          </a:p>
          <a:p>
            <a:pPr lvl="1"/>
            <a:r>
              <a:rPr lang="es-ES" sz="2000" b="1" dirty="0" err="1">
                <a:solidFill>
                  <a:srgbClr val="000000"/>
                </a:solidFill>
              </a:rPr>
              <a:t>Invited</a:t>
            </a:r>
            <a:r>
              <a:rPr lang="es-ES" sz="2000" b="1" dirty="0">
                <a:solidFill>
                  <a:srgbClr val="000000"/>
                </a:solidFill>
              </a:rPr>
              <a:t> </a:t>
            </a:r>
            <a:r>
              <a:rPr lang="es-ES" sz="2000" b="1" dirty="0" err="1">
                <a:solidFill>
                  <a:srgbClr val="000000"/>
                </a:solidFill>
              </a:rPr>
              <a:t>talk</a:t>
            </a:r>
            <a:r>
              <a:rPr lang="es-ES" sz="2000" b="1" dirty="0">
                <a:solidFill>
                  <a:srgbClr val="000000"/>
                </a:solidFill>
              </a:rPr>
              <a:t> at Technical University of Marrakech</a:t>
            </a:r>
          </a:p>
          <a:p>
            <a:pPr lvl="2"/>
            <a:r>
              <a:rPr lang="es-ES" sz="1800" b="1" dirty="0" err="1">
                <a:solidFill>
                  <a:srgbClr val="000000"/>
                </a:solidFill>
              </a:rPr>
              <a:t>Interest</a:t>
            </a:r>
            <a:r>
              <a:rPr lang="es-ES" sz="1800" b="1" dirty="0">
                <a:solidFill>
                  <a:srgbClr val="000000"/>
                </a:solidFill>
              </a:rPr>
              <a:t> to </a:t>
            </a:r>
            <a:r>
              <a:rPr lang="es-ES" sz="1800" b="1" dirty="0" err="1">
                <a:solidFill>
                  <a:srgbClr val="000000"/>
                </a:solidFill>
              </a:rPr>
              <a:t>create</a:t>
            </a:r>
            <a:r>
              <a:rPr lang="es-ES" sz="1800" b="1" dirty="0">
                <a:solidFill>
                  <a:srgbClr val="000000"/>
                </a:solidFill>
              </a:rPr>
              <a:t> local </a:t>
            </a:r>
            <a:r>
              <a:rPr lang="es-ES" sz="1800" b="1" dirty="0" err="1">
                <a:solidFill>
                  <a:srgbClr val="000000"/>
                </a:solidFill>
              </a:rPr>
              <a:t>chapter</a:t>
            </a:r>
            <a:r>
              <a:rPr lang="es-ES" sz="1800" b="1" dirty="0">
                <a:solidFill>
                  <a:srgbClr val="000000"/>
                </a:solidFill>
              </a:rPr>
              <a:t>, </a:t>
            </a:r>
            <a:r>
              <a:rPr lang="es-ES" sz="1800" b="1" dirty="0" err="1">
                <a:solidFill>
                  <a:srgbClr val="000000"/>
                </a:solidFill>
              </a:rPr>
              <a:t>but</a:t>
            </a:r>
            <a:r>
              <a:rPr lang="es-ES" sz="1800" b="1" dirty="0">
                <a:solidFill>
                  <a:srgbClr val="000000"/>
                </a:solidFill>
              </a:rPr>
              <a:t> </a:t>
            </a:r>
            <a:r>
              <a:rPr lang="es-ES" sz="1800" b="1" dirty="0" err="1">
                <a:solidFill>
                  <a:srgbClr val="000000"/>
                </a:solidFill>
              </a:rPr>
              <a:t>not</a:t>
            </a:r>
            <a:r>
              <a:rPr lang="es-ES" sz="1800" b="1" dirty="0">
                <a:solidFill>
                  <a:srgbClr val="000000"/>
                </a:solidFill>
              </a:rPr>
              <a:t> </a:t>
            </a:r>
            <a:r>
              <a:rPr lang="es-ES" sz="1800" b="1" dirty="0" err="1">
                <a:solidFill>
                  <a:srgbClr val="000000"/>
                </a:solidFill>
              </a:rPr>
              <a:t>enough</a:t>
            </a:r>
            <a:r>
              <a:rPr lang="es-ES" sz="1800" b="1" dirty="0">
                <a:solidFill>
                  <a:srgbClr val="000000"/>
                </a:solidFill>
              </a:rPr>
              <a:t> IEEE Members</a:t>
            </a:r>
          </a:p>
          <a:p>
            <a:pPr lvl="1"/>
            <a:r>
              <a:rPr lang="es-ES" sz="2000" b="1" dirty="0" err="1">
                <a:solidFill>
                  <a:srgbClr val="000000"/>
                </a:solidFill>
              </a:rPr>
              <a:t>Further</a:t>
            </a:r>
            <a:r>
              <a:rPr lang="es-ES" sz="2000" b="1" dirty="0">
                <a:solidFill>
                  <a:srgbClr val="000000"/>
                </a:solidFill>
              </a:rPr>
              <a:t> </a:t>
            </a:r>
            <a:r>
              <a:rPr lang="es-ES" sz="2000" b="1" dirty="0" err="1">
                <a:solidFill>
                  <a:srgbClr val="000000"/>
                </a:solidFill>
              </a:rPr>
              <a:t>discussions</a:t>
            </a:r>
            <a:r>
              <a:rPr lang="es-ES" sz="2000" b="1" dirty="0">
                <a:solidFill>
                  <a:srgbClr val="000000"/>
                </a:solidFill>
              </a:rPr>
              <a:t> 2015: Link CASS </a:t>
            </a:r>
            <a:r>
              <a:rPr lang="es-ES" sz="2000" b="1" dirty="0" err="1">
                <a:solidFill>
                  <a:srgbClr val="000000"/>
                </a:solidFill>
              </a:rPr>
              <a:t>chapter</a:t>
            </a:r>
            <a:r>
              <a:rPr lang="es-ES" sz="2000" b="1" dirty="0">
                <a:solidFill>
                  <a:srgbClr val="000000"/>
                </a:solidFill>
              </a:rPr>
              <a:t> Morocco-</a:t>
            </a:r>
            <a:r>
              <a:rPr lang="es-ES" sz="2000" b="1" dirty="0" err="1">
                <a:solidFill>
                  <a:srgbClr val="000000"/>
                </a:solidFill>
              </a:rPr>
              <a:t>Tunisia</a:t>
            </a:r>
            <a:endParaRPr lang="es-ES" sz="2000" b="1" dirty="0">
              <a:solidFill>
                <a:srgbClr val="000000"/>
              </a:solidFill>
            </a:endParaRPr>
          </a:p>
          <a:p>
            <a:pPr lvl="2"/>
            <a:r>
              <a:rPr lang="es-ES" sz="1800" b="1" dirty="0" err="1">
                <a:solidFill>
                  <a:srgbClr val="000000"/>
                </a:solidFill>
              </a:rPr>
              <a:t>Invitation</a:t>
            </a:r>
            <a:r>
              <a:rPr lang="es-ES" sz="1800" b="1" dirty="0">
                <a:solidFill>
                  <a:srgbClr val="000000"/>
                </a:solidFill>
              </a:rPr>
              <a:t> to CEDA to </a:t>
            </a:r>
            <a:r>
              <a:rPr lang="es-ES" sz="1800" b="1" dirty="0" err="1">
                <a:solidFill>
                  <a:srgbClr val="000000"/>
                </a:solidFill>
              </a:rPr>
              <a:t>give</a:t>
            </a:r>
            <a:r>
              <a:rPr lang="es-ES" sz="1800" b="1" dirty="0">
                <a:solidFill>
                  <a:srgbClr val="000000"/>
                </a:solidFill>
              </a:rPr>
              <a:t> </a:t>
            </a:r>
            <a:r>
              <a:rPr lang="es-ES" sz="1800" b="1" dirty="0" err="1">
                <a:solidFill>
                  <a:srgbClr val="000000"/>
                </a:solidFill>
              </a:rPr>
              <a:t>keynote</a:t>
            </a:r>
            <a:r>
              <a:rPr lang="es-ES" sz="1800" b="1" dirty="0">
                <a:solidFill>
                  <a:srgbClr val="000000"/>
                </a:solidFill>
              </a:rPr>
              <a:t> at 3rd IEEE </a:t>
            </a:r>
            <a:r>
              <a:rPr lang="es-ES" sz="1800" b="1" dirty="0" err="1">
                <a:solidFill>
                  <a:srgbClr val="000000"/>
                </a:solidFill>
              </a:rPr>
              <a:t>Int</a:t>
            </a:r>
            <a:r>
              <a:rPr lang="es-ES" sz="1800" b="1" dirty="0">
                <a:solidFill>
                  <a:srgbClr val="000000"/>
                </a:solidFill>
              </a:rPr>
              <a:t>. </a:t>
            </a:r>
            <a:r>
              <a:rPr lang="es-ES" sz="1800" b="1" dirty="0" err="1">
                <a:solidFill>
                  <a:srgbClr val="000000"/>
                </a:solidFill>
              </a:rPr>
              <a:t>Renewable</a:t>
            </a:r>
            <a:r>
              <a:rPr lang="es-ES" sz="1800" b="1" dirty="0">
                <a:solidFill>
                  <a:srgbClr val="000000"/>
                </a:solidFill>
              </a:rPr>
              <a:t> and </a:t>
            </a:r>
            <a:r>
              <a:rPr lang="es-ES" sz="1800" b="1" dirty="0" err="1">
                <a:solidFill>
                  <a:srgbClr val="000000"/>
                </a:solidFill>
              </a:rPr>
              <a:t>Sustainable</a:t>
            </a:r>
            <a:r>
              <a:rPr lang="es-ES" sz="1800" b="1" dirty="0">
                <a:solidFill>
                  <a:srgbClr val="000000"/>
                </a:solidFill>
              </a:rPr>
              <a:t> </a:t>
            </a:r>
            <a:r>
              <a:rPr lang="es-ES" sz="1800" b="1" dirty="0" err="1">
                <a:solidFill>
                  <a:srgbClr val="000000"/>
                </a:solidFill>
              </a:rPr>
              <a:t>Energy</a:t>
            </a:r>
            <a:r>
              <a:rPr lang="es-ES" sz="1800" b="1" dirty="0">
                <a:solidFill>
                  <a:srgbClr val="000000"/>
                </a:solidFill>
              </a:rPr>
              <a:t> Conference (IRSEC'15), Marrakech &amp; </a:t>
            </a:r>
            <a:r>
              <a:rPr lang="es-ES" sz="1800" b="1" dirty="0" err="1">
                <a:solidFill>
                  <a:srgbClr val="000000"/>
                </a:solidFill>
              </a:rPr>
              <a:t>Ouarzazate</a:t>
            </a:r>
            <a:r>
              <a:rPr lang="es-ES" sz="1800" b="1" dirty="0">
                <a:solidFill>
                  <a:srgbClr val="000000"/>
                </a:solidFill>
              </a:rPr>
              <a:t>, </a:t>
            </a:r>
            <a:r>
              <a:rPr lang="es-ES" sz="1800" b="1" dirty="0" err="1">
                <a:solidFill>
                  <a:srgbClr val="000000"/>
                </a:solidFill>
              </a:rPr>
              <a:t>Dec</a:t>
            </a:r>
            <a:r>
              <a:rPr lang="es-ES" sz="1800" b="1" dirty="0">
                <a:solidFill>
                  <a:srgbClr val="000000"/>
                </a:solidFill>
              </a:rPr>
              <a:t>. 10-13, 2015</a:t>
            </a:r>
          </a:p>
          <a:p>
            <a:pPr lvl="2"/>
            <a:r>
              <a:rPr lang="es-ES" sz="1800" b="1" dirty="0" err="1">
                <a:solidFill>
                  <a:srgbClr val="000000"/>
                </a:solidFill>
              </a:rPr>
              <a:t>Large</a:t>
            </a:r>
            <a:r>
              <a:rPr lang="es-ES" sz="1800" b="1" dirty="0">
                <a:solidFill>
                  <a:srgbClr val="000000"/>
                </a:solidFill>
              </a:rPr>
              <a:t> </a:t>
            </a:r>
            <a:r>
              <a:rPr lang="es-ES" sz="1800" b="1" dirty="0" err="1">
                <a:solidFill>
                  <a:srgbClr val="000000"/>
                </a:solidFill>
              </a:rPr>
              <a:t>potential</a:t>
            </a:r>
            <a:r>
              <a:rPr lang="es-ES" sz="1800" b="1" dirty="0">
                <a:solidFill>
                  <a:srgbClr val="000000"/>
                </a:solidFill>
              </a:rPr>
              <a:t> to </a:t>
            </a:r>
            <a:r>
              <a:rPr lang="es-ES" sz="1800" b="1" dirty="0" err="1">
                <a:solidFill>
                  <a:srgbClr val="000000"/>
                </a:solidFill>
              </a:rPr>
              <a:t>setup</a:t>
            </a:r>
            <a:r>
              <a:rPr lang="es-ES" sz="1800" b="1" dirty="0">
                <a:solidFill>
                  <a:srgbClr val="000000"/>
                </a:solidFill>
              </a:rPr>
              <a:t> </a:t>
            </a:r>
            <a:r>
              <a:rPr lang="es-ES" sz="1800" b="1" dirty="0" err="1">
                <a:solidFill>
                  <a:srgbClr val="000000"/>
                </a:solidFill>
              </a:rPr>
              <a:t>stable</a:t>
            </a:r>
            <a:r>
              <a:rPr lang="es-ES" sz="1800" b="1" dirty="0">
                <a:solidFill>
                  <a:srgbClr val="000000"/>
                </a:solidFill>
              </a:rPr>
              <a:t> </a:t>
            </a:r>
            <a:r>
              <a:rPr lang="es-ES" sz="1800" b="1" dirty="0" err="1">
                <a:solidFill>
                  <a:srgbClr val="000000"/>
                </a:solidFill>
              </a:rPr>
              <a:t>growth</a:t>
            </a:r>
            <a:r>
              <a:rPr lang="es-ES" sz="1800" b="1" dirty="0">
                <a:solidFill>
                  <a:srgbClr val="000000"/>
                </a:solidFill>
              </a:rPr>
              <a:t> in 2016 (</a:t>
            </a:r>
            <a:r>
              <a:rPr lang="es-ES" sz="1800" b="1" dirty="0" err="1">
                <a:solidFill>
                  <a:srgbClr val="000000"/>
                </a:solidFill>
              </a:rPr>
              <a:t>Outreach</a:t>
            </a:r>
            <a:r>
              <a:rPr lang="es-ES" sz="1800" b="1" dirty="0">
                <a:solidFill>
                  <a:srgbClr val="000000"/>
                </a:solidFill>
              </a:rPr>
              <a:t> Programme)</a:t>
            </a:r>
          </a:p>
          <a:p>
            <a:pPr lvl="2"/>
            <a:endParaRPr lang="es-ES" sz="1800" b="1" dirty="0">
              <a:solidFill>
                <a:srgbClr val="000000"/>
              </a:solidFill>
            </a:endParaRPr>
          </a:p>
          <a:p>
            <a:pPr lvl="1"/>
            <a:endParaRPr lang="es-ES" b="1" dirty="0">
              <a:solidFill>
                <a:srgbClr val="000000"/>
              </a:solidFill>
            </a:endParaRPr>
          </a:p>
          <a:p>
            <a:pPr lvl="2"/>
            <a:endParaRPr lang="es-ES" b="1" dirty="0">
              <a:solidFill>
                <a:srgbClr val="000000"/>
              </a:solidFill>
            </a:endParaRPr>
          </a:p>
          <a:p>
            <a:pPr lvl="2"/>
            <a:endParaRPr lang="es-ES" b="1" dirty="0">
              <a:solidFill>
                <a:srgbClr val="000000"/>
              </a:solidFill>
            </a:endParaRP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42264589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891" y="381001"/>
            <a:ext cx="8886103" cy="498475"/>
          </a:xfrm>
        </p:spPr>
        <p:txBody>
          <a:bodyPr>
            <a:normAutofit fontScale="90000"/>
          </a:bodyPr>
          <a:lstStyle/>
          <a:p>
            <a:r>
              <a:rPr lang="en-US" dirty="0"/>
              <a:t>Develop Strategic Vision for Conferences</a:t>
            </a:r>
          </a:p>
        </p:txBody>
      </p:sp>
      <p:sp>
        <p:nvSpPr>
          <p:cNvPr id="4" name="Content Placeholder 3"/>
          <p:cNvSpPr>
            <a:spLocks noGrp="1"/>
          </p:cNvSpPr>
          <p:nvPr>
            <p:ph idx="1"/>
          </p:nvPr>
        </p:nvSpPr>
        <p:spPr>
          <a:xfrm>
            <a:off x="1600200" y="914401"/>
            <a:ext cx="8572500" cy="5506131"/>
          </a:xfrm>
        </p:spPr>
        <p:txBody>
          <a:bodyPr>
            <a:normAutofit/>
          </a:bodyPr>
          <a:lstStyle/>
          <a:p>
            <a:r>
              <a:rPr lang="en-US" dirty="0">
                <a:solidFill>
                  <a:schemeClr val="accent5">
                    <a:lumMod val="10000"/>
                  </a:schemeClr>
                </a:solidFill>
              </a:rPr>
              <a:t>GOAL: </a:t>
            </a:r>
            <a:r>
              <a:rPr lang="en-US" dirty="0">
                <a:solidFill>
                  <a:srgbClr val="00B050"/>
                </a:solidFill>
              </a:rPr>
              <a:t>Continue</a:t>
            </a:r>
            <a:r>
              <a:rPr lang="en-US" dirty="0">
                <a:solidFill>
                  <a:schemeClr val="accent5">
                    <a:lumMod val="10000"/>
                  </a:schemeClr>
                </a:solidFill>
              </a:rPr>
              <a:t> to be the preferred organizer and sponsor for high value conferences, in EDA and ES</a:t>
            </a:r>
          </a:p>
          <a:p>
            <a:pPr marL="744537" lvl="1" indent="-514350">
              <a:spcBef>
                <a:spcPts val="1200"/>
              </a:spcBef>
              <a:buFont typeface="+mj-lt"/>
              <a:buAutoNum type="arabicPeriod"/>
            </a:pPr>
            <a:r>
              <a:rPr lang="es-ES" sz="2000" dirty="0" err="1">
                <a:solidFill>
                  <a:schemeClr val="accent5">
                    <a:lumMod val="10000"/>
                  </a:schemeClr>
                </a:solidFill>
              </a:rPr>
              <a:t>Participating</a:t>
            </a:r>
            <a:r>
              <a:rPr lang="es-ES" sz="2000" dirty="0">
                <a:solidFill>
                  <a:schemeClr val="accent5">
                    <a:lumMod val="10000"/>
                  </a:schemeClr>
                </a:solidFill>
              </a:rPr>
              <a:t> </a:t>
            </a:r>
            <a:r>
              <a:rPr lang="es-ES" sz="2000" dirty="0" err="1">
                <a:solidFill>
                  <a:schemeClr val="accent5">
                    <a:lumMod val="10000"/>
                  </a:schemeClr>
                </a:solidFill>
              </a:rPr>
              <a:t>already</a:t>
            </a:r>
            <a:r>
              <a:rPr lang="es-ES" sz="2000" dirty="0">
                <a:solidFill>
                  <a:schemeClr val="accent5">
                    <a:lumMod val="10000"/>
                  </a:schemeClr>
                </a:solidFill>
              </a:rPr>
              <a:t> in </a:t>
            </a:r>
            <a:r>
              <a:rPr lang="es-ES" sz="2000" dirty="0" err="1">
                <a:solidFill>
                  <a:schemeClr val="accent5">
                    <a:lumMod val="10000"/>
                  </a:schemeClr>
                </a:solidFill>
              </a:rPr>
              <a:t>all</a:t>
            </a:r>
            <a:r>
              <a:rPr lang="es-ES" sz="2000" dirty="0">
                <a:solidFill>
                  <a:schemeClr val="accent5">
                    <a:lumMod val="10000"/>
                  </a:schemeClr>
                </a:solidFill>
              </a:rPr>
              <a:t> </a:t>
            </a:r>
            <a:r>
              <a:rPr lang="es-ES" sz="2000" dirty="0" err="1">
                <a:solidFill>
                  <a:schemeClr val="accent5">
                    <a:lumMod val="10000"/>
                  </a:schemeClr>
                </a:solidFill>
              </a:rPr>
              <a:t>main</a:t>
            </a:r>
            <a:r>
              <a:rPr lang="es-ES" sz="2000" dirty="0">
                <a:solidFill>
                  <a:schemeClr val="accent5">
                    <a:lumMod val="10000"/>
                  </a:schemeClr>
                </a:solidFill>
              </a:rPr>
              <a:t> </a:t>
            </a:r>
            <a:r>
              <a:rPr lang="es-ES" sz="2000" dirty="0" err="1">
                <a:solidFill>
                  <a:schemeClr val="accent5">
                    <a:lumMod val="10000"/>
                  </a:schemeClr>
                </a:solidFill>
              </a:rPr>
              <a:t>conferences</a:t>
            </a:r>
            <a:r>
              <a:rPr lang="es-ES" sz="2000" dirty="0">
                <a:solidFill>
                  <a:schemeClr val="accent5">
                    <a:lumMod val="10000"/>
                  </a:schemeClr>
                </a:solidFill>
              </a:rPr>
              <a:t> in EDA/ES and </a:t>
            </a:r>
            <a:r>
              <a:rPr lang="es-ES" sz="2000" dirty="0" err="1">
                <a:solidFill>
                  <a:schemeClr val="accent5">
                    <a:lumMod val="10000"/>
                  </a:schemeClr>
                </a:solidFill>
              </a:rPr>
              <a:t>make</a:t>
            </a:r>
            <a:r>
              <a:rPr lang="es-ES" sz="2000" dirty="0">
                <a:solidFill>
                  <a:schemeClr val="accent5">
                    <a:lumMod val="10000"/>
                  </a:schemeClr>
                </a:solidFill>
              </a:rPr>
              <a:t> CEDA visible at </a:t>
            </a:r>
            <a:r>
              <a:rPr lang="es-ES" sz="2000" dirty="0" err="1">
                <a:solidFill>
                  <a:schemeClr val="accent5">
                    <a:lumMod val="10000"/>
                  </a:schemeClr>
                </a:solidFill>
              </a:rPr>
              <a:t>growing</a:t>
            </a:r>
            <a:r>
              <a:rPr lang="es-ES" sz="2000" dirty="0">
                <a:solidFill>
                  <a:schemeClr val="accent5">
                    <a:lumMod val="10000"/>
                  </a:schemeClr>
                </a:solidFill>
              </a:rPr>
              <a:t> </a:t>
            </a:r>
            <a:r>
              <a:rPr lang="es-ES" sz="2000" dirty="0" err="1">
                <a:solidFill>
                  <a:schemeClr val="accent5">
                    <a:lumMod val="10000"/>
                  </a:schemeClr>
                </a:solidFill>
              </a:rPr>
              <a:t>areas</a:t>
            </a:r>
            <a:r>
              <a:rPr lang="es-ES" sz="2000" dirty="0">
                <a:solidFill>
                  <a:schemeClr val="accent5">
                    <a:lumMod val="10000"/>
                  </a:schemeClr>
                </a:solidFill>
              </a:rPr>
              <a:t> </a:t>
            </a:r>
            <a:r>
              <a:rPr lang="es-ES" sz="2000" dirty="0" err="1">
                <a:solidFill>
                  <a:schemeClr val="accent5">
                    <a:lumMod val="10000"/>
                  </a:schemeClr>
                </a:solidFill>
              </a:rPr>
              <a:t>related</a:t>
            </a:r>
            <a:r>
              <a:rPr lang="es-ES" sz="2000" dirty="0">
                <a:solidFill>
                  <a:schemeClr val="accent5">
                    <a:lumMod val="10000"/>
                  </a:schemeClr>
                </a:solidFill>
              </a:rPr>
              <a:t> to </a:t>
            </a:r>
            <a:r>
              <a:rPr lang="es-ES" sz="2000" dirty="0" err="1">
                <a:solidFill>
                  <a:schemeClr val="accent5">
                    <a:lumMod val="10000"/>
                  </a:schemeClr>
                </a:solidFill>
              </a:rPr>
              <a:t>both</a:t>
            </a:r>
            <a:r>
              <a:rPr lang="es-ES" sz="2000" dirty="0">
                <a:solidFill>
                  <a:schemeClr val="accent5">
                    <a:lumMod val="10000"/>
                  </a:schemeClr>
                </a:solidFill>
              </a:rPr>
              <a:t> </a:t>
            </a:r>
            <a:r>
              <a:rPr lang="es-ES" sz="2000" dirty="0" err="1">
                <a:solidFill>
                  <a:schemeClr val="accent5">
                    <a:lumMod val="10000"/>
                  </a:schemeClr>
                </a:solidFill>
              </a:rPr>
              <a:t>domains</a:t>
            </a:r>
            <a:endParaRPr lang="es-ES" sz="2000" dirty="0">
              <a:solidFill>
                <a:schemeClr val="accent5">
                  <a:lumMod val="10000"/>
                </a:schemeClr>
              </a:solidFill>
            </a:endParaRPr>
          </a:p>
          <a:p>
            <a:pPr marL="1430337" lvl="4" indent="-514350">
              <a:spcBef>
                <a:spcPts val="1200"/>
              </a:spcBef>
              <a:buFont typeface="Arial" panose="020B0604020202020204" pitchFamily="34" charset="0"/>
              <a:buChar char="-"/>
            </a:pPr>
            <a:r>
              <a:rPr lang="es-ES" dirty="0" err="1">
                <a:solidFill>
                  <a:schemeClr val="accent5">
                    <a:lumMod val="10000"/>
                  </a:schemeClr>
                </a:solidFill>
              </a:rPr>
              <a:t>Financially</a:t>
            </a:r>
            <a:r>
              <a:rPr lang="es-ES" dirty="0">
                <a:solidFill>
                  <a:schemeClr val="accent5">
                    <a:lumMod val="10000"/>
                  </a:schemeClr>
                </a:solidFill>
              </a:rPr>
              <a:t> </a:t>
            </a:r>
            <a:r>
              <a:rPr lang="es-ES" dirty="0" err="1">
                <a:solidFill>
                  <a:schemeClr val="accent5">
                    <a:lumMod val="10000"/>
                  </a:schemeClr>
                </a:solidFill>
              </a:rPr>
              <a:t>sound</a:t>
            </a:r>
            <a:r>
              <a:rPr lang="es-ES" dirty="0">
                <a:solidFill>
                  <a:schemeClr val="accent5">
                    <a:lumMod val="10000"/>
                  </a:schemeClr>
                </a:solidFill>
              </a:rPr>
              <a:t>, </a:t>
            </a:r>
            <a:r>
              <a:rPr lang="es-ES" dirty="0" err="1">
                <a:solidFill>
                  <a:srgbClr val="FF0000"/>
                </a:solidFill>
              </a:rPr>
              <a:t>but</a:t>
            </a:r>
            <a:r>
              <a:rPr lang="es-ES" dirty="0">
                <a:solidFill>
                  <a:srgbClr val="FF0000"/>
                </a:solidFill>
              </a:rPr>
              <a:t> </a:t>
            </a:r>
            <a:r>
              <a:rPr lang="es-ES" dirty="0" err="1">
                <a:solidFill>
                  <a:srgbClr val="FF0000"/>
                </a:solidFill>
              </a:rPr>
              <a:t>need</a:t>
            </a:r>
            <a:r>
              <a:rPr lang="es-ES" dirty="0">
                <a:solidFill>
                  <a:srgbClr val="FF0000"/>
                </a:solidFill>
              </a:rPr>
              <a:t> to </a:t>
            </a:r>
            <a:r>
              <a:rPr lang="es-ES" dirty="0" err="1">
                <a:solidFill>
                  <a:srgbClr val="FF0000"/>
                </a:solidFill>
              </a:rPr>
              <a:t>keep</a:t>
            </a:r>
            <a:r>
              <a:rPr lang="es-ES" dirty="0">
                <a:solidFill>
                  <a:srgbClr val="FF0000"/>
                </a:solidFill>
              </a:rPr>
              <a:t> </a:t>
            </a:r>
            <a:r>
              <a:rPr lang="es-ES" dirty="0" err="1">
                <a:solidFill>
                  <a:srgbClr val="FF0000"/>
                </a:solidFill>
              </a:rPr>
              <a:t>growing</a:t>
            </a:r>
            <a:endParaRPr lang="es-ES" dirty="0">
              <a:solidFill>
                <a:srgbClr val="FF0000"/>
              </a:solidFill>
            </a:endParaRPr>
          </a:p>
          <a:p>
            <a:pPr marL="744537" lvl="1" indent="-514350">
              <a:spcBef>
                <a:spcPts val="1200"/>
              </a:spcBef>
              <a:buFont typeface="+mj-lt"/>
              <a:buAutoNum type="arabicPeriod"/>
            </a:pPr>
            <a:r>
              <a:rPr lang="es-ES" sz="2000" dirty="0" err="1">
                <a:solidFill>
                  <a:schemeClr val="accent5">
                    <a:lumMod val="10000"/>
                  </a:schemeClr>
                </a:solidFill>
              </a:rPr>
              <a:t>Good</a:t>
            </a:r>
            <a:r>
              <a:rPr lang="es-ES" sz="2000" dirty="0">
                <a:solidFill>
                  <a:schemeClr val="accent5">
                    <a:lumMod val="10000"/>
                  </a:schemeClr>
                </a:solidFill>
              </a:rPr>
              <a:t> </a:t>
            </a:r>
            <a:r>
              <a:rPr lang="es-ES" sz="2000" dirty="0" err="1">
                <a:solidFill>
                  <a:schemeClr val="accent5">
                    <a:lumMod val="10000"/>
                  </a:schemeClr>
                </a:solidFill>
              </a:rPr>
              <a:t>relationships</a:t>
            </a:r>
            <a:r>
              <a:rPr lang="es-ES" sz="2000" dirty="0">
                <a:solidFill>
                  <a:schemeClr val="accent5">
                    <a:lumMod val="10000"/>
                  </a:schemeClr>
                </a:solidFill>
              </a:rPr>
              <a:t> </a:t>
            </a:r>
            <a:r>
              <a:rPr lang="es-ES" sz="2000" dirty="0" err="1">
                <a:solidFill>
                  <a:schemeClr val="accent5">
                    <a:lumMod val="10000"/>
                  </a:schemeClr>
                </a:solidFill>
              </a:rPr>
              <a:t>with</a:t>
            </a:r>
            <a:r>
              <a:rPr lang="es-ES" sz="2000" dirty="0">
                <a:solidFill>
                  <a:schemeClr val="accent5">
                    <a:lumMod val="10000"/>
                  </a:schemeClr>
                </a:solidFill>
              </a:rPr>
              <a:t> </a:t>
            </a:r>
            <a:r>
              <a:rPr lang="es-ES" sz="2000" dirty="0" err="1">
                <a:solidFill>
                  <a:schemeClr val="accent5">
                    <a:lumMod val="10000"/>
                  </a:schemeClr>
                </a:solidFill>
              </a:rPr>
              <a:t>conference</a:t>
            </a:r>
            <a:r>
              <a:rPr lang="es-ES" sz="2000" dirty="0">
                <a:solidFill>
                  <a:schemeClr val="accent5">
                    <a:lumMod val="10000"/>
                  </a:schemeClr>
                </a:solidFill>
              </a:rPr>
              <a:t> </a:t>
            </a:r>
            <a:r>
              <a:rPr lang="es-ES" sz="2000" dirty="0" err="1">
                <a:solidFill>
                  <a:schemeClr val="accent5">
                    <a:lumMod val="10000"/>
                  </a:schemeClr>
                </a:solidFill>
              </a:rPr>
              <a:t>organizers</a:t>
            </a:r>
            <a:r>
              <a:rPr lang="es-ES" sz="2000" dirty="0">
                <a:solidFill>
                  <a:schemeClr val="accent5">
                    <a:lumMod val="10000"/>
                  </a:schemeClr>
                </a:solidFill>
              </a:rPr>
              <a:t>, </a:t>
            </a:r>
            <a:r>
              <a:rPr lang="es-ES" sz="2000" dirty="0" err="1">
                <a:solidFill>
                  <a:schemeClr val="accent5">
                    <a:lumMod val="10000"/>
                  </a:schemeClr>
                </a:solidFill>
              </a:rPr>
              <a:t>dealing</a:t>
            </a:r>
            <a:r>
              <a:rPr lang="es-ES" sz="2000" dirty="0">
                <a:solidFill>
                  <a:schemeClr val="accent5">
                    <a:lumMod val="10000"/>
                  </a:schemeClr>
                </a:solidFill>
              </a:rPr>
              <a:t> </a:t>
            </a:r>
            <a:r>
              <a:rPr lang="es-ES" sz="2000" dirty="0" err="1">
                <a:solidFill>
                  <a:schemeClr val="accent5">
                    <a:lumMod val="10000"/>
                  </a:schemeClr>
                </a:solidFill>
              </a:rPr>
              <a:t>well</a:t>
            </a:r>
            <a:r>
              <a:rPr lang="es-ES" sz="2000" dirty="0">
                <a:solidFill>
                  <a:schemeClr val="accent5">
                    <a:lumMod val="10000"/>
                  </a:schemeClr>
                </a:solidFill>
              </a:rPr>
              <a:t> </a:t>
            </a:r>
            <a:r>
              <a:rPr lang="es-ES" sz="2000" dirty="0" err="1">
                <a:solidFill>
                  <a:schemeClr val="accent5">
                    <a:lumMod val="10000"/>
                  </a:schemeClr>
                </a:solidFill>
              </a:rPr>
              <a:t>with</a:t>
            </a:r>
            <a:r>
              <a:rPr lang="es-ES" sz="2000" dirty="0">
                <a:solidFill>
                  <a:schemeClr val="accent5">
                    <a:lumMod val="10000"/>
                  </a:schemeClr>
                </a:solidFill>
              </a:rPr>
              <a:t> IEEE </a:t>
            </a:r>
            <a:r>
              <a:rPr lang="es-ES" sz="2000" dirty="0" err="1">
                <a:solidFill>
                  <a:schemeClr val="accent5">
                    <a:lumMod val="10000"/>
                  </a:schemeClr>
                </a:solidFill>
              </a:rPr>
              <a:t>relations</a:t>
            </a:r>
            <a:r>
              <a:rPr lang="es-ES" sz="2000" dirty="0">
                <a:solidFill>
                  <a:schemeClr val="accent5">
                    <a:lumMod val="10000"/>
                  </a:schemeClr>
                </a:solidFill>
              </a:rPr>
              <a:t> and </a:t>
            </a:r>
            <a:r>
              <a:rPr lang="es-ES" sz="2000" dirty="0" err="1">
                <a:solidFill>
                  <a:schemeClr val="accent5">
                    <a:lumMod val="10000"/>
                  </a:schemeClr>
                </a:solidFill>
              </a:rPr>
              <a:t>adding</a:t>
            </a:r>
            <a:r>
              <a:rPr lang="es-ES" sz="2000" dirty="0">
                <a:solidFill>
                  <a:schemeClr val="accent5">
                    <a:lumMod val="10000"/>
                  </a:schemeClr>
                </a:solidFill>
              </a:rPr>
              <a:t> </a:t>
            </a:r>
            <a:r>
              <a:rPr lang="es-ES" sz="2000" dirty="0" err="1">
                <a:solidFill>
                  <a:schemeClr val="accent5">
                    <a:lumMod val="10000"/>
                  </a:schemeClr>
                </a:solidFill>
              </a:rPr>
              <a:t>value</a:t>
            </a:r>
            <a:r>
              <a:rPr lang="es-ES" sz="2000" dirty="0">
                <a:solidFill>
                  <a:schemeClr val="accent5">
                    <a:lumMod val="10000"/>
                  </a:schemeClr>
                </a:solidFill>
              </a:rPr>
              <a:t> to </a:t>
            </a:r>
            <a:r>
              <a:rPr lang="es-ES" sz="2000" dirty="0" err="1">
                <a:solidFill>
                  <a:schemeClr val="accent5">
                    <a:lumMod val="10000"/>
                  </a:schemeClr>
                </a:solidFill>
              </a:rPr>
              <a:t>the</a:t>
            </a:r>
            <a:r>
              <a:rPr lang="es-ES" sz="2000" dirty="0">
                <a:solidFill>
                  <a:schemeClr val="accent5">
                    <a:lumMod val="10000"/>
                  </a:schemeClr>
                </a:solidFill>
              </a:rPr>
              <a:t> </a:t>
            </a:r>
            <a:r>
              <a:rPr lang="es-ES" sz="2000" dirty="0" err="1">
                <a:solidFill>
                  <a:schemeClr val="accent5">
                    <a:lumMod val="10000"/>
                  </a:schemeClr>
                </a:solidFill>
              </a:rPr>
              <a:t>communit</a:t>
            </a:r>
            <a:endParaRPr lang="es-ES" sz="2000" dirty="0">
              <a:solidFill>
                <a:schemeClr val="accent5">
                  <a:lumMod val="10000"/>
                </a:schemeClr>
              </a:solidFill>
            </a:endParaRPr>
          </a:p>
          <a:p>
            <a:pPr marL="1430337" lvl="4" indent="-514350">
              <a:spcBef>
                <a:spcPts val="1200"/>
              </a:spcBef>
              <a:buFont typeface="Arial" panose="020B0604020202020204" pitchFamily="34" charset="0"/>
              <a:buChar char="−"/>
            </a:pPr>
            <a:r>
              <a:rPr lang="es-ES" dirty="0" err="1">
                <a:solidFill>
                  <a:srgbClr val="FF0000"/>
                </a:solidFill>
              </a:rPr>
              <a:t>Develop</a:t>
            </a:r>
            <a:r>
              <a:rPr lang="es-ES" dirty="0">
                <a:solidFill>
                  <a:srgbClr val="FF0000"/>
                </a:solidFill>
              </a:rPr>
              <a:t> </a:t>
            </a:r>
            <a:r>
              <a:rPr lang="es-ES" dirty="0" err="1">
                <a:solidFill>
                  <a:srgbClr val="FF0000"/>
                </a:solidFill>
              </a:rPr>
              <a:t>further</a:t>
            </a:r>
            <a:r>
              <a:rPr lang="es-ES" dirty="0">
                <a:solidFill>
                  <a:srgbClr val="FF0000"/>
                </a:solidFill>
              </a:rPr>
              <a:t> on-line </a:t>
            </a:r>
            <a:r>
              <a:rPr lang="es-ES" dirty="0" err="1">
                <a:solidFill>
                  <a:srgbClr val="FF0000"/>
                </a:solidFill>
              </a:rPr>
              <a:t>sponsorship</a:t>
            </a:r>
            <a:r>
              <a:rPr lang="es-ES" dirty="0">
                <a:solidFill>
                  <a:srgbClr val="FF0000"/>
                </a:solidFill>
              </a:rPr>
              <a:t> </a:t>
            </a:r>
            <a:r>
              <a:rPr lang="es-ES" dirty="0" err="1">
                <a:solidFill>
                  <a:srgbClr val="FF0000"/>
                </a:solidFill>
              </a:rPr>
              <a:t>application</a:t>
            </a:r>
            <a:r>
              <a:rPr lang="es-ES" dirty="0">
                <a:solidFill>
                  <a:srgbClr val="FF0000"/>
                </a:solidFill>
              </a:rPr>
              <a:t> </a:t>
            </a:r>
            <a:r>
              <a:rPr lang="es-ES" dirty="0" err="1">
                <a:solidFill>
                  <a:srgbClr val="FF0000"/>
                </a:solidFill>
              </a:rPr>
              <a:t>support</a:t>
            </a:r>
            <a:r>
              <a:rPr lang="es-ES" dirty="0">
                <a:solidFill>
                  <a:srgbClr val="FF0000"/>
                </a:solidFill>
              </a:rPr>
              <a:t> </a:t>
            </a:r>
          </a:p>
          <a:p>
            <a:pPr marL="744537" lvl="1" indent="-514350">
              <a:spcBef>
                <a:spcPts val="1200"/>
              </a:spcBef>
              <a:buFont typeface="+mj-lt"/>
              <a:buAutoNum type="arabicPeriod"/>
            </a:pPr>
            <a:r>
              <a:rPr lang="es-ES" sz="2000" dirty="0" err="1">
                <a:solidFill>
                  <a:schemeClr val="accent5">
                    <a:lumMod val="10000"/>
                  </a:schemeClr>
                </a:solidFill>
              </a:rPr>
              <a:t>Make</a:t>
            </a:r>
            <a:r>
              <a:rPr lang="es-ES" sz="2000" dirty="0">
                <a:solidFill>
                  <a:schemeClr val="accent5">
                    <a:lumMod val="10000"/>
                  </a:schemeClr>
                </a:solidFill>
              </a:rPr>
              <a:t> CEDA a </a:t>
            </a:r>
            <a:r>
              <a:rPr lang="es-ES" sz="2000" dirty="0" err="1">
                <a:solidFill>
                  <a:schemeClr val="accent5">
                    <a:lumMod val="10000"/>
                  </a:schemeClr>
                </a:solidFill>
              </a:rPr>
              <a:t>key</a:t>
            </a:r>
            <a:r>
              <a:rPr lang="es-ES" sz="2000" dirty="0">
                <a:solidFill>
                  <a:schemeClr val="accent5">
                    <a:lumMod val="10000"/>
                  </a:schemeClr>
                </a:solidFill>
              </a:rPr>
              <a:t> </a:t>
            </a:r>
            <a:r>
              <a:rPr lang="es-ES" sz="2000" dirty="0" err="1">
                <a:solidFill>
                  <a:schemeClr val="accent5">
                    <a:lumMod val="10000"/>
                  </a:schemeClr>
                </a:solidFill>
              </a:rPr>
              <a:t>reference</a:t>
            </a:r>
            <a:r>
              <a:rPr lang="es-ES" sz="2000" dirty="0">
                <a:solidFill>
                  <a:schemeClr val="accent5">
                    <a:lumMod val="10000"/>
                  </a:schemeClr>
                </a:solidFill>
              </a:rPr>
              <a:t> </a:t>
            </a:r>
            <a:r>
              <a:rPr lang="es-ES" sz="2000" dirty="0" err="1">
                <a:solidFill>
                  <a:schemeClr val="accent5">
                    <a:lumMod val="10000"/>
                  </a:schemeClr>
                </a:solidFill>
              </a:rPr>
              <a:t>for</a:t>
            </a:r>
            <a:r>
              <a:rPr lang="es-ES" sz="2000" dirty="0">
                <a:solidFill>
                  <a:schemeClr val="accent5">
                    <a:lumMod val="10000"/>
                  </a:schemeClr>
                </a:solidFill>
              </a:rPr>
              <a:t> </a:t>
            </a:r>
            <a:r>
              <a:rPr lang="es-ES" sz="2000" dirty="0" err="1">
                <a:solidFill>
                  <a:schemeClr val="accent5">
                    <a:lumMod val="10000"/>
                  </a:schemeClr>
                </a:solidFill>
              </a:rPr>
              <a:t>young</a:t>
            </a:r>
            <a:r>
              <a:rPr lang="es-ES" sz="2000" dirty="0">
                <a:solidFill>
                  <a:schemeClr val="accent5">
                    <a:lumMod val="10000"/>
                  </a:schemeClr>
                </a:solidFill>
              </a:rPr>
              <a:t> </a:t>
            </a:r>
            <a:r>
              <a:rPr lang="es-ES" sz="2000" dirty="0" err="1">
                <a:solidFill>
                  <a:schemeClr val="accent5">
                    <a:lumMod val="10000"/>
                  </a:schemeClr>
                </a:solidFill>
              </a:rPr>
              <a:t>researchers</a:t>
            </a:r>
            <a:r>
              <a:rPr lang="es-ES" sz="2000" dirty="0">
                <a:solidFill>
                  <a:schemeClr val="accent5">
                    <a:lumMod val="10000"/>
                  </a:schemeClr>
                </a:solidFill>
              </a:rPr>
              <a:t>, and </a:t>
            </a:r>
            <a:r>
              <a:rPr lang="es-ES" sz="2000" dirty="0" err="1">
                <a:solidFill>
                  <a:schemeClr val="accent5">
                    <a:lumMod val="10000"/>
                  </a:schemeClr>
                </a:solidFill>
              </a:rPr>
              <a:t>professionals</a:t>
            </a:r>
            <a:r>
              <a:rPr lang="es-ES" sz="2000" dirty="0">
                <a:solidFill>
                  <a:schemeClr val="accent5">
                    <a:lumMod val="10000"/>
                  </a:schemeClr>
                </a:solidFill>
              </a:rPr>
              <a:t> </a:t>
            </a:r>
            <a:r>
              <a:rPr lang="es-ES" sz="2000" dirty="0" err="1">
                <a:solidFill>
                  <a:schemeClr val="accent5">
                    <a:lumMod val="10000"/>
                  </a:schemeClr>
                </a:solidFill>
              </a:rPr>
              <a:t>for</a:t>
            </a:r>
            <a:r>
              <a:rPr lang="es-ES" sz="2000" dirty="0">
                <a:solidFill>
                  <a:schemeClr val="accent5">
                    <a:lumMod val="10000"/>
                  </a:schemeClr>
                </a:solidFill>
              </a:rPr>
              <a:t> </a:t>
            </a:r>
            <a:r>
              <a:rPr lang="es-ES" sz="2000" dirty="0" err="1">
                <a:solidFill>
                  <a:schemeClr val="accent5">
                    <a:lumMod val="10000"/>
                  </a:schemeClr>
                </a:solidFill>
              </a:rPr>
              <a:t>promotion</a:t>
            </a:r>
            <a:r>
              <a:rPr lang="es-ES" sz="2000" dirty="0">
                <a:solidFill>
                  <a:schemeClr val="accent5">
                    <a:lumMod val="10000"/>
                  </a:schemeClr>
                </a:solidFill>
              </a:rPr>
              <a:t> and </a:t>
            </a:r>
            <a:r>
              <a:rPr lang="es-ES" sz="2000" dirty="0" err="1">
                <a:solidFill>
                  <a:schemeClr val="accent5">
                    <a:lumMod val="10000"/>
                  </a:schemeClr>
                </a:solidFill>
              </a:rPr>
              <a:t>development</a:t>
            </a:r>
            <a:endParaRPr lang="es-ES" sz="2000" dirty="0">
              <a:solidFill>
                <a:schemeClr val="accent5">
                  <a:lumMod val="10000"/>
                </a:schemeClr>
              </a:solidFill>
            </a:endParaRPr>
          </a:p>
          <a:p>
            <a:pPr marL="1430337" lvl="4" indent="-514350">
              <a:spcBef>
                <a:spcPts val="1200"/>
              </a:spcBef>
              <a:buFont typeface="Arial" panose="020B0604020202020204" pitchFamily="34" charset="0"/>
              <a:buChar char="−"/>
            </a:pPr>
            <a:r>
              <a:rPr lang="es-ES" dirty="0" err="1">
                <a:solidFill>
                  <a:schemeClr val="accent5">
                    <a:lumMod val="10000"/>
                  </a:schemeClr>
                </a:solidFill>
              </a:rPr>
              <a:t>Grow</a:t>
            </a:r>
            <a:r>
              <a:rPr lang="es-ES" dirty="0">
                <a:solidFill>
                  <a:schemeClr val="accent5">
                    <a:lumMod val="10000"/>
                  </a:schemeClr>
                </a:solidFill>
              </a:rPr>
              <a:t> in </a:t>
            </a:r>
            <a:r>
              <a:rPr lang="es-ES" dirty="0" err="1">
                <a:solidFill>
                  <a:schemeClr val="accent5">
                    <a:lumMod val="10000"/>
                  </a:schemeClr>
                </a:solidFill>
              </a:rPr>
              <a:t>key</a:t>
            </a:r>
            <a:r>
              <a:rPr lang="es-ES" dirty="0">
                <a:solidFill>
                  <a:schemeClr val="accent5">
                    <a:lumMod val="10000"/>
                  </a:schemeClr>
                </a:solidFill>
              </a:rPr>
              <a:t> </a:t>
            </a:r>
            <a:r>
              <a:rPr lang="es-ES" dirty="0" err="1">
                <a:solidFill>
                  <a:schemeClr val="accent5">
                    <a:lumMod val="10000"/>
                  </a:schemeClr>
                </a:solidFill>
              </a:rPr>
              <a:t>topics</a:t>
            </a:r>
            <a:r>
              <a:rPr lang="es-ES" dirty="0">
                <a:solidFill>
                  <a:schemeClr val="accent5">
                    <a:lumMod val="10000"/>
                  </a:schemeClr>
                </a:solidFill>
              </a:rPr>
              <a:t>: </a:t>
            </a:r>
            <a:r>
              <a:rPr lang="es-ES" dirty="0">
                <a:solidFill>
                  <a:srgbClr val="FF0000"/>
                </a:solidFill>
              </a:rPr>
              <a:t>WF-</a:t>
            </a:r>
            <a:r>
              <a:rPr lang="es-ES" dirty="0" err="1">
                <a:solidFill>
                  <a:srgbClr val="FF0000"/>
                </a:solidFill>
              </a:rPr>
              <a:t>IoT</a:t>
            </a:r>
            <a:r>
              <a:rPr lang="es-ES" dirty="0">
                <a:solidFill>
                  <a:srgbClr val="FF0000"/>
                </a:solidFill>
              </a:rPr>
              <a:t> (10% </a:t>
            </a:r>
            <a:r>
              <a:rPr lang="es-ES" dirty="0" err="1">
                <a:solidFill>
                  <a:srgbClr val="FF0000"/>
                </a:solidFill>
              </a:rPr>
              <a:t>until</a:t>
            </a:r>
            <a:r>
              <a:rPr lang="es-ES" dirty="0">
                <a:solidFill>
                  <a:srgbClr val="FF0000"/>
                </a:solidFill>
              </a:rPr>
              <a:t> 2017, 20% </a:t>
            </a:r>
            <a:r>
              <a:rPr lang="es-ES" dirty="0" err="1">
                <a:solidFill>
                  <a:srgbClr val="FF0000"/>
                </a:solidFill>
              </a:rPr>
              <a:t>after</a:t>
            </a:r>
            <a:r>
              <a:rPr lang="es-ES" dirty="0">
                <a:solidFill>
                  <a:srgbClr val="FF0000"/>
                </a:solidFill>
              </a:rPr>
              <a:t>), RC</a:t>
            </a:r>
          </a:p>
          <a:p>
            <a:pPr marL="1430337" lvl="4" indent="-514350">
              <a:spcBef>
                <a:spcPts val="1200"/>
              </a:spcBef>
              <a:buFont typeface="Arial" panose="020B0604020202020204" pitchFamily="34" charset="0"/>
              <a:buChar char="−"/>
            </a:pPr>
            <a:r>
              <a:rPr lang="es-ES" dirty="0" err="1">
                <a:solidFill>
                  <a:srgbClr val="FF0000"/>
                </a:solidFill>
              </a:rPr>
              <a:t>Grow</a:t>
            </a:r>
            <a:r>
              <a:rPr lang="es-ES" dirty="0">
                <a:solidFill>
                  <a:srgbClr val="FF0000"/>
                </a:solidFill>
              </a:rPr>
              <a:t> in </a:t>
            </a:r>
            <a:r>
              <a:rPr lang="es-ES" dirty="0" err="1">
                <a:solidFill>
                  <a:srgbClr val="FF0000"/>
                </a:solidFill>
              </a:rPr>
              <a:t>other</a:t>
            </a:r>
            <a:r>
              <a:rPr lang="es-ES" dirty="0">
                <a:solidFill>
                  <a:srgbClr val="FF0000"/>
                </a:solidFill>
              </a:rPr>
              <a:t> </a:t>
            </a:r>
            <a:r>
              <a:rPr lang="es-ES" dirty="0" err="1">
                <a:solidFill>
                  <a:srgbClr val="FF0000"/>
                </a:solidFill>
              </a:rPr>
              <a:t>geographical</a:t>
            </a:r>
            <a:r>
              <a:rPr lang="es-ES" dirty="0">
                <a:solidFill>
                  <a:srgbClr val="FF0000"/>
                </a:solidFill>
              </a:rPr>
              <a:t> </a:t>
            </a:r>
            <a:r>
              <a:rPr lang="es-ES" dirty="0" err="1">
                <a:solidFill>
                  <a:srgbClr val="FF0000"/>
                </a:solidFill>
              </a:rPr>
              <a:t>areas</a:t>
            </a:r>
            <a:r>
              <a:rPr lang="es-ES" dirty="0">
                <a:solidFill>
                  <a:schemeClr val="accent5">
                    <a:lumMod val="10000"/>
                  </a:schemeClr>
                </a:solidFill>
              </a:rPr>
              <a:t>: </a:t>
            </a:r>
            <a:r>
              <a:rPr lang="es-ES" dirty="0" err="1">
                <a:solidFill>
                  <a:schemeClr val="accent5">
                    <a:lumMod val="10000"/>
                  </a:schemeClr>
                </a:solidFill>
              </a:rPr>
              <a:t>Africa</a:t>
            </a:r>
            <a:r>
              <a:rPr lang="es-ES" dirty="0">
                <a:solidFill>
                  <a:schemeClr val="accent5">
                    <a:lumMod val="10000"/>
                  </a:schemeClr>
                </a:solidFill>
              </a:rPr>
              <a:t>, Asia, etc.  (</a:t>
            </a:r>
            <a:r>
              <a:rPr lang="es-ES" dirty="0" err="1">
                <a:solidFill>
                  <a:schemeClr val="accent5">
                    <a:lumMod val="10000"/>
                  </a:schemeClr>
                </a:solidFill>
              </a:rPr>
              <a:t>Outreach</a:t>
            </a:r>
            <a:r>
              <a:rPr lang="es-ES" dirty="0">
                <a:solidFill>
                  <a:schemeClr val="accent5">
                    <a:lumMod val="10000"/>
                  </a:schemeClr>
                </a:solidFill>
              </a:rPr>
              <a:t> programme and CEDA </a:t>
            </a:r>
            <a:r>
              <a:rPr lang="es-ES" dirty="0" err="1">
                <a:solidFill>
                  <a:schemeClr val="accent5">
                    <a:lumMod val="10000"/>
                  </a:schemeClr>
                </a:solidFill>
              </a:rPr>
              <a:t>Distinguished</a:t>
            </a:r>
            <a:r>
              <a:rPr lang="es-ES" dirty="0">
                <a:solidFill>
                  <a:schemeClr val="accent5">
                    <a:lumMod val="10000"/>
                  </a:schemeClr>
                </a:solidFill>
              </a:rPr>
              <a:t> </a:t>
            </a:r>
            <a:r>
              <a:rPr lang="es-ES" dirty="0" err="1">
                <a:solidFill>
                  <a:schemeClr val="accent5">
                    <a:lumMod val="10000"/>
                  </a:schemeClr>
                </a:solidFill>
              </a:rPr>
              <a:t>Lecturers</a:t>
            </a:r>
            <a:r>
              <a:rPr lang="es-ES" dirty="0">
                <a:solidFill>
                  <a:schemeClr val="accent5">
                    <a:lumMod val="10000"/>
                  </a:schemeClr>
                </a:solidFill>
              </a:rPr>
              <a:t>)</a:t>
            </a:r>
          </a:p>
          <a:p>
            <a:endParaRPr lang="en-US" sz="2000" dirty="0"/>
          </a:p>
        </p:txBody>
      </p:sp>
      <p:sp>
        <p:nvSpPr>
          <p:cNvPr id="3" name="Footer Placeholder 2"/>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301501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991" y="457202"/>
            <a:ext cx="8245475" cy="498475"/>
          </a:xfrm>
        </p:spPr>
        <p:txBody>
          <a:bodyPr>
            <a:normAutofit fontScale="90000"/>
          </a:bodyPr>
          <a:lstStyle/>
          <a:p>
            <a:r>
              <a:rPr lang="en-US" dirty="0"/>
              <a:t>Conferences summary</a:t>
            </a:r>
          </a:p>
        </p:txBody>
      </p:sp>
      <p:sp>
        <p:nvSpPr>
          <p:cNvPr id="3" name="Content Placeholder 2"/>
          <p:cNvSpPr>
            <a:spLocks noGrp="1"/>
          </p:cNvSpPr>
          <p:nvPr>
            <p:ph idx="1"/>
          </p:nvPr>
        </p:nvSpPr>
        <p:spPr>
          <a:xfrm>
            <a:off x="1918858" y="974553"/>
            <a:ext cx="8520545" cy="5486399"/>
          </a:xfrm>
        </p:spPr>
        <p:txBody>
          <a:bodyPr>
            <a:normAutofit/>
          </a:bodyPr>
          <a:lstStyle/>
          <a:p>
            <a:r>
              <a:rPr lang="en-US" sz="2000" dirty="0"/>
              <a:t>CEDA conferences have developed well in period 2011-2015.</a:t>
            </a:r>
          </a:p>
          <a:p>
            <a:pPr lvl="1"/>
            <a:r>
              <a:rPr lang="es-ES" sz="2000" dirty="0" err="1"/>
              <a:t>Good</a:t>
            </a:r>
            <a:r>
              <a:rPr lang="es-ES" sz="2000" dirty="0"/>
              <a:t> </a:t>
            </a:r>
            <a:r>
              <a:rPr lang="es-ES" sz="2000" dirty="0" err="1"/>
              <a:t>percentages</a:t>
            </a:r>
            <a:r>
              <a:rPr lang="es-ES" sz="2000" dirty="0"/>
              <a:t> in </a:t>
            </a:r>
            <a:r>
              <a:rPr lang="es-ES" sz="2000" dirty="0" err="1"/>
              <a:t>all</a:t>
            </a:r>
            <a:r>
              <a:rPr lang="es-ES" sz="2000" dirty="0"/>
              <a:t> </a:t>
            </a:r>
            <a:r>
              <a:rPr lang="es-ES" sz="2000" dirty="0" err="1"/>
              <a:t>major</a:t>
            </a:r>
            <a:r>
              <a:rPr lang="es-ES" sz="2000" dirty="0"/>
              <a:t> EDA/ES </a:t>
            </a:r>
            <a:r>
              <a:rPr lang="es-ES" sz="2000" dirty="0" err="1"/>
              <a:t>conferences</a:t>
            </a:r>
            <a:r>
              <a:rPr lang="es-ES" sz="2000" dirty="0"/>
              <a:t>.</a:t>
            </a:r>
          </a:p>
          <a:p>
            <a:pPr lvl="1"/>
            <a:r>
              <a:rPr lang="es-ES" sz="2000" dirty="0" err="1"/>
              <a:t>Recognized</a:t>
            </a:r>
            <a:r>
              <a:rPr lang="es-ES" sz="2000" dirty="0"/>
              <a:t> as </a:t>
            </a:r>
            <a:r>
              <a:rPr lang="es-ES" sz="2000" dirty="0" err="1"/>
              <a:t>highly</a:t>
            </a:r>
            <a:r>
              <a:rPr lang="es-ES" sz="2000" dirty="0"/>
              <a:t> </a:t>
            </a:r>
            <a:r>
              <a:rPr lang="es-ES" sz="2000" dirty="0" err="1"/>
              <a:t>selective</a:t>
            </a:r>
            <a:r>
              <a:rPr lang="es-ES" sz="2000" dirty="0"/>
              <a:t> </a:t>
            </a:r>
            <a:r>
              <a:rPr lang="es-ES" sz="2000" dirty="0" err="1"/>
              <a:t>for</a:t>
            </a:r>
            <a:r>
              <a:rPr lang="es-ES" sz="2000" dirty="0"/>
              <a:t> </a:t>
            </a:r>
            <a:r>
              <a:rPr lang="es-ES" sz="2000" dirty="0" err="1"/>
              <a:t>small-medium</a:t>
            </a:r>
            <a:r>
              <a:rPr lang="es-ES" sz="2000" dirty="0"/>
              <a:t> </a:t>
            </a:r>
            <a:r>
              <a:rPr lang="es-ES" sz="2000" dirty="0" err="1"/>
              <a:t>size</a:t>
            </a:r>
            <a:r>
              <a:rPr lang="es-ES" sz="2000" dirty="0"/>
              <a:t> </a:t>
            </a:r>
            <a:r>
              <a:rPr lang="es-ES" sz="2000" dirty="0" err="1"/>
              <a:t>events</a:t>
            </a:r>
            <a:r>
              <a:rPr lang="es-ES" sz="2000" dirty="0"/>
              <a:t>.</a:t>
            </a:r>
          </a:p>
          <a:p>
            <a:pPr lvl="1"/>
            <a:endParaRPr lang="en-US" sz="2000" dirty="0"/>
          </a:p>
          <a:p>
            <a:r>
              <a:rPr lang="en-US" sz="2000" dirty="0"/>
              <a:t>Proposed CEDA vision related to conferences.</a:t>
            </a:r>
          </a:p>
          <a:p>
            <a:pPr lvl="1"/>
            <a:r>
              <a:rPr lang="es-ES" sz="2000" dirty="0" err="1"/>
              <a:t>Need</a:t>
            </a:r>
            <a:r>
              <a:rPr lang="es-ES" sz="2000" dirty="0"/>
              <a:t> to </a:t>
            </a:r>
            <a:r>
              <a:rPr lang="es-ES" sz="2000" dirty="0" err="1"/>
              <a:t>increase</a:t>
            </a:r>
            <a:r>
              <a:rPr lang="es-ES" sz="2000" dirty="0"/>
              <a:t> IT </a:t>
            </a:r>
            <a:r>
              <a:rPr lang="es-ES" sz="2000" dirty="0" err="1"/>
              <a:t>support</a:t>
            </a:r>
            <a:r>
              <a:rPr lang="es-ES" sz="2000" dirty="0"/>
              <a:t> and </a:t>
            </a:r>
            <a:r>
              <a:rPr lang="es-ES" sz="2000" dirty="0" err="1"/>
              <a:t>services</a:t>
            </a:r>
            <a:r>
              <a:rPr lang="es-ES" sz="2000" dirty="0"/>
              <a:t> </a:t>
            </a:r>
            <a:r>
              <a:rPr lang="es-ES" sz="2000" dirty="0" err="1"/>
              <a:t>for</a:t>
            </a:r>
            <a:r>
              <a:rPr lang="es-ES" sz="2000" dirty="0"/>
              <a:t> </a:t>
            </a:r>
            <a:r>
              <a:rPr lang="es-ES" sz="2000" dirty="0" err="1"/>
              <a:t>organizers</a:t>
            </a:r>
            <a:r>
              <a:rPr lang="es-ES" sz="2000" dirty="0"/>
              <a:t> to </a:t>
            </a:r>
            <a:r>
              <a:rPr lang="es-ES" sz="2000" dirty="0" err="1"/>
              <a:t>keep</a:t>
            </a:r>
            <a:r>
              <a:rPr lang="es-ES" sz="2000" dirty="0"/>
              <a:t> </a:t>
            </a:r>
            <a:r>
              <a:rPr lang="es-ES" sz="2000" dirty="0" err="1"/>
              <a:t>reputation</a:t>
            </a:r>
            <a:r>
              <a:rPr lang="es-ES" sz="2000" dirty="0"/>
              <a:t>.</a:t>
            </a:r>
          </a:p>
          <a:p>
            <a:pPr lvl="1"/>
            <a:r>
              <a:rPr lang="es-ES" sz="2000" dirty="0" err="1"/>
              <a:t>Growth</a:t>
            </a:r>
            <a:r>
              <a:rPr lang="es-ES" sz="2000" dirty="0"/>
              <a:t> </a:t>
            </a:r>
            <a:r>
              <a:rPr lang="es-ES" sz="2000" dirty="0" err="1"/>
              <a:t>needed</a:t>
            </a:r>
            <a:r>
              <a:rPr lang="es-ES" sz="2000" dirty="0"/>
              <a:t> in </a:t>
            </a:r>
            <a:r>
              <a:rPr lang="es-ES" sz="2000" dirty="0" err="1"/>
              <a:t>other</a:t>
            </a:r>
            <a:r>
              <a:rPr lang="es-ES" sz="2000" dirty="0"/>
              <a:t> </a:t>
            </a:r>
            <a:r>
              <a:rPr lang="es-ES" sz="2000" dirty="0" err="1"/>
              <a:t>areas</a:t>
            </a:r>
            <a:r>
              <a:rPr lang="es-ES" sz="2000" dirty="0"/>
              <a:t> (</a:t>
            </a:r>
            <a:r>
              <a:rPr lang="es-ES" sz="2000" dirty="0" err="1"/>
              <a:t>IoT</a:t>
            </a:r>
            <a:r>
              <a:rPr lang="es-ES" sz="2000" dirty="0"/>
              <a:t>, etc.) </a:t>
            </a:r>
          </a:p>
          <a:p>
            <a:pPr lvl="1"/>
            <a:r>
              <a:rPr lang="es-ES" sz="2000" dirty="0" err="1"/>
              <a:t>Expand</a:t>
            </a:r>
            <a:r>
              <a:rPr lang="es-ES" sz="2000" dirty="0"/>
              <a:t> </a:t>
            </a:r>
            <a:r>
              <a:rPr lang="es-ES" sz="2000" dirty="0" err="1"/>
              <a:t>visibility</a:t>
            </a:r>
            <a:r>
              <a:rPr lang="es-ES" sz="2000" dirty="0"/>
              <a:t> to </a:t>
            </a:r>
            <a:r>
              <a:rPr lang="es-ES" sz="2000" dirty="0" err="1"/>
              <a:t>other</a:t>
            </a:r>
            <a:r>
              <a:rPr lang="es-ES" sz="2000" dirty="0"/>
              <a:t> </a:t>
            </a:r>
            <a:r>
              <a:rPr lang="es-ES" sz="2000" dirty="0" err="1"/>
              <a:t>regions</a:t>
            </a:r>
            <a:r>
              <a:rPr lang="es-ES" sz="2000" dirty="0"/>
              <a:t> (</a:t>
            </a:r>
            <a:r>
              <a:rPr lang="es-ES" sz="2000" dirty="0" err="1"/>
              <a:t>Outreach</a:t>
            </a:r>
            <a:r>
              <a:rPr lang="es-ES" sz="2000" dirty="0"/>
              <a:t> </a:t>
            </a:r>
            <a:r>
              <a:rPr lang="es-ES" sz="2000" dirty="0" err="1"/>
              <a:t>Prog</a:t>
            </a:r>
            <a:r>
              <a:rPr lang="es-ES" sz="2000" dirty="0"/>
              <a:t>. in </a:t>
            </a:r>
            <a:r>
              <a:rPr lang="es-ES" sz="2000" dirty="0" err="1"/>
              <a:t>Africa</a:t>
            </a:r>
            <a:r>
              <a:rPr lang="es-ES" sz="2000" dirty="0"/>
              <a:t> and Asia)</a:t>
            </a:r>
          </a:p>
          <a:p>
            <a:pPr lvl="1"/>
            <a:r>
              <a:rPr lang="es-ES" sz="2000" dirty="0" err="1"/>
              <a:t>Especially</a:t>
            </a:r>
            <a:r>
              <a:rPr lang="es-ES" sz="2000" dirty="0"/>
              <a:t> </a:t>
            </a:r>
            <a:r>
              <a:rPr lang="es-ES" sz="2000" dirty="0" err="1"/>
              <a:t>among</a:t>
            </a:r>
            <a:r>
              <a:rPr lang="es-ES" sz="2000" dirty="0"/>
              <a:t> Young Researchers to “</a:t>
            </a:r>
            <a:r>
              <a:rPr lang="es-ES" sz="2000" dirty="0" err="1"/>
              <a:t>join</a:t>
            </a:r>
            <a:r>
              <a:rPr lang="es-ES" sz="2000" dirty="0"/>
              <a:t>” IEEE CEDA </a:t>
            </a:r>
          </a:p>
          <a:p>
            <a:pPr lvl="2"/>
            <a:r>
              <a:rPr lang="es-ES" sz="1800" dirty="0"/>
              <a:t>IEEE </a:t>
            </a:r>
            <a:r>
              <a:rPr lang="es-ES" sz="1800" dirty="0" err="1"/>
              <a:t>Rebooting</a:t>
            </a:r>
            <a:r>
              <a:rPr lang="es-ES" sz="1800" dirty="0"/>
              <a:t> Computing </a:t>
            </a:r>
            <a:r>
              <a:rPr lang="es-ES" sz="1800" dirty="0" err="1"/>
              <a:t>competition</a:t>
            </a:r>
            <a:r>
              <a:rPr lang="es-ES" sz="1800" dirty="0"/>
              <a:t> at DAC.</a:t>
            </a:r>
          </a:p>
          <a:p>
            <a:pPr lvl="2"/>
            <a:r>
              <a:rPr lang="es-ES" dirty="0"/>
              <a:t>IEEE CEDA </a:t>
            </a:r>
            <a:r>
              <a:rPr lang="es-ES" dirty="0" err="1"/>
              <a:t>IoT</a:t>
            </a:r>
            <a:r>
              <a:rPr lang="es-ES" dirty="0"/>
              <a:t> </a:t>
            </a:r>
            <a:r>
              <a:rPr lang="es-ES" dirty="0" err="1"/>
              <a:t>competition</a:t>
            </a:r>
            <a:r>
              <a:rPr lang="es-ES" dirty="0"/>
              <a:t> at DATE.</a:t>
            </a:r>
            <a:endParaRPr lang="en-US" dirty="0"/>
          </a:p>
        </p:txBody>
      </p:sp>
      <p:sp>
        <p:nvSpPr>
          <p:cNvPr id="6" name="Footer Placeholder 5"/>
          <p:cNvSpPr>
            <a:spLocks noGrp="1"/>
          </p:cNvSpPr>
          <p:nvPr>
            <p:ph type="ftr" sz="quarter" idx="11"/>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361488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1507" name="Rectangle 2"/>
          <p:cNvSpPr>
            <a:spLocks noChangeArrowheads="1"/>
          </p:cNvSpPr>
          <p:nvPr/>
        </p:nvSpPr>
        <p:spPr bwMode="auto">
          <a:xfrm>
            <a:off x="2362200" y="381001"/>
            <a:ext cx="8610600" cy="630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ea typeface="新細明體" panose="02020500000000000000" pitchFamily="18" charset="-120"/>
              </a:defRPr>
            </a:lvl9pPr>
          </a:lstStyle>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General Chair  </a:t>
            </a:r>
            <a:r>
              <a:rPr lang="en-US" altLang="zh-MO" sz="1700" b="1" kern="0" dirty="0" err="1">
                <a:solidFill>
                  <a:prstClr val="black"/>
                </a:solidFill>
                <a:cs typeface="Calibri"/>
                <a:sym typeface="Calibri"/>
              </a:rPr>
              <a:t>Rui</a:t>
            </a:r>
            <a:r>
              <a:rPr lang="en-US" altLang="zh-MO" sz="1700" b="1" kern="0" dirty="0">
                <a:solidFill>
                  <a:prstClr val="black"/>
                </a:solidFill>
                <a:cs typeface="Calibri"/>
                <a:sym typeface="Calibri"/>
              </a:rPr>
              <a:t> Paulo da Silva Martins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Financial Chair  </a:t>
            </a:r>
            <a:r>
              <a:rPr lang="en-US" altLang="zh-MO" sz="1700" b="1" kern="0" dirty="0">
                <a:solidFill>
                  <a:prstClr val="black"/>
                </a:solidFill>
                <a:cs typeface="Calibri"/>
                <a:sym typeface="Calibri"/>
              </a:rPr>
              <a:t>Seng-Pan U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TPC Vice Chair  </a:t>
            </a:r>
            <a:r>
              <a:rPr lang="en-US" altLang="zh-MO" sz="1700" b="1" kern="0" dirty="0" err="1">
                <a:solidFill>
                  <a:prstClr val="black"/>
                </a:solidFill>
                <a:cs typeface="Calibri"/>
                <a:sym typeface="Calibri"/>
              </a:rPr>
              <a:t>Pui</a:t>
            </a:r>
            <a:r>
              <a:rPr lang="en-US" altLang="zh-MO" sz="1700" b="1" kern="0" dirty="0">
                <a:solidFill>
                  <a:prstClr val="black"/>
                </a:solidFill>
                <a:cs typeface="Calibri"/>
                <a:sym typeface="Calibri"/>
              </a:rPr>
              <a:t> In </a:t>
            </a:r>
            <a:r>
              <a:rPr lang="en-US" altLang="zh-MO" sz="1700" b="1" kern="0" dirty="0" err="1">
                <a:solidFill>
                  <a:prstClr val="black"/>
                </a:solidFill>
                <a:cs typeface="Calibri"/>
                <a:sym typeface="Calibri"/>
              </a:rPr>
              <a:t>Mak</a:t>
            </a:r>
            <a:r>
              <a:rPr lang="en-US" altLang="zh-MO" sz="1700" b="1" kern="0" dirty="0">
                <a:solidFill>
                  <a:prstClr val="black"/>
                </a:solidFill>
                <a:cs typeface="Calibri"/>
                <a:sym typeface="Calibri"/>
              </a:rPr>
              <a:t>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Tutorial Chair  </a:t>
            </a:r>
            <a:r>
              <a:rPr lang="en-US" altLang="zh-MO" sz="1700" b="1" kern="0" dirty="0">
                <a:solidFill>
                  <a:prstClr val="black"/>
                </a:solidFill>
                <a:cs typeface="Calibri"/>
                <a:sym typeface="Calibri"/>
              </a:rPr>
              <a:t>Jun Yin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Publication Chair  </a:t>
            </a:r>
            <a:r>
              <a:rPr lang="en-US" altLang="zh-MO" sz="1700" b="1" kern="0" dirty="0">
                <a:solidFill>
                  <a:prstClr val="black"/>
                </a:solidFill>
                <a:cs typeface="Calibri"/>
                <a:sym typeface="Calibri"/>
              </a:rPr>
              <a:t>Sai </a:t>
            </a:r>
            <a:r>
              <a:rPr lang="en-US" altLang="zh-MO" sz="1700" b="1" kern="0" dirty="0" err="1">
                <a:solidFill>
                  <a:prstClr val="black"/>
                </a:solidFill>
                <a:cs typeface="Calibri"/>
                <a:sym typeface="Calibri"/>
              </a:rPr>
              <a:t>Weng</a:t>
            </a:r>
            <a:r>
              <a:rPr lang="en-US" altLang="zh-MO" sz="1700" b="1" kern="0" dirty="0">
                <a:solidFill>
                  <a:prstClr val="black"/>
                </a:solidFill>
                <a:cs typeface="Calibri"/>
                <a:sym typeface="Calibri"/>
              </a:rPr>
              <a:t> Sin (University of Macau)</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Local Arrangement Co-Chairs  </a:t>
            </a:r>
            <a:r>
              <a:rPr lang="en-US" altLang="zh-MO" sz="1700" b="1" kern="0" dirty="0">
                <a:solidFill>
                  <a:prstClr val="black"/>
                </a:solidFill>
                <a:cs typeface="Calibri"/>
                <a:sym typeface="Calibri"/>
              </a:rPr>
              <a:t>Chi-Seng Lam (University of Macau) </a:t>
            </a:r>
          </a:p>
          <a:p>
            <a:pPr>
              <a:spcBef>
                <a:spcPct val="0"/>
              </a:spcBef>
              <a:spcAft>
                <a:spcPts val="300"/>
              </a:spcAft>
              <a:buNone/>
            </a:pPr>
            <a:r>
              <a:rPr lang="en-US" altLang="zh-MO" sz="1700" b="1" kern="0" dirty="0">
                <a:solidFill>
                  <a:prstClr val="black"/>
                </a:solidFill>
                <a:cs typeface="Calibri"/>
                <a:sym typeface="Calibri"/>
              </a:rPr>
              <a:t>                                                         Fan Ng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Design Contest Co-Chairs  </a:t>
            </a:r>
            <a:r>
              <a:rPr lang="en-US" altLang="zh-MO" sz="1700" b="1" kern="0" dirty="0">
                <a:solidFill>
                  <a:prstClr val="black"/>
                </a:solidFill>
                <a:cs typeface="Calibri"/>
                <a:sym typeface="Calibri"/>
              </a:rPr>
              <a:t>Man-Kay Law (University of Macau) </a:t>
            </a:r>
            <a:br>
              <a:rPr lang="en-US" altLang="zh-MO" sz="1700" b="1" kern="0" dirty="0">
                <a:solidFill>
                  <a:prstClr val="black"/>
                </a:solidFill>
                <a:cs typeface="Calibri"/>
                <a:sym typeface="Calibri"/>
              </a:rPr>
            </a:br>
            <a:r>
              <a:rPr lang="en-US" altLang="zh-MO" sz="1700" b="1" kern="0" dirty="0">
                <a:solidFill>
                  <a:prstClr val="black"/>
                </a:solidFill>
                <a:cs typeface="Calibri"/>
                <a:sym typeface="Calibri"/>
              </a:rPr>
              <a:t>                                                 Yan Lu (University of Macau)</a:t>
            </a:r>
            <a:br>
              <a:rPr lang="en-US" altLang="zh-MO" sz="1700" b="1" kern="0" dirty="0">
                <a:solidFill>
                  <a:prstClr val="black"/>
                </a:solidFill>
                <a:cs typeface="Calibri"/>
                <a:sym typeface="Calibri"/>
              </a:rPr>
            </a:b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Publicity Chair </a:t>
            </a:r>
            <a:r>
              <a:rPr lang="en-US" altLang="zh-MO" sz="1700" b="1" kern="0" dirty="0">
                <a:solidFill>
                  <a:prstClr val="black"/>
                </a:solidFill>
                <a:cs typeface="Calibri"/>
                <a:sym typeface="Calibri"/>
              </a:rPr>
              <a:t> </a:t>
            </a:r>
            <a:r>
              <a:rPr lang="en-US" altLang="zh-MO" sz="1700" b="1" kern="0" dirty="0" err="1">
                <a:solidFill>
                  <a:prstClr val="black"/>
                </a:solidFill>
                <a:cs typeface="Calibri"/>
                <a:sym typeface="Calibri"/>
              </a:rPr>
              <a:t>Sio</a:t>
            </a:r>
            <a:r>
              <a:rPr lang="en-US" altLang="zh-MO" sz="1700" b="1" kern="0" dirty="0">
                <a:solidFill>
                  <a:prstClr val="black"/>
                </a:solidFill>
                <a:cs typeface="Calibri"/>
                <a:sym typeface="Calibri"/>
              </a:rPr>
              <a:t> Hang Pun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Industry Liaison and Web Publicity Co-Chairs </a:t>
            </a:r>
          </a:p>
          <a:p>
            <a:pPr>
              <a:spcBef>
                <a:spcPct val="0"/>
              </a:spcBef>
              <a:spcAft>
                <a:spcPts val="300"/>
              </a:spcAft>
              <a:buNone/>
            </a:pPr>
            <a:r>
              <a:rPr lang="en-US" altLang="zh-MO" sz="1700" b="1" kern="0" dirty="0">
                <a:solidFill>
                  <a:prstClr val="black"/>
                </a:solidFill>
                <a:cs typeface="Calibri"/>
                <a:sym typeface="Calibri"/>
              </a:rPr>
              <a:t>                                        Man Chung Wong (University of Macau)</a:t>
            </a:r>
            <a:br>
              <a:rPr lang="en-US" altLang="zh-MO" sz="1700" b="1" kern="0" dirty="0">
                <a:solidFill>
                  <a:prstClr val="black"/>
                </a:solidFill>
                <a:cs typeface="Calibri"/>
                <a:sym typeface="Calibri"/>
              </a:rPr>
            </a:br>
            <a:r>
              <a:rPr lang="en-US" altLang="zh-MO" sz="1700" b="1" kern="0" dirty="0">
                <a:solidFill>
                  <a:prstClr val="black"/>
                </a:solidFill>
                <a:cs typeface="Calibri"/>
                <a:sym typeface="Calibri"/>
              </a:rPr>
              <a:t>                                        Yan Zhu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Promotion Co-Chairs </a:t>
            </a:r>
            <a:r>
              <a:rPr lang="en-US" altLang="zh-MO" sz="1700" b="1" kern="0" dirty="0" err="1">
                <a:solidFill>
                  <a:prstClr val="black"/>
                </a:solidFill>
                <a:cs typeface="Calibri"/>
                <a:sym typeface="Calibri"/>
              </a:rPr>
              <a:t>Mang</a:t>
            </a:r>
            <a:r>
              <a:rPr lang="en-US" altLang="zh-MO" sz="1700" b="1" kern="0" dirty="0">
                <a:solidFill>
                  <a:prstClr val="black"/>
                </a:solidFill>
                <a:cs typeface="Calibri"/>
                <a:sym typeface="Calibri"/>
              </a:rPr>
              <a:t> I </a:t>
            </a:r>
            <a:r>
              <a:rPr lang="en-US" altLang="zh-MO" sz="1700" b="1" kern="0" dirty="0" err="1">
                <a:solidFill>
                  <a:prstClr val="black"/>
                </a:solidFill>
                <a:cs typeface="Calibri"/>
                <a:sym typeface="Calibri"/>
              </a:rPr>
              <a:t>Vai</a:t>
            </a:r>
            <a:r>
              <a:rPr lang="en-US" altLang="zh-MO" sz="1700" b="1" kern="0" dirty="0">
                <a:solidFill>
                  <a:prstClr val="black"/>
                </a:solidFill>
                <a:cs typeface="Calibri"/>
                <a:sym typeface="Calibri"/>
              </a:rPr>
              <a:t> (University of Macau)</a:t>
            </a:r>
          </a:p>
          <a:p>
            <a:pPr>
              <a:spcBef>
                <a:spcPct val="0"/>
              </a:spcBef>
              <a:spcAft>
                <a:spcPts val="300"/>
              </a:spcAft>
              <a:buNone/>
            </a:pPr>
            <a:r>
              <a:rPr lang="en-US" altLang="zh-MO" sz="1700" b="1" kern="0" dirty="0">
                <a:solidFill>
                  <a:prstClr val="black"/>
                </a:solidFill>
                <a:cs typeface="Calibri"/>
                <a:sym typeface="Calibri"/>
              </a:rPr>
              <a:t>                                        </a:t>
            </a:r>
            <a:r>
              <a:rPr lang="en-US" altLang="zh-MO" sz="1700" b="1" kern="0" dirty="0" err="1">
                <a:solidFill>
                  <a:prstClr val="black"/>
                </a:solidFill>
                <a:cs typeface="Calibri"/>
                <a:sym typeface="Calibri"/>
              </a:rPr>
              <a:t>Chio</a:t>
            </a:r>
            <a:r>
              <a:rPr lang="en-US" altLang="zh-MO" sz="1700" b="1" kern="0" dirty="0">
                <a:solidFill>
                  <a:prstClr val="black"/>
                </a:solidFill>
                <a:cs typeface="Calibri"/>
                <a:sym typeface="Calibri"/>
              </a:rPr>
              <a:t>-In </a:t>
            </a:r>
            <a:r>
              <a:rPr lang="en-US" altLang="zh-MO" sz="1700" b="1" kern="0" dirty="0" err="1">
                <a:solidFill>
                  <a:prstClr val="black"/>
                </a:solidFill>
                <a:cs typeface="Calibri"/>
                <a:sym typeface="Calibri"/>
              </a:rPr>
              <a:t>Ieong</a:t>
            </a:r>
            <a:r>
              <a:rPr lang="en-US" altLang="zh-MO" sz="1700" b="1" kern="0" dirty="0">
                <a:solidFill>
                  <a:prstClr val="black"/>
                </a:solidFill>
                <a:cs typeface="Calibri"/>
                <a:sym typeface="Calibri"/>
              </a:rPr>
              <a:t>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PCO (Professional Conference Organizer) </a:t>
            </a:r>
            <a:r>
              <a:rPr lang="en-US" altLang="zh-MO" sz="1700" b="1" kern="0" dirty="0">
                <a:solidFill>
                  <a:prstClr val="black"/>
                </a:solidFill>
                <a:cs typeface="Calibri"/>
                <a:sym typeface="Calibri"/>
              </a:rPr>
              <a:t>Karen </a:t>
            </a:r>
            <a:r>
              <a:rPr lang="en-US" altLang="zh-MO" sz="1700" b="1" kern="0" dirty="0" err="1">
                <a:solidFill>
                  <a:prstClr val="black"/>
                </a:solidFill>
                <a:cs typeface="Calibri"/>
                <a:sym typeface="Calibri"/>
              </a:rPr>
              <a:t>Neng</a:t>
            </a:r>
            <a:r>
              <a:rPr lang="en-US" altLang="zh-MO" sz="1700" b="1" kern="0" dirty="0">
                <a:solidFill>
                  <a:prstClr val="black"/>
                </a:solidFill>
                <a:cs typeface="Calibri"/>
                <a:sym typeface="Calibri"/>
              </a:rPr>
              <a:t> (</a:t>
            </a:r>
            <a:r>
              <a:rPr lang="en-US" altLang="zh-MO" sz="1700" b="1" kern="0" dirty="0" err="1">
                <a:solidFill>
                  <a:prstClr val="black"/>
                </a:solidFill>
                <a:cs typeface="Calibri"/>
                <a:sym typeface="Calibri"/>
              </a:rPr>
              <a:t>Moxlinx</a:t>
            </a:r>
            <a:r>
              <a:rPr lang="en-US" altLang="zh-MO" sz="1700" b="1" kern="0" dirty="0">
                <a:solidFill>
                  <a:prstClr val="black"/>
                </a:solidFill>
                <a:cs typeface="Calibri"/>
                <a:sym typeface="Calibri"/>
              </a:rPr>
              <a:t>)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IT Supporting </a:t>
            </a:r>
            <a:r>
              <a:rPr lang="en-US" altLang="zh-MO" sz="1700" b="1" kern="0" dirty="0">
                <a:solidFill>
                  <a:prstClr val="black"/>
                </a:solidFill>
                <a:cs typeface="Calibri"/>
                <a:sym typeface="Calibri"/>
              </a:rPr>
              <a:t>Un Pang Lei (University of Macau)</a:t>
            </a:r>
            <a:br>
              <a:rPr lang="en-US" altLang="zh-MO" sz="1700" b="1" kern="0" dirty="0">
                <a:solidFill>
                  <a:prstClr val="black"/>
                </a:solidFill>
                <a:cs typeface="Calibri"/>
                <a:sym typeface="Calibri"/>
              </a:rPr>
            </a:br>
            <a:r>
              <a:rPr lang="en-US" altLang="zh-MO" sz="1700" b="1" kern="0" dirty="0">
                <a:solidFill>
                  <a:prstClr val="black"/>
                </a:solidFill>
                <a:cs typeface="Calibri"/>
                <a:sym typeface="Calibri"/>
              </a:rPr>
              <a:t>                           Chi Wai Tang (University of Macau) </a:t>
            </a:r>
          </a:p>
          <a:p>
            <a:pPr>
              <a:spcBef>
                <a:spcPct val="0"/>
              </a:spcBef>
              <a:spcAft>
                <a:spcPts val="300"/>
              </a:spcAft>
              <a:buNone/>
            </a:pPr>
            <a:r>
              <a:rPr lang="en-US" altLang="zh-MO" sz="2000" b="1" kern="0" dirty="0">
                <a:solidFill>
                  <a:srgbClr val="FF0000"/>
                </a:solidFill>
                <a:latin typeface="Times New Roman" panose="02020603050405020304" pitchFamily="18" charset="0"/>
                <a:cs typeface="Times New Roman" panose="02020603050405020304" pitchFamily="18" charset="0"/>
                <a:sym typeface="Calibri"/>
              </a:rPr>
              <a:t>Secretariat </a:t>
            </a:r>
            <a:r>
              <a:rPr lang="en-US" altLang="zh-MO" sz="1700" b="1" kern="0" dirty="0">
                <a:solidFill>
                  <a:prstClr val="black"/>
                </a:solidFill>
                <a:cs typeface="Calibri"/>
                <a:sym typeface="Calibri"/>
              </a:rPr>
              <a:t>Yuen Ki Chan (University of Macau)</a:t>
            </a:r>
            <a:br>
              <a:rPr lang="en-US" altLang="zh-MO" sz="1700" b="1" kern="0" dirty="0">
                <a:solidFill>
                  <a:prstClr val="black"/>
                </a:solidFill>
                <a:cs typeface="Calibri"/>
                <a:sym typeface="Calibri"/>
              </a:rPr>
            </a:br>
            <a:r>
              <a:rPr lang="en-US" altLang="zh-MO" sz="1700" b="1" kern="0" dirty="0">
                <a:solidFill>
                  <a:prstClr val="black"/>
                </a:solidFill>
                <a:cs typeface="Calibri"/>
                <a:sym typeface="Calibri"/>
              </a:rPr>
              <a:t>                     </a:t>
            </a:r>
            <a:r>
              <a:rPr lang="en-US" altLang="zh-MO" sz="1700" b="1" kern="0" dirty="0" err="1">
                <a:solidFill>
                  <a:prstClr val="black"/>
                </a:solidFill>
                <a:cs typeface="Calibri"/>
                <a:sym typeface="Calibri"/>
              </a:rPr>
              <a:t>Pui</a:t>
            </a:r>
            <a:r>
              <a:rPr lang="en-US" altLang="zh-MO" sz="1700" b="1" kern="0" dirty="0">
                <a:solidFill>
                  <a:prstClr val="black"/>
                </a:solidFill>
                <a:cs typeface="Calibri"/>
                <a:sym typeface="Calibri"/>
              </a:rPr>
              <a:t> Wan </a:t>
            </a:r>
            <a:r>
              <a:rPr lang="en-US" altLang="zh-MO" sz="1700" b="1" kern="0" dirty="0" err="1">
                <a:solidFill>
                  <a:prstClr val="black"/>
                </a:solidFill>
                <a:cs typeface="Calibri"/>
                <a:sym typeface="Calibri"/>
              </a:rPr>
              <a:t>Sou</a:t>
            </a:r>
            <a:r>
              <a:rPr lang="en-US" altLang="zh-MO" sz="1700" b="1" kern="0" dirty="0">
                <a:solidFill>
                  <a:prstClr val="black"/>
                </a:solidFill>
                <a:cs typeface="Calibri"/>
                <a:sym typeface="Calibri"/>
              </a:rPr>
              <a:t> (University of Macau)</a:t>
            </a:r>
            <a:br>
              <a:rPr lang="en-US" altLang="zh-MO" sz="1700" b="1" kern="0" dirty="0">
                <a:solidFill>
                  <a:prstClr val="black"/>
                </a:solidFill>
                <a:cs typeface="Calibri"/>
                <a:sym typeface="Calibri"/>
              </a:rPr>
            </a:br>
            <a:r>
              <a:rPr lang="en-US" altLang="zh-MO" sz="1700" b="1" kern="0" dirty="0">
                <a:solidFill>
                  <a:prstClr val="black"/>
                </a:solidFill>
                <a:cs typeface="Calibri"/>
                <a:sym typeface="Calibri"/>
              </a:rPr>
              <a:t>                     Ronnie Lou (</a:t>
            </a:r>
            <a:r>
              <a:rPr lang="en-US" altLang="zh-MO" sz="1700" b="1" kern="0" dirty="0" err="1">
                <a:solidFill>
                  <a:prstClr val="black"/>
                </a:solidFill>
                <a:cs typeface="Calibri"/>
                <a:sym typeface="Calibri"/>
              </a:rPr>
              <a:t>Moxlink</a:t>
            </a:r>
            <a:r>
              <a:rPr lang="en-US" altLang="zh-MO" sz="1700" b="1" kern="0" dirty="0">
                <a:solidFill>
                  <a:prstClr val="black"/>
                </a:solidFill>
                <a:cs typeface="Calibri"/>
                <a:sym typeface="Calibri"/>
              </a:rPr>
              <a:t>) </a:t>
            </a:r>
            <a:endParaRPr lang="zh-TW" altLang="en-GB" sz="1700" b="1" kern="0" dirty="0">
              <a:solidFill>
                <a:prstClr val="black"/>
              </a:solidFill>
              <a:cs typeface="Calibri"/>
              <a:sym typeface="Calibri"/>
            </a:endParaRPr>
          </a:p>
        </p:txBody>
      </p:sp>
      <p:sp>
        <p:nvSpPr>
          <p:cNvPr id="21508" name="Rectangle 3"/>
          <p:cNvSpPr>
            <a:spLocks noChangeArrowheads="1"/>
          </p:cNvSpPr>
          <p:nvPr/>
        </p:nvSpPr>
        <p:spPr bwMode="auto">
          <a:xfrm>
            <a:off x="1825626" y="-152400"/>
            <a:ext cx="6233219"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a:lnSpc>
                <a:spcPct val="93000"/>
              </a:lnSpc>
              <a:spcBef>
                <a:spcPts val="8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新細明體" panose="02020500000000000000" pitchFamily="18" charset="-120"/>
              </a:defRPr>
            </a:lvl1pPr>
            <a:lvl2pPr marL="742950" indent="-285750">
              <a:lnSpc>
                <a:spcPct val="93000"/>
              </a:lnSpc>
              <a:spcBef>
                <a:spcPts val="7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新細明體" panose="02020500000000000000" pitchFamily="18" charset="-120"/>
              </a:defRPr>
            </a:lvl2pPr>
            <a:lvl3pPr marL="1143000" indent="-228600">
              <a:lnSpc>
                <a:spcPct val="93000"/>
              </a:lnSpc>
              <a:spcBef>
                <a:spcPts val="6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新細明體" panose="02020500000000000000" pitchFamily="18" charset="-120"/>
              </a:defRPr>
            </a:lvl3pPr>
            <a:lvl4pPr marL="16002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4pPr>
            <a:lvl5pPr marL="2057400" indent="-228600">
              <a:lnSpc>
                <a:spcPct val="93000"/>
              </a:lnSpc>
              <a:spcBef>
                <a:spcPts val="500"/>
              </a:spcBef>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ts val="500"/>
              </a:spcBef>
              <a:spcAft>
                <a:spcPct val="0"/>
              </a:spcAft>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新細明體" panose="02020500000000000000" pitchFamily="18" charset="-120"/>
              </a:defRPr>
            </a:lvl9pPr>
          </a:lstStyle>
          <a:p>
            <a:pPr>
              <a:lnSpc>
                <a:spcPct val="100000"/>
              </a:lnSpc>
              <a:spcBef>
                <a:spcPct val="0"/>
              </a:spcBef>
              <a:buClr>
                <a:srgbClr val="CC3300"/>
              </a:buClr>
              <a:buNone/>
            </a:pPr>
            <a:r>
              <a:rPr lang="en-GB" altLang="zh-TW" sz="3600" b="1" kern="0" dirty="0">
                <a:solidFill>
                  <a:srgbClr val="CC3300"/>
                </a:solidFill>
                <a:latin typeface="Times New Roman" panose="02020603050405020304" pitchFamily="18" charset="0"/>
                <a:cs typeface="Calibri"/>
                <a:sym typeface="Calibri"/>
              </a:rPr>
              <a:t>Organizing Committee (Local)</a:t>
            </a:r>
          </a:p>
        </p:txBody>
      </p:sp>
      <p:sp>
        <p:nvSpPr>
          <p:cNvPr id="2" name="Footer Placeholder 1"/>
          <p:cNvSpPr>
            <a:spLocks noGrp="1"/>
          </p:cNvSpPr>
          <p:nvPr>
            <p:ph type="ftr" sz="quarter" idx="10"/>
          </p:nvPr>
        </p:nvSpPr>
        <p:spPr/>
        <p:txBody>
          <a:bodyPr/>
          <a:lstStyle/>
          <a:p>
            <a:r>
              <a:rPr lang="en-US" b="1" kern="0">
                <a:solidFill>
                  <a:prstClr val="black"/>
                </a:solidFill>
                <a:latin typeface="Calibri"/>
                <a:cs typeface="Calibri"/>
                <a:sym typeface="Calibri"/>
              </a:rPr>
              <a:t>CEDA BoG at ICCAD November 2015</a:t>
            </a:r>
            <a:endParaRPr lang="en-US" b="1" kern="0" dirty="0">
              <a:solidFill>
                <a:prstClr val="black"/>
              </a:solidFill>
              <a:latin typeface="Calibri"/>
              <a:cs typeface="Calibri"/>
              <a:sym typeface="Calibri"/>
            </a:endParaRPr>
          </a:p>
        </p:txBody>
      </p:sp>
    </p:spTree>
    <p:extLst>
      <p:ext uri="{BB962C8B-B14F-4D97-AF65-F5344CB8AC3E}">
        <p14:creationId xmlns:p14="http://schemas.microsoft.com/office/powerpoint/2010/main" val="18128264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82000" contrast="-30000"/>
            <a:extLst>
              <a:ext uri="{28A0092B-C50C-407E-A947-70E740481C1C}">
                <a14:useLocalDpi xmlns:a14="http://schemas.microsoft.com/office/drawing/2010/main"/>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1" name="Rectangle 4"/>
          <p:cNvSpPr>
            <a:spLocks noChangeArrowheads="1"/>
          </p:cNvSpPr>
          <p:nvPr/>
        </p:nvSpPr>
        <p:spPr bwMode="auto">
          <a:xfrm>
            <a:off x="1524000" y="1"/>
            <a:ext cx="9144000" cy="6919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5pPr>
            <a:lvl6pPr marL="25146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6pPr>
            <a:lvl7pPr marL="29718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7pPr>
            <a:lvl8pPr marL="34290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8pPr>
            <a:lvl9pPr marL="3886200" indent="-228600" defTabSz="449263" eaLnBrk="0" fontAlgn="base" hangingPunct="0">
              <a:lnSpc>
                <a:spcPct val="93000"/>
              </a:lnSpc>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新細明體" panose="02020500000000000000" pitchFamily="18" charset="-120"/>
              </a:defRPr>
            </a:lvl9pPr>
          </a:lstStyle>
          <a:p>
            <a:pPr eaLnBrk="1" hangingPunct="1">
              <a:buClr>
                <a:srgbClr val="CC3300"/>
              </a:buClr>
              <a:buSzPct val="100000"/>
              <a:defRPr/>
            </a:pPr>
            <a:r>
              <a:rPr lang="en-GB" altLang="zh-TW" sz="3200" b="1" kern="0" dirty="0">
                <a:solidFill>
                  <a:srgbClr val="CC3300"/>
                </a:solidFill>
                <a:latin typeface="Times New Roman" panose="02020603050405020304" pitchFamily="18" charset="0"/>
                <a:cs typeface="Calibri"/>
                <a:sym typeface="Calibri"/>
              </a:rPr>
              <a:t>Technical Program Committee (TPC)</a:t>
            </a:r>
          </a:p>
          <a:p>
            <a:pPr eaLnBrk="1" hangingPunct="1">
              <a:buClr>
                <a:srgbClr val="CC3300"/>
              </a:buClr>
              <a:buSzPct val="100000"/>
              <a:defRPr/>
            </a:pPr>
            <a:br>
              <a:rPr lang="en-US" altLang="zh-MO" b="1" kern="0" dirty="0">
                <a:solidFill>
                  <a:srgbClr val="FF0000"/>
                </a:solidFill>
                <a:latin typeface="Times New Roman" panose="02020603050405020304" pitchFamily="18" charset="0"/>
                <a:cs typeface="Times New Roman" panose="02020603050405020304" pitchFamily="18" charset="0"/>
                <a:sym typeface="Calibri"/>
              </a:rPr>
            </a:br>
            <a:r>
              <a:rPr lang="en-US" altLang="zh-MO" kern="0" dirty="0">
                <a:solidFill>
                  <a:srgbClr val="FF0000"/>
                </a:solidFill>
                <a:latin typeface="Times New Roman" panose="02020603050405020304" pitchFamily="18" charset="0"/>
                <a:cs typeface="Times New Roman" panose="02020603050405020304" pitchFamily="18" charset="0"/>
                <a:sym typeface="Calibri"/>
              </a:rPr>
              <a:t>Technical Program Chair: </a:t>
            </a:r>
          </a:p>
          <a:p>
            <a:pPr eaLnBrk="1" hangingPunct="1">
              <a:spcAft>
                <a:spcPts val="300"/>
              </a:spcAft>
              <a:buClr>
                <a:srgbClr val="CC3300"/>
              </a:buClr>
              <a:buSzPct val="100000"/>
              <a:defRPr/>
            </a:pPr>
            <a:r>
              <a:rPr lang="en-US" altLang="zh-MO" sz="2000" kern="0" dirty="0">
                <a:solidFill>
                  <a:prstClr val="black"/>
                </a:solidFill>
                <a:cs typeface="Calibri"/>
                <a:sym typeface="Calibri"/>
              </a:rPr>
              <a:t>                      </a:t>
            </a:r>
            <a:r>
              <a:rPr lang="en-US" altLang="zh-MO" sz="2000" kern="0" dirty="0" err="1">
                <a:solidFill>
                  <a:prstClr val="black"/>
                </a:solidFill>
                <a:cs typeface="Calibri"/>
                <a:sym typeface="Calibri"/>
              </a:rPr>
              <a:t>TingTing</a:t>
            </a:r>
            <a:r>
              <a:rPr lang="en-US" altLang="zh-MO" sz="2000" kern="0" dirty="0">
                <a:solidFill>
                  <a:prstClr val="black"/>
                </a:solidFill>
                <a:cs typeface="Calibri"/>
                <a:sym typeface="Calibri"/>
              </a:rPr>
              <a:t> Hwang (National Tsing Hua University, Taiwan)</a:t>
            </a:r>
            <a:br>
              <a:rPr lang="en-US" altLang="zh-MO" sz="2000" kern="0" dirty="0">
                <a:solidFill>
                  <a:prstClr val="black"/>
                </a:solidFill>
                <a:cs typeface="Calibri"/>
                <a:sym typeface="Calibri"/>
              </a:rPr>
            </a:br>
            <a:r>
              <a:rPr lang="en-US" altLang="zh-MO" kern="0" dirty="0">
                <a:solidFill>
                  <a:srgbClr val="FF0000"/>
                </a:solidFill>
                <a:latin typeface="Times New Roman" panose="02020603050405020304" pitchFamily="18" charset="0"/>
                <a:cs typeface="Times New Roman" panose="02020603050405020304" pitchFamily="18" charset="0"/>
                <a:sym typeface="Calibri"/>
              </a:rPr>
              <a:t>Technical Program Vice Chairs:</a:t>
            </a:r>
          </a:p>
          <a:p>
            <a:pPr eaLnBrk="1" hangingPunct="1">
              <a:spcAft>
                <a:spcPts val="300"/>
              </a:spcAft>
              <a:buClr>
                <a:srgbClr val="CC3300"/>
              </a:buClr>
              <a:buSzPct val="100000"/>
              <a:defRPr/>
            </a:pPr>
            <a:r>
              <a:rPr lang="en-US" altLang="zh-MO" sz="2000" kern="0" dirty="0">
                <a:solidFill>
                  <a:prstClr val="black"/>
                </a:solidFill>
                <a:cs typeface="Calibri"/>
                <a:sym typeface="Calibri"/>
              </a:rPr>
              <a:t>                      David Z. Pan (University of Texas at Austin, USA)</a:t>
            </a:r>
            <a:br>
              <a:rPr lang="en-US" altLang="zh-MO" sz="2000" kern="0" dirty="0">
                <a:solidFill>
                  <a:prstClr val="black"/>
                </a:solidFill>
                <a:cs typeface="Calibri"/>
                <a:sym typeface="Calibri"/>
              </a:rPr>
            </a:br>
            <a:r>
              <a:rPr lang="en-US" altLang="zh-MO" sz="2000" kern="0" dirty="0">
                <a:solidFill>
                  <a:prstClr val="black"/>
                </a:solidFill>
                <a:cs typeface="Calibri"/>
                <a:sym typeface="Calibri"/>
              </a:rPr>
              <a:t>                      </a:t>
            </a:r>
            <a:r>
              <a:rPr lang="en-US" altLang="zh-MO" sz="2000" kern="0" dirty="0" err="1">
                <a:solidFill>
                  <a:prstClr val="black"/>
                </a:solidFill>
                <a:cs typeface="Calibri"/>
                <a:sym typeface="Calibri"/>
              </a:rPr>
              <a:t>Pui</a:t>
            </a:r>
            <a:r>
              <a:rPr lang="en-US" altLang="zh-MO" sz="2000" kern="0" dirty="0">
                <a:solidFill>
                  <a:prstClr val="black"/>
                </a:solidFill>
                <a:cs typeface="Calibri"/>
                <a:sym typeface="Calibri"/>
              </a:rPr>
              <a:t>-In </a:t>
            </a:r>
            <a:r>
              <a:rPr lang="en-US" altLang="zh-MO" sz="2000" kern="0" dirty="0" err="1">
                <a:solidFill>
                  <a:prstClr val="black"/>
                </a:solidFill>
                <a:cs typeface="Calibri"/>
                <a:sym typeface="Calibri"/>
              </a:rPr>
              <a:t>Mak</a:t>
            </a:r>
            <a:r>
              <a:rPr lang="en-US" altLang="zh-MO" sz="2000" kern="0" dirty="0">
                <a:solidFill>
                  <a:prstClr val="black"/>
                </a:solidFill>
                <a:cs typeface="Calibri"/>
                <a:sym typeface="Calibri"/>
              </a:rPr>
              <a:t> (University of Macau, Macao, China) </a:t>
            </a:r>
          </a:p>
          <a:p>
            <a:pPr eaLnBrk="1" hangingPunct="1">
              <a:buClr>
                <a:srgbClr val="CC3300"/>
              </a:buClr>
              <a:buSzPct val="100000"/>
              <a:defRPr/>
            </a:pPr>
            <a:r>
              <a:rPr lang="en-US" altLang="zh-MO" kern="0" dirty="0">
                <a:solidFill>
                  <a:srgbClr val="FF0000"/>
                </a:solidFill>
                <a:latin typeface="Times New Roman" panose="02020603050405020304" pitchFamily="18" charset="0"/>
                <a:cs typeface="Times New Roman" panose="02020603050405020304" pitchFamily="18" charset="0"/>
                <a:sym typeface="Calibri"/>
              </a:rPr>
              <a:t>Secretaries:</a:t>
            </a:r>
          </a:p>
          <a:p>
            <a:pPr eaLnBrk="1" hangingPunct="1">
              <a:spcAft>
                <a:spcPts val="300"/>
              </a:spcAft>
              <a:buClr>
                <a:srgbClr val="CC3300"/>
              </a:buClr>
              <a:buSzPct val="100000"/>
              <a:defRPr/>
            </a:pPr>
            <a:r>
              <a:rPr lang="en-US" altLang="zh-MO" sz="2000" kern="0" dirty="0">
                <a:solidFill>
                  <a:prstClr val="black"/>
                </a:solidFill>
                <a:cs typeface="Calibri"/>
                <a:sym typeface="Calibri"/>
              </a:rPr>
              <a:t>	                      </a:t>
            </a:r>
            <a:r>
              <a:rPr lang="en-US" altLang="zh-MO" sz="2000" kern="0" dirty="0" err="1">
                <a:solidFill>
                  <a:prstClr val="black"/>
                </a:solidFill>
                <a:cs typeface="Calibri"/>
                <a:sym typeface="Calibri"/>
              </a:rPr>
              <a:t>Chih-Tsun</a:t>
            </a:r>
            <a:r>
              <a:rPr lang="en-US" altLang="zh-MO" sz="2000" kern="0" dirty="0">
                <a:solidFill>
                  <a:prstClr val="black"/>
                </a:solidFill>
                <a:cs typeface="Calibri"/>
                <a:sym typeface="Calibri"/>
              </a:rPr>
              <a:t> Huang (National Tsing Hua University)</a:t>
            </a:r>
            <a:br>
              <a:rPr lang="en-US" altLang="zh-MO" sz="2000" kern="0" dirty="0">
                <a:solidFill>
                  <a:prstClr val="black"/>
                </a:solidFill>
                <a:cs typeface="Calibri"/>
                <a:sym typeface="Calibri"/>
              </a:rPr>
            </a:br>
            <a:r>
              <a:rPr lang="en-US" altLang="zh-MO" sz="2000" kern="0" dirty="0">
                <a:solidFill>
                  <a:prstClr val="black"/>
                </a:solidFill>
                <a:cs typeface="Calibri"/>
                <a:sym typeface="Calibri"/>
              </a:rPr>
              <a:t>                      Kai-Chiang Wu (National </a:t>
            </a:r>
            <a:r>
              <a:rPr lang="en-US" altLang="zh-MO" sz="2000" kern="0" dirty="0" err="1">
                <a:solidFill>
                  <a:prstClr val="black"/>
                </a:solidFill>
                <a:cs typeface="Calibri"/>
                <a:sym typeface="Calibri"/>
              </a:rPr>
              <a:t>Chiao</a:t>
            </a:r>
            <a:r>
              <a:rPr lang="en-US" altLang="zh-MO" sz="2000" kern="0" dirty="0">
                <a:solidFill>
                  <a:prstClr val="black"/>
                </a:solidFill>
                <a:cs typeface="Calibri"/>
                <a:sym typeface="Calibri"/>
              </a:rPr>
              <a:t> Tung University)</a:t>
            </a:r>
            <a:br>
              <a:rPr lang="en-US" altLang="zh-MO" sz="2000" kern="0" dirty="0">
                <a:solidFill>
                  <a:prstClr val="black"/>
                </a:solidFill>
                <a:cs typeface="Calibri"/>
                <a:sym typeface="Calibri"/>
              </a:rPr>
            </a:br>
            <a:r>
              <a:rPr lang="en-US" altLang="zh-MO" sz="2000" kern="0" dirty="0">
                <a:solidFill>
                  <a:prstClr val="black"/>
                </a:solidFill>
                <a:cs typeface="Calibri"/>
                <a:sym typeface="Calibri"/>
              </a:rPr>
              <a:t>                      Yung-</a:t>
            </a:r>
            <a:r>
              <a:rPr lang="en-US" altLang="zh-MO" sz="2000" kern="0" dirty="0" err="1">
                <a:solidFill>
                  <a:prstClr val="black"/>
                </a:solidFill>
                <a:cs typeface="Calibri"/>
                <a:sym typeface="Calibri"/>
              </a:rPr>
              <a:t>Chih</a:t>
            </a:r>
            <a:r>
              <a:rPr lang="en-US" altLang="zh-MO" sz="2000" kern="0" dirty="0">
                <a:solidFill>
                  <a:prstClr val="black"/>
                </a:solidFill>
                <a:cs typeface="Calibri"/>
                <a:sym typeface="Calibri"/>
              </a:rPr>
              <a:t> Chen (Yuan </a:t>
            </a:r>
            <a:r>
              <a:rPr lang="en-US" altLang="zh-MO" sz="2000" kern="0" dirty="0" err="1">
                <a:solidFill>
                  <a:prstClr val="black"/>
                </a:solidFill>
                <a:cs typeface="Calibri"/>
                <a:sym typeface="Calibri"/>
              </a:rPr>
              <a:t>Ze</a:t>
            </a:r>
            <a:r>
              <a:rPr lang="en-US" altLang="zh-MO" sz="2000" kern="0" dirty="0">
                <a:solidFill>
                  <a:prstClr val="black"/>
                </a:solidFill>
                <a:cs typeface="Calibri"/>
                <a:sym typeface="Calibri"/>
              </a:rPr>
              <a:t> University)</a:t>
            </a:r>
            <a:br>
              <a:rPr lang="en-US" altLang="zh-MO" sz="2000" kern="0" dirty="0">
                <a:solidFill>
                  <a:prstClr val="black"/>
                </a:solidFill>
                <a:cs typeface="Calibri"/>
                <a:sym typeface="Calibri"/>
              </a:rPr>
            </a:br>
            <a:r>
              <a:rPr lang="en-US" altLang="zh-MO" sz="2000" kern="0" dirty="0">
                <a:solidFill>
                  <a:prstClr val="black"/>
                </a:solidFill>
                <a:cs typeface="Calibri"/>
                <a:sym typeface="Calibri"/>
              </a:rPr>
              <a:t>                      Yi-Yu Liu (Yuan </a:t>
            </a:r>
            <a:r>
              <a:rPr lang="en-US" altLang="zh-MO" sz="2000" kern="0" dirty="0" err="1">
                <a:solidFill>
                  <a:prstClr val="black"/>
                </a:solidFill>
                <a:cs typeface="Calibri"/>
                <a:sym typeface="Calibri"/>
              </a:rPr>
              <a:t>Ze</a:t>
            </a:r>
            <a:r>
              <a:rPr lang="en-US" altLang="zh-MO" sz="2000" kern="0" dirty="0">
                <a:solidFill>
                  <a:prstClr val="black"/>
                </a:solidFill>
                <a:cs typeface="Calibri"/>
                <a:sym typeface="Calibri"/>
              </a:rPr>
              <a:t> University)</a:t>
            </a:r>
          </a:p>
          <a:p>
            <a:pPr eaLnBrk="1" hangingPunct="1">
              <a:buClr>
                <a:srgbClr val="CC3300"/>
              </a:buClr>
              <a:buSzPct val="100000"/>
              <a:defRPr/>
            </a:pPr>
            <a:r>
              <a:rPr lang="en-US" altLang="zh-MO" kern="0" dirty="0">
                <a:solidFill>
                  <a:srgbClr val="FF0000"/>
                </a:solidFill>
                <a:latin typeface="Times New Roman" panose="02020603050405020304" pitchFamily="18" charset="0"/>
                <a:cs typeface="Times New Roman" panose="02020603050405020304" pitchFamily="18" charset="0"/>
                <a:sym typeface="Calibri"/>
              </a:rPr>
              <a:t>Secretariat:</a:t>
            </a:r>
          </a:p>
          <a:p>
            <a:pPr eaLnBrk="1" hangingPunct="1">
              <a:buClr>
                <a:srgbClr val="CC3300"/>
              </a:buClr>
              <a:buSzPct val="100000"/>
              <a:defRPr/>
            </a:pPr>
            <a:r>
              <a:rPr lang="en-US" altLang="zh-MO" sz="2000" kern="0" dirty="0">
                <a:solidFill>
                  <a:prstClr val="black"/>
                </a:solidFill>
                <a:cs typeface="Calibri"/>
                <a:sym typeface="Calibri"/>
              </a:rPr>
              <a:t>                      Patty Huang (National Tsing Hua University)</a:t>
            </a:r>
            <a:endParaRPr lang="en-US" altLang="zh-MO" sz="1100" b="1" kern="0" dirty="0">
              <a:solidFill>
                <a:prstClr val="black"/>
              </a:solidFill>
              <a:cs typeface="Calibri"/>
              <a:sym typeface="Calibri"/>
            </a:endParaRPr>
          </a:p>
          <a:p>
            <a:pPr eaLnBrk="1" hangingPunct="1">
              <a:buClr>
                <a:srgbClr val="CC3300"/>
              </a:buClr>
              <a:buSzPct val="100000"/>
              <a:defRPr/>
            </a:pPr>
            <a:r>
              <a:rPr lang="en-US" altLang="zh-MO" kern="0" dirty="0">
                <a:solidFill>
                  <a:srgbClr val="FF0000"/>
                </a:solidFill>
                <a:latin typeface="Times New Roman" panose="02020603050405020304" pitchFamily="18" charset="0"/>
                <a:cs typeface="Times New Roman" panose="02020603050405020304" pitchFamily="18" charset="0"/>
                <a:sym typeface="Calibri"/>
              </a:rPr>
              <a:t>Subcommittees:</a:t>
            </a:r>
            <a:endParaRPr lang="en-US" altLang="zh-MO" sz="2000" kern="0" dirty="0">
              <a:solidFill>
                <a:prstClr val="black"/>
              </a:solidFill>
              <a:cs typeface="Calibri"/>
              <a:sym typeface="Calibri"/>
            </a:endParaRPr>
          </a:p>
          <a:p>
            <a:pPr eaLnBrk="1" hangingPunct="1">
              <a:buClr>
                <a:srgbClr val="CC3300"/>
              </a:buClr>
              <a:buSzPct val="100000"/>
              <a:defRPr/>
            </a:pPr>
            <a:r>
              <a:rPr lang="en-US" altLang="zh-MO" sz="2000" kern="0" dirty="0">
                <a:solidFill>
                  <a:prstClr val="black"/>
                </a:solidFill>
                <a:cs typeface="Calibri"/>
                <a:sym typeface="Calibri"/>
              </a:rPr>
              <a:t>* : subcommittee chairs </a:t>
            </a:r>
          </a:p>
          <a:p>
            <a:pPr eaLnBrk="1" hangingPunct="1">
              <a:buClr>
                <a:srgbClr val="CC3300"/>
              </a:buClr>
              <a:buSzPct val="100000"/>
              <a:defRPr/>
            </a:pPr>
            <a:r>
              <a:rPr lang="en-US" altLang="zh-MO" sz="1400" kern="0" dirty="0">
                <a:solidFill>
                  <a:prstClr val="black"/>
                </a:solidFill>
                <a:cs typeface="Calibri"/>
                <a:sym typeface="Calibri"/>
              </a:rPr>
              <a:t>[1] System-Level Modeling and Design Methodology </a:t>
            </a:r>
          </a:p>
          <a:p>
            <a:pPr eaLnBrk="1" hangingPunct="1">
              <a:buClr>
                <a:srgbClr val="CC3300"/>
              </a:buClr>
              <a:buSzPct val="100000"/>
              <a:defRPr/>
            </a:pPr>
            <a:r>
              <a:rPr lang="en-US" altLang="zh-MO" sz="1400" kern="0" dirty="0">
                <a:solidFill>
                  <a:prstClr val="black"/>
                </a:solidFill>
                <a:cs typeface="Calibri"/>
                <a:sym typeface="Calibri"/>
              </a:rPr>
              <a:t>* </a:t>
            </a:r>
            <a:r>
              <a:rPr lang="en-US" altLang="zh-MO" sz="1400" kern="0" dirty="0" err="1">
                <a:solidFill>
                  <a:prstClr val="black"/>
                </a:solidFill>
                <a:cs typeface="Calibri"/>
                <a:sym typeface="Calibri"/>
              </a:rPr>
              <a:t>Soonhoi</a:t>
            </a:r>
            <a:r>
              <a:rPr lang="en-US" altLang="zh-MO" sz="1400" kern="0" dirty="0">
                <a:solidFill>
                  <a:prstClr val="black"/>
                </a:solidFill>
                <a:cs typeface="Calibri"/>
                <a:sym typeface="Calibri"/>
              </a:rPr>
              <a:t> Ha (Seoul National University)</a:t>
            </a:r>
          </a:p>
          <a:p>
            <a:pPr eaLnBrk="1" hangingPunct="1">
              <a:buClr>
                <a:srgbClr val="CC3300"/>
              </a:buClr>
              <a:buSzPct val="100000"/>
              <a:defRPr/>
            </a:pPr>
            <a:endParaRPr lang="en-US" altLang="zh-MO" sz="900" kern="0" dirty="0">
              <a:solidFill>
                <a:prstClr val="black"/>
              </a:solidFill>
              <a:cs typeface="Calibri"/>
              <a:sym typeface="Calibri"/>
            </a:endParaRPr>
          </a:p>
          <a:p>
            <a:pPr eaLnBrk="1" hangingPunct="1">
              <a:buClr>
                <a:srgbClr val="CC3300"/>
              </a:buClr>
              <a:buSzPct val="100000"/>
              <a:defRPr/>
            </a:pPr>
            <a:r>
              <a:rPr lang="en-US" altLang="zh-MO" sz="1400" kern="0" dirty="0">
                <a:solidFill>
                  <a:prstClr val="black"/>
                </a:solidFill>
                <a:cs typeface="Calibri"/>
                <a:sym typeface="Calibri"/>
              </a:rPr>
              <a:t>[2] Embedded System Architecture and Design </a:t>
            </a:r>
          </a:p>
          <a:p>
            <a:pPr eaLnBrk="1" hangingPunct="1">
              <a:buClr>
                <a:srgbClr val="CC3300"/>
              </a:buClr>
              <a:buSzPct val="100000"/>
              <a:defRPr/>
            </a:pPr>
            <a:r>
              <a:rPr lang="en-US" altLang="zh-MO" sz="1400" kern="0" dirty="0">
                <a:solidFill>
                  <a:prstClr val="black"/>
                </a:solidFill>
                <a:cs typeface="Calibri"/>
                <a:sym typeface="Calibri"/>
              </a:rPr>
              <a:t>* Wei Zhang (Hong Kong University of Science and Technology)</a:t>
            </a:r>
          </a:p>
          <a:p>
            <a:pPr eaLnBrk="1" hangingPunct="1">
              <a:buClr>
                <a:srgbClr val="CC3300"/>
              </a:buClr>
              <a:buSzPct val="100000"/>
              <a:defRPr/>
            </a:pPr>
            <a:endParaRPr lang="en-US" altLang="zh-MO" sz="1000" kern="0" dirty="0">
              <a:solidFill>
                <a:prstClr val="black"/>
              </a:solidFill>
              <a:cs typeface="Calibri"/>
              <a:sym typeface="Calibri"/>
            </a:endParaRPr>
          </a:p>
          <a:p>
            <a:pPr eaLnBrk="1" hangingPunct="1">
              <a:buClr>
                <a:srgbClr val="CC3300"/>
              </a:buClr>
              <a:buSzPct val="100000"/>
              <a:defRPr/>
            </a:pPr>
            <a:r>
              <a:rPr lang="en-US" altLang="zh-MO" sz="1400" kern="0" dirty="0">
                <a:solidFill>
                  <a:prstClr val="black"/>
                </a:solidFill>
                <a:cs typeface="Calibri"/>
                <a:sym typeface="Calibri"/>
              </a:rPr>
              <a:t>[3] On-chip Communication and Networks-on-Chip </a:t>
            </a:r>
          </a:p>
          <a:p>
            <a:pPr eaLnBrk="1" hangingPunct="1">
              <a:buClr>
                <a:srgbClr val="CC3300"/>
              </a:buClr>
              <a:buSzPct val="100000"/>
              <a:defRPr/>
            </a:pPr>
            <a:r>
              <a:rPr lang="en-US" altLang="zh-MO" sz="1400" kern="0" dirty="0">
                <a:solidFill>
                  <a:prstClr val="black"/>
                </a:solidFill>
                <a:cs typeface="Calibri"/>
                <a:sym typeface="Calibri"/>
              </a:rPr>
              <a:t>* Mehdi </a:t>
            </a:r>
            <a:r>
              <a:rPr lang="en-US" altLang="zh-MO" sz="1400" kern="0" dirty="0" err="1">
                <a:solidFill>
                  <a:prstClr val="black"/>
                </a:solidFill>
                <a:cs typeface="Calibri"/>
                <a:sym typeface="Calibri"/>
              </a:rPr>
              <a:t>Tahoori</a:t>
            </a:r>
            <a:r>
              <a:rPr lang="en-US" altLang="zh-MO" sz="1400" kern="0" dirty="0">
                <a:solidFill>
                  <a:prstClr val="black"/>
                </a:solidFill>
                <a:cs typeface="Calibri"/>
                <a:sym typeface="Calibri"/>
              </a:rPr>
              <a:t> (Karlsruhe Institute of Technology)</a:t>
            </a:r>
          </a:p>
        </p:txBody>
      </p:sp>
    </p:spTree>
    <p:extLst>
      <p:ext uri="{BB962C8B-B14F-4D97-AF65-F5344CB8AC3E}">
        <p14:creationId xmlns:p14="http://schemas.microsoft.com/office/powerpoint/2010/main" val="3276305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EDTDA5n1WkiIyDT1gM1YLq"/>
</p:tagLst>
</file>

<file path=ppt/tags/tag10.xml><?xml version="1.0" encoding="utf-8"?>
<p:tagLst xmlns:a="http://schemas.openxmlformats.org/drawingml/2006/main" xmlns:r="http://schemas.openxmlformats.org/officeDocument/2006/relationships" xmlns:p="http://schemas.openxmlformats.org/presentationml/2006/main">
  <p:tag name="DVSHAPEID" val="Js1G9kKZV08jmdmMHygK4M"/>
</p:tagLst>
</file>

<file path=ppt/tags/tag11.xml><?xml version="1.0" encoding="utf-8"?>
<p:tagLst xmlns:a="http://schemas.openxmlformats.org/drawingml/2006/main" xmlns:r="http://schemas.openxmlformats.org/officeDocument/2006/relationships" xmlns:p="http://schemas.openxmlformats.org/presentationml/2006/main">
  <p:tag name="DVSHAPEID" val="ni34QI6StUTkRBIu1KkpLy"/>
</p:tagLst>
</file>

<file path=ppt/tags/tag2.xml><?xml version="1.0" encoding="utf-8"?>
<p:tagLst xmlns:a="http://schemas.openxmlformats.org/drawingml/2006/main" xmlns:r="http://schemas.openxmlformats.org/officeDocument/2006/relationships" xmlns:p="http://schemas.openxmlformats.org/presentationml/2006/main">
  <p:tag name="DVSHAPEID" val="Js1G9kKZV08jmdmMHygK4M"/>
</p:tagLst>
</file>

<file path=ppt/tags/tag3.xml><?xml version="1.0" encoding="utf-8"?>
<p:tagLst xmlns:a="http://schemas.openxmlformats.org/drawingml/2006/main" xmlns:r="http://schemas.openxmlformats.org/officeDocument/2006/relationships" xmlns:p="http://schemas.openxmlformats.org/presentationml/2006/main">
  <p:tag name="DVSHAPEID" val="ni34QI6StUTkRBIu1KkpLy"/>
</p:tagLst>
</file>

<file path=ppt/tags/tag4.xml><?xml version="1.0" encoding="utf-8"?>
<p:tagLst xmlns:a="http://schemas.openxmlformats.org/drawingml/2006/main" xmlns:r="http://schemas.openxmlformats.org/officeDocument/2006/relationships" xmlns:p="http://schemas.openxmlformats.org/presentationml/2006/main">
  <p:tag name="DVSECTIONID" val="EDTDA5n1WkiIyDT1gM1YLq"/>
</p:tagLst>
</file>

<file path=ppt/tags/tag5.xml><?xml version="1.0" encoding="utf-8"?>
<p:tagLst xmlns:a="http://schemas.openxmlformats.org/drawingml/2006/main" xmlns:r="http://schemas.openxmlformats.org/officeDocument/2006/relationships" xmlns:p="http://schemas.openxmlformats.org/presentationml/2006/main">
  <p:tag name="DVSHAPEID" val="Js1G9kKZV08jmdmMHygK4M"/>
</p:tagLst>
</file>

<file path=ppt/tags/tag6.xml><?xml version="1.0" encoding="utf-8"?>
<p:tagLst xmlns:a="http://schemas.openxmlformats.org/drawingml/2006/main" xmlns:r="http://schemas.openxmlformats.org/officeDocument/2006/relationships" xmlns:p="http://schemas.openxmlformats.org/presentationml/2006/main">
  <p:tag name="DVSECTIONID" val="EDTDA5n1WkiIyDT1gM1YLq"/>
</p:tagLst>
</file>

<file path=ppt/tags/tag7.xml><?xml version="1.0" encoding="utf-8"?>
<p:tagLst xmlns:a="http://schemas.openxmlformats.org/drawingml/2006/main" xmlns:r="http://schemas.openxmlformats.org/officeDocument/2006/relationships" xmlns:p="http://schemas.openxmlformats.org/presentationml/2006/main">
  <p:tag name="DVSHAPEID" val="Js1G9kKZV08jmdmMHygK4M"/>
</p:tagLst>
</file>

<file path=ppt/tags/tag8.xml><?xml version="1.0" encoding="utf-8"?>
<p:tagLst xmlns:a="http://schemas.openxmlformats.org/drawingml/2006/main" xmlns:r="http://schemas.openxmlformats.org/officeDocument/2006/relationships" xmlns:p="http://schemas.openxmlformats.org/presentationml/2006/main">
  <p:tag name="DVSHAPEID" val="ni34QI6StUTkRBIu1KkpLy"/>
</p:tagLst>
</file>

<file path=ppt/tags/tag9.xml><?xml version="1.0" encoding="utf-8"?>
<p:tagLst xmlns:a="http://schemas.openxmlformats.org/drawingml/2006/main" xmlns:r="http://schemas.openxmlformats.org/officeDocument/2006/relationships" xmlns:p="http://schemas.openxmlformats.org/presentationml/2006/main">
  <p:tag name="DVSECTIONID" val="EDTDA5n1WkiIyDT1gM1YLq"/>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5710</Words>
  <Application>Microsoft Office PowerPoint</Application>
  <PresentationFormat>Widescreen</PresentationFormat>
  <Paragraphs>666</Paragraphs>
  <Slides>45</Slides>
  <Notes>28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9" baseType="lpstr">
      <vt:lpstr>Arial</vt:lpstr>
      <vt:lpstr>Calibri</vt:lpstr>
      <vt:lpstr>Calibri Light</vt:lpstr>
      <vt:lpstr>Courier New</vt:lpstr>
      <vt:lpstr>Gill Sans</vt:lpstr>
      <vt:lpstr>Impact</vt:lpstr>
      <vt:lpstr>Lucida Sans Unicode</vt:lpstr>
      <vt:lpstr>Tahoma</vt:lpstr>
      <vt:lpstr>Times New Roman</vt:lpstr>
      <vt:lpstr>Wingdings</vt:lpstr>
      <vt:lpstr>Wingdings 2</vt:lpstr>
      <vt:lpstr>Office Theme</vt:lpstr>
      <vt:lpstr>Concourse</vt:lpstr>
      <vt:lpstr>Chart</vt:lpstr>
      <vt:lpstr>Conferences Report BoG Meeting  David Atienza Alonso VP-Conferences</vt:lpstr>
      <vt:lpstr>Stable Projections for CEDA in Conferences</vt:lpstr>
      <vt:lpstr>Growth in Cooperation with IEEE Bodies and ACM</vt:lpstr>
      <vt:lpstr>CEDA Conf. Monitoring – status (Nov 2015)</vt:lpstr>
      <vt:lpstr>Status on CEDA OutReach Activities</vt:lpstr>
      <vt:lpstr>Develop Strategic Vision for Conferences</vt:lpstr>
      <vt:lpstr>Conferences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Submission</vt:lpstr>
      <vt:lpstr># of Submitted Papers by Country</vt:lpstr>
      <vt:lpstr># of Accepted Papers by Country</vt:lpstr>
      <vt:lpstr>PowerPoint Presentation</vt:lpstr>
      <vt:lpstr>53rd DAC Report      (Presenter: Shishpal Rawat)</vt:lpstr>
      <vt:lpstr>2013-2015</vt:lpstr>
      <vt:lpstr>Attendance (2007-2015)</vt:lpstr>
      <vt:lpstr>Exhibiting Companies (2013-2015)</vt:lpstr>
      <vt:lpstr>2013-2015 Comparison</vt:lpstr>
      <vt:lpstr>Program Themes</vt:lpstr>
      <vt:lpstr> DAC 2015: New and Expanded Technical Contents</vt:lpstr>
      <vt:lpstr>Research Paper Submission Summary</vt:lpstr>
      <vt:lpstr>Research Paper Submission Trends</vt:lpstr>
      <vt:lpstr>TPC Information</vt:lpstr>
      <vt:lpstr>PowerPoint Presentation</vt:lpstr>
      <vt:lpstr>PowerPoint Presentation</vt:lpstr>
      <vt:lpstr>Conference Geographical Accessibility  - Attract More Chinese Delegates </vt:lpstr>
      <vt:lpstr>PowerPoint Presentation</vt:lpstr>
      <vt:lpstr>DATE 2016</vt:lpstr>
      <vt:lpstr>Topic Team Sizes</vt:lpstr>
      <vt:lpstr>DATE Submissions: 793 (13% less)</vt:lpstr>
      <vt:lpstr>Asia Passed US in No. Submissions</vt:lpstr>
      <vt:lpstr>Design (D) Dominates,                                Test (T) and Embedded Sw (E) Shrink</vt:lpstr>
      <vt:lpstr>Key Topics This Year – D Track</vt:lpstr>
      <vt:lpstr>Key Topics This Year – D Track</vt:lpstr>
      <vt:lpstr>Key Topics This Year – A Track</vt:lpstr>
      <vt:lpstr>But Issues in the T and E Tracks</vt:lpstr>
      <vt:lpstr>Review Process &amp; meeting (Nuremberg, DE)</vt:lpstr>
      <vt:lpstr>DATE Budgets and Forecast (kEuro)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Report BoG Meeting  Sachin S. Sapatnekar VP-Finance</dc:title>
  <dc:creator>Madie Nelson</dc:creator>
  <cp:lastModifiedBy>Madie Nelson</cp:lastModifiedBy>
  <cp:revision>3</cp:revision>
  <dcterms:created xsi:type="dcterms:W3CDTF">2022-06-09T19:12:15Z</dcterms:created>
  <dcterms:modified xsi:type="dcterms:W3CDTF">2022-06-09T19:19:14Z</dcterms:modified>
</cp:coreProperties>
</file>