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sldIdLst>
    <p:sldId id="298" r:id="rId4"/>
    <p:sldId id="539" r:id="rId5"/>
    <p:sldId id="540" r:id="rId6"/>
    <p:sldId id="541" r:id="rId7"/>
    <p:sldId id="542" r:id="rId8"/>
    <p:sldId id="543" r:id="rId9"/>
    <p:sldId id="544" r:id="rId10"/>
    <p:sldId id="54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sachin:Documents:CEDA:2013-14:Budget2015:Final:44bdgt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TCAD bad debt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2015YTD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10.3</c:v>
                </c:pt>
                <c:pt idx="1">
                  <c:v>16.5</c:v>
                </c:pt>
                <c:pt idx="2">
                  <c:v>22.6</c:v>
                </c:pt>
                <c:pt idx="3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67-4963-83AF-5FB1C6C706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46247432"/>
        <c:axId val="-2046243672"/>
      </c:barChart>
      <c:catAx>
        <c:axId val="-2046247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46243672"/>
        <c:crosses val="autoZero"/>
        <c:auto val="1"/>
        <c:lblAlgn val="ctr"/>
        <c:lblOffset val="100"/>
        <c:noMultiLvlLbl val="0"/>
      </c:catAx>
      <c:valAx>
        <c:axId val="-2046243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46247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cat>
            <c:strRef>
              <c:f>'1700'!$C$11:$J$11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'1700'!$C$12:$J$12</c:f>
              <c:numCache>
                <c:formatCode>0.0_);\(0.0\)</c:formatCode>
                <c:ptCount val="8"/>
                <c:pt idx="0" formatCode="#,##0.0_);\(#,##0.0\)">
                  <c:v>103.7</c:v>
                </c:pt>
                <c:pt idx="1">
                  <c:v>43.6</c:v>
                </c:pt>
                <c:pt idx="2">
                  <c:v>49.6</c:v>
                </c:pt>
                <c:pt idx="3">
                  <c:v>46.7</c:v>
                </c:pt>
                <c:pt idx="4">
                  <c:v>41.179189999999998</c:v>
                </c:pt>
                <c:pt idx="5">
                  <c:v>62.193869999999997</c:v>
                </c:pt>
                <c:pt idx="6">
                  <c:v>90</c:v>
                </c:pt>
                <c:pt idx="7" formatCode="#,##0.0_);\(#,##0.0\)">
                  <c:v>112.9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D8-4C3C-9013-1EC54EB24A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50313480"/>
        <c:axId val="-2050310392"/>
      </c:barChart>
      <c:catAx>
        <c:axId val="-2050313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050310392"/>
        <c:crosses val="autoZero"/>
        <c:auto val="1"/>
        <c:lblAlgn val="ctr"/>
        <c:lblOffset val="100"/>
        <c:noMultiLvlLbl val="0"/>
      </c:catAx>
      <c:valAx>
        <c:axId val="-2050310392"/>
        <c:scaling>
          <c:orientation val="minMax"/>
        </c:scaling>
        <c:delete val="0"/>
        <c:axPos val="l"/>
        <c:majorGridlines/>
        <c:numFmt formatCode="#,##0.0_);\(#,##0.0\)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0503134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1A607-FC0E-4E9F-8FE9-4103D4BC41E3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F8C56-2902-440F-9F68-DA7E3ED5B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73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10E67-7789-7940-83F6-86A4029CE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67BCFE-8C37-F426-110B-62C46138E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9B29F-E0F1-C453-9EB3-A85FDA11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5A9C7-243C-9BF8-BC46-AC8A0AA78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33A50-AACB-8485-1965-5DC42EF81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0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6E9A3-1850-7CDD-D7DC-DB7AC5D2F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C805CF-2536-289A-3658-A64201680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8FCF5-3BE6-3F01-3A19-E3096CF55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B0386-11BB-6B95-B07E-0D9D26425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8D1D9-5F22-3A10-FB79-4CEA76772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9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B19F6B-3EC3-68A2-5AFF-C1261CB32E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FED71-8E56-C131-F6CD-96F81AF58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6D146-A960-7416-EBE2-39F9421B3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F458D-150F-6D25-84B0-475BDB52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63D29-BCDA-F074-7726-5AB5ED3A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15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1600" y="76200"/>
            <a:ext cx="11785600" cy="838200"/>
          </a:xfrm>
        </p:spPr>
        <p:txBody>
          <a:bodyPr vert="horz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sz="24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019" y="5791200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" y="6638132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CEDA BoG at ICCAD November 2015</a:t>
            </a:r>
            <a:endParaRPr lang="en-US" dirty="0"/>
          </a:p>
        </p:txBody>
      </p:sp>
      <p:pic>
        <p:nvPicPr>
          <p:cNvPr id="16" name="image1.jpg" descr="CEDA_Logo"/>
          <p:cNvPicPr/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200" y="6248400"/>
            <a:ext cx="3352800" cy="6096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ext Placeholder 29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Font typeface="Wingdings" pitchFamily="2" charset="2"/>
              <a:buChar char="§"/>
              <a:defRPr sz="2400"/>
            </a:lvl1pPr>
            <a:lvl3pPr>
              <a:buFont typeface="Wingdings" pitchFamily="2" charset="2"/>
              <a:buChar char="§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  <a:lvl7pPr>
              <a:buFont typeface="Wingdings" pitchFamily="2" charset="2"/>
              <a:buChar char="§"/>
              <a:defRPr/>
            </a:lvl7pPr>
            <a:lvl8pPr>
              <a:buFont typeface="Wingdings" pitchFamily="2" charset="2"/>
              <a:buChar char="§"/>
              <a:defRPr/>
            </a:lvl8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6" eaLnBrk="1" latinLnBrk="0" hangingPunct="1"/>
            <a:r>
              <a:rPr kumimoji="0" lang="en-US" dirty="0"/>
              <a:t>Second level</a:t>
            </a:r>
          </a:p>
          <a:p>
            <a:pPr lvl="6" eaLnBrk="1" latinLnBrk="0" hangingPunct="1"/>
            <a:r>
              <a:rPr kumimoji="0" lang="en-US" dirty="0"/>
              <a:t>Third level</a:t>
            </a:r>
          </a:p>
          <a:p>
            <a:pPr lvl="6" eaLnBrk="1" latinLnBrk="0" hangingPunct="1"/>
            <a:r>
              <a:rPr kumimoji="0" lang="en-US" dirty="0"/>
              <a:t>Fourth level</a:t>
            </a:r>
          </a:p>
          <a:p>
            <a:pPr lvl="7" eaLnBrk="1" latinLnBrk="0" hangingPunct="1"/>
            <a:r>
              <a:rPr kumimoji="0"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4365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31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Arial" pitchFamily="34" charset="0"/>
              <a:buChar char="•"/>
              <a:defRPr/>
            </a:lvl3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86241" y="6629401"/>
            <a:ext cx="3134241" cy="219869"/>
          </a:xfrm>
        </p:spPr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-86241" y="6638132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9499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947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689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689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581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95614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blackWhite">
          <a:xfrm>
            <a:off x="0" y="0"/>
            <a:ext cx="12192000" cy="1295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1800" kern="12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9" descr="CEDAlogoColo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" y="2"/>
            <a:ext cx="6197596" cy="1217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7253" name="Rectangle 5"/>
          <p:cNvSpPr>
            <a:spLocks noGrp="1" noChangeArrowheads="1"/>
          </p:cNvSpPr>
          <p:nvPr>
            <p:ph type="ctrTitle"/>
          </p:nvPr>
        </p:nvSpPr>
        <p:spPr bwMode="black">
          <a:xfrm>
            <a:off x="520704" y="2493966"/>
            <a:ext cx="10606617" cy="1470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77254" name="Rectangle 6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043366"/>
            <a:ext cx="8534400" cy="99853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-108" charset="2"/>
              <a:buNone/>
              <a:defRPr b="0">
                <a:solidFill>
                  <a:srgbClr val="0000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7188200" y="6221415"/>
            <a:ext cx="2159000" cy="31115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70951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22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31B42-1290-C75B-79E5-6AD818BF9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3D7FB-A529-7087-C1C7-02DB63161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7C50F-F405-5424-62BF-21369791C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36A9D-4FC3-D14F-F4FA-4D0755BFE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EFBE5-3F82-02B8-D6C0-F0EDB041E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202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561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87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5"/>
          <p:cNvSpPr>
            <a:spLocks noGrp="1"/>
          </p:cNvSpPr>
          <p:nvPr>
            <p:ph type="title"/>
          </p:nvPr>
        </p:nvSpPr>
        <p:spPr>
          <a:xfrm>
            <a:off x="1333512" y="3098874"/>
            <a:ext cx="8588163" cy="599847"/>
          </a:xfrm>
          <a:prstGeom prst="rect">
            <a:avLst/>
          </a:prstGeom>
        </p:spPr>
        <p:txBody>
          <a:bodyPr/>
          <a:lstStyle>
            <a:lvl1pPr algn="l">
              <a:defRPr sz="2600" b="1" i="0" spc="100">
                <a:latin typeface="Impact"/>
                <a:cs typeface="Impact"/>
              </a:defRPr>
            </a:lvl1pPr>
          </a:lstStyle>
          <a:p>
            <a:pPr lvl="0"/>
            <a:r>
              <a:rPr lang="fr-FR" noProof="0" dirty="0"/>
              <a:t>Cliquez pour modifier le style du titre</a:t>
            </a:r>
            <a:endParaRPr lang="fr-CH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3192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908623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807099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76414"/>
            <a:ext cx="5082117" cy="5081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9718" y="1776414"/>
            <a:ext cx="5082116" cy="5081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160113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2356786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657997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8CAE3-C184-B49D-A5DB-F71884197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B7354-8CD3-EF8B-7935-A443EC3D4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5F8EC-B1C5-DAF0-58AC-94A882C2D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D0A46-A996-B54D-86A6-E51BBC1AA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D6E2B-904A-E81D-A064-FD044903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9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FB6A-4018-983A-263E-AB9E389CE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2EDD5-2735-F64F-BD98-9BF08E46B7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C00CF-060A-77CE-F932-BEA71B258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6626F-5973-E40B-7A3D-6CBA2674F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AFD62-E469-E6BC-6B32-9A2AA6EC9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14A1D5-D0F7-90C9-802A-58F21631A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7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F49B8-F83D-0C56-B71A-4EC4E116B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0C7A8-7452-0FB3-6A88-D5E518DD0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ABFFCC-7AB9-331E-C7DF-2059BF3C9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4756C2-012E-A40E-F0C0-DF59EB6CA4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10CA50-3DFE-B5F0-5F21-93C6E37BE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18A3FE-3C25-FD4C-8225-69814270B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9350EF-3006-7FD6-1D1C-3E02232D9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82FDAE-01C8-1AED-C6F0-0FEB69B7C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4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DBE85-28F9-6426-AC5B-A6CE5B50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8A7DD5-CF40-301A-BFDB-DF74498B9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ED1E0C-E47E-4858-E78F-18B3BCC3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73ACB5-F401-76A4-8C9D-91D9A8FC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1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9A63A-C664-98E5-40B3-710130831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F6E9C2-8B57-3C84-DE69-585FA57C2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657DD-A62C-F00F-CFA6-F06DDEDC9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9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E31FB-966B-A691-0A95-37AB9793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EB484-72C8-F058-D412-6DBDDF137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C91D50-7576-FD6A-337E-78E9CCDFF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F1EC7-467C-3F8E-F7FD-F6367FFD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DED67-933B-06EA-C55A-A8A0D724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C1C7C-9156-C902-D634-6CB79BC6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5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1ADBA-47D8-E023-8854-4D549B4F2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73E426-5936-30F8-49EC-96E3F60CD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10163-FB28-D559-9BCA-72488393D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6E086-02E8-C18F-22F5-488F2099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CA19B-00EE-6E7B-BFC7-B0FD28E0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9AB21-F99F-3D68-5E85-E288BBFB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4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413095-671A-E9E6-B245-2C755182A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47B5A-A40A-D434-6B6B-C0264E1FA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1D3DB-5808-9442-F7C8-9639ED442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E9FE8-B96D-8214-F442-F37C2E54A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42D00-1225-2E3F-72FB-F90808F57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701" y="6248401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2" y="6172201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0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04800" y="228601"/>
            <a:ext cx="9448800" cy="868363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04800" y="1066802"/>
            <a:ext cx="11277600" cy="510540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6705603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CEDA BoG at ICCAD November 2015</a:t>
            </a:r>
            <a:endParaRPr lang="en-US" dirty="0"/>
          </a:p>
        </p:txBody>
      </p:sp>
      <p:pic>
        <p:nvPicPr>
          <p:cNvPr id="17" name="image1.jpg" descr="CEDA_Logo"/>
          <p:cNvPicPr/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55200" y="76200"/>
            <a:ext cx="2336800" cy="47798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629400"/>
            <a:ext cx="284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62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" pitchFamily="2" charset="2"/>
        <a:buChar char="q"/>
        <a:defRPr kumimoji="0" sz="27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SzPct val="100000"/>
        <a:buFont typeface="Courier New" pitchFamily="49" charset="0"/>
        <a:buChar char="o"/>
        <a:defRPr kumimoji="0" sz="21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9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05321" y="1"/>
            <a:ext cx="1099396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Arial Bold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4" y="1295401"/>
            <a:ext cx="10367433" cy="508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Arial Bold" charset="0"/>
              </a:rPr>
              <a:t>Click to edit Master text styles</a:t>
            </a:r>
          </a:p>
          <a:p>
            <a:pPr lvl="1"/>
            <a:r>
              <a:rPr lang="en-US" dirty="0">
                <a:sym typeface="Arial" pitchFamily="34" charset="0"/>
              </a:rPr>
              <a:t>Second level</a:t>
            </a:r>
          </a:p>
          <a:p>
            <a:pPr lvl="2"/>
            <a:r>
              <a:rPr lang="en-US" dirty="0">
                <a:sym typeface="Arial" pitchFamily="34" charset="0"/>
              </a:rPr>
              <a:t>Third level</a:t>
            </a:r>
          </a:p>
          <a:p>
            <a:pPr lvl="3"/>
            <a:r>
              <a:rPr lang="en-US" dirty="0">
                <a:sym typeface="Arial" pitchFamily="34" charset="0"/>
              </a:rPr>
              <a:t>Fourth level</a:t>
            </a:r>
          </a:p>
          <a:p>
            <a:pPr lvl="4"/>
            <a:r>
              <a:rPr lang="en-US" dirty="0">
                <a:sym typeface="Arial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961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ransition/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b="0">
          <a:solidFill>
            <a:srgbClr val="222268"/>
          </a:solidFill>
          <a:latin typeface="+mj-lt"/>
          <a:ea typeface="+mj-ea"/>
          <a:cs typeface="+mj-cs"/>
          <a:sym typeface="Arial Bold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9pPr>
    </p:titleStyle>
    <p:bodyStyle>
      <a:lvl1pPr marL="228600" indent="-228600" algn="l" rtl="0" fontAlgn="base">
        <a:spcBef>
          <a:spcPts val="1000"/>
        </a:spcBef>
        <a:spcAft>
          <a:spcPct val="0"/>
        </a:spcAft>
        <a:buClr>
          <a:srgbClr val="2DB6B3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  <a:sym typeface="Arial Bold" charset="0"/>
        </a:defRPr>
      </a:lvl1pPr>
      <a:lvl2pPr marL="419100" indent="-228600" algn="l" rtl="0" fontAlgn="base">
        <a:spcBef>
          <a:spcPts val="7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–"/>
        <a:defRPr sz="22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2pPr>
      <a:lvl3pPr marL="644525" indent="-225425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•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3pPr>
      <a:lvl4pPr marL="874713" indent="-228600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–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4pPr>
      <a:lvl5pPr marL="1104900" indent="-228600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5pPr>
      <a:lvl6pPr marL="1562100" indent="-228600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6pPr>
      <a:lvl7pPr marL="2019300" indent="-228600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7pPr>
      <a:lvl8pPr marL="2476500" indent="-228600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8pPr>
      <a:lvl9pPr marL="2933700" indent="-228600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5"/>
            <a:ext cx="8324850" cy="3144837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Finance Report</a:t>
            </a:r>
            <a:br>
              <a:rPr lang="en-US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2800" dirty="0"/>
              <a:t>BoG Meeting</a:t>
            </a:r>
            <a:br>
              <a:rPr lang="en-US" sz="2800" dirty="0"/>
            </a:br>
            <a:br>
              <a:rPr lang="en-US" sz="4800" dirty="0"/>
            </a:br>
            <a:r>
              <a:rPr lang="en-US" sz="2400" b="0" dirty="0"/>
              <a:t>Sachin S. Sapatnekar</a:t>
            </a:r>
            <a:br>
              <a:rPr lang="en-US" sz="2400" b="0" dirty="0"/>
            </a:br>
            <a:r>
              <a:rPr lang="en-US" sz="2000" b="0" dirty="0"/>
              <a:t>VP-Finance</a:t>
            </a:r>
            <a:endParaRPr lang="en-US" sz="2400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-76200"/>
            <a:ext cx="7086600" cy="868363"/>
          </a:xfrm>
        </p:spPr>
        <p:txBody>
          <a:bodyPr/>
          <a:lstStyle/>
          <a:p>
            <a:r>
              <a:rPr lang="en-US" dirty="0"/>
              <a:t>Finances 2015 (September update)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2"/>
            <a:ext cx="8458200" cy="5157787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dirty="0"/>
              <a:t>CEDA Reserve: $1.94M (was 1.81M after FY14)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762001"/>
          <a:ext cx="8001000" cy="537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7208">
                <a:tc>
                  <a:txBody>
                    <a:bodyPr/>
                    <a:lstStyle/>
                    <a:p>
                      <a:r>
                        <a:rPr lang="en-US" sz="16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Actual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r>
                        <a:rPr lang="en-US" sz="1600" baseline="0" dirty="0"/>
                        <a:t>2014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Budgeted</a:t>
                      </a:r>
                    </a:p>
                    <a:p>
                      <a:r>
                        <a:rPr lang="en-US" sz="160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YTD</a:t>
                      </a:r>
                    </a:p>
                    <a:p>
                      <a:r>
                        <a:rPr lang="en-US" sz="160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770">
                <a:tc>
                  <a:txBody>
                    <a:bodyPr/>
                    <a:lstStyle/>
                    <a:p>
                      <a:r>
                        <a:rPr lang="en-US" sz="1600" dirty="0"/>
                        <a:t>Interest income</a:t>
                      </a:r>
                      <a:r>
                        <a:rPr lang="en-US" sz="1600" baseline="0" dirty="0"/>
                        <a:t> (includes pensions)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[$2.4K]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343">
                <a:tc>
                  <a:txBody>
                    <a:bodyPr/>
                    <a:lstStyle/>
                    <a:p>
                      <a:r>
                        <a:rPr lang="en-US" sz="1600" dirty="0"/>
                        <a:t>Periodicals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$183.2K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$81.2K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+$61.1K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4856">
                <a:tc>
                  <a:txBody>
                    <a:bodyPr/>
                    <a:lstStyle/>
                    <a:p>
                      <a:r>
                        <a:rPr lang="en-US" sz="1600" dirty="0"/>
                        <a:t>Meetings/</a:t>
                      </a:r>
                      <a:r>
                        <a:rPr lang="en-US" sz="1600" dirty="0" err="1"/>
                        <a:t>Confs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$212.2K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$247.8K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-$29.6K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Does not include DAC changes</a:t>
                      </a:r>
                    </a:p>
                    <a:p>
                      <a:r>
                        <a:rPr lang="en-US" sz="1600" dirty="0"/>
                        <a:t>Year-end forecast includes DAC, predicts -$11K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339">
                <a:tc>
                  <a:txBody>
                    <a:bodyPr/>
                    <a:lstStyle/>
                    <a:p>
                      <a:r>
                        <a:rPr lang="en-US" sz="1600" dirty="0"/>
                        <a:t>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[$120.9K]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[$123.4K]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+$1.6K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0339">
                <a:tc>
                  <a:txBody>
                    <a:bodyPr/>
                    <a:lstStyle/>
                    <a:p>
                      <a:r>
                        <a:rPr lang="en-US" sz="1600" dirty="0"/>
                        <a:t>Committee</a:t>
                      </a:r>
                      <a:r>
                        <a:rPr lang="en-US" sz="1600" baseline="0" dirty="0"/>
                        <a:t>/Other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[$118.1K]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[$182.1K]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+$27.6K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5146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$149.2K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$5.3K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+$71.0K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Includes ~+$10K</a:t>
                      </a:r>
                      <a:r>
                        <a:rPr lang="en-US" sz="1600" baseline="0" dirty="0"/>
                        <a:t> from other categories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2379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7991" y="2"/>
            <a:ext cx="8245475" cy="5333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2015/16 Budget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551060" y="607070"/>
          <a:ext cx="8915398" cy="6174731"/>
        </p:xfrm>
        <a:graphic>
          <a:graphicData uri="http://schemas.openxmlformats.org/drawingml/2006/table">
            <a:tbl>
              <a:tblPr/>
              <a:tblGrid>
                <a:gridCol w="2357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3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8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3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38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38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12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7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7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62560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effectLst/>
                          <a:latin typeface="Chalkboard Bold"/>
                        </a:rPr>
                        <a:t>BUSINESS UNIT – 0440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5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00100 INTEREST INCOME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5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548.8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482.9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492.3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445.9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437.9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473.8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389.6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340.5</a:t>
                      </a:r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341.9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63.8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74.4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58.6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71.8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80.9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77.1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82.7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79.9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5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5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1,644.8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1,085.0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1,587.9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1,811.7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1,656.6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1,720.8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1,683.8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1,917.7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1,899.1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5.7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11.5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12.6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10.3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10.4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13.6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14.0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5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5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/>
                        </a:rPr>
                        <a:t>TOTAL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2,202.7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1,643.2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2,167.2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2,326.6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2,176.7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2,275.5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2,150.6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2,354.6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2,334.9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5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00100 RMBSVC INTEREST INCOME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219.7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(116.1)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(49.6)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96.8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(79.5)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(282.2)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5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415.1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313.0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272.7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252.0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268.4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270.9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227.3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258.4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226.3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53.4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39.1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39.1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45.0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32.1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5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28.8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38.6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30.1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14.1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14.4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5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4.2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4.3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1,397.5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1,090.9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1,296.1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1,555.5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1,442.0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1,468.9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1,461.7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1,674.3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1,621.0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6.9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(4.1)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9.2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18.7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25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15.4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28.3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130.0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122.4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136.1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127.6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120.9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123.4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133.8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25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129.9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107.3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80.8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104.6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145.6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94.4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112.0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142.1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175.5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44.0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/>
                        </a:rPr>
                        <a:t>TOTAL EXPENSE/RMBSVC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2,187.1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1,492.3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1,781.2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2,200.5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2,020.6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1,756.3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1,998.9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2,349.3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2,300.2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/>
                        </a:rPr>
                        <a:t>TOTAL NET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150.9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386.0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126.2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156.1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519.2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149.3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5.3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34.7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effectLst/>
                          <a:latin typeface="Arial"/>
                        </a:rPr>
                        <a:t>Public Imperatives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effectLst/>
                          <a:latin typeface="Arial"/>
                        </a:rPr>
                        <a:t>8.1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effectLst/>
                          <a:latin typeface="Arial" charset="0"/>
                        </a:rPr>
                        <a:t>22.3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28.2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effectLst/>
                          <a:latin typeface="Arial" charset="0"/>
                        </a:rPr>
                        <a:t>61.7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/>
                        </a:rPr>
                        <a:t>Travel &amp; Governance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86.3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charset="0"/>
                        </a:rPr>
                        <a:t>89.7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113.9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charset="0"/>
                        </a:rPr>
                        <a:t>113.8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/>
                        </a:rPr>
                        <a:t>Projects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effectLst/>
                          <a:latin typeface="Arial" charset="0"/>
                        </a:rPr>
                        <a:t>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effectLst/>
                          <a:latin typeface="Arial" charset="0"/>
                        </a:rPr>
                        <a:t>44.0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2151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990601"/>
            <a:ext cx="8001000" cy="3902075"/>
          </a:xfrm>
        </p:spPr>
        <p:txBody>
          <a:bodyPr/>
          <a:lstStyle/>
          <a:p>
            <a:r>
              <a:rPr lang="en-US" sz="1800" dirty="0"/>
              <a:t>DAC: $99K </a:t>
            </a:r>
            <a:r>
              <a:rPr lang="en-US" sz="1800" dirty="0">
                <a:sym typeface="Wingdings"/>
              </a:rPr>
              <a:t> $48K surplus (-$51K)</a:t>
            </a:r>
          </a:p>
          <a:p>
            <a:r>
              <a:rPr lang="en-US" sz="1800" dirty="0">
                <a:sym typeface="Wingdings"/>
              </a:rPr>
              <a:t>Initiatives: $40K  $10K (+$30K)</a:t>
            </a:r>
          </a:p>
          <a:p>
            <a:r>
              <a:rPr lang="en-US" sz="1800" dirty="0">
                <a:sym typeface="Wingdings"/>
              </a:rPr>
              <a:t>D&amp;T: 600  500 pages (estimated)</a:t>
            </a:r>
          </a:p>
          <a:p>
            <a:pPr lvl="1"/>
            <a:r>
              <a:rPr lang="en-US" sz="1600" dirty="0">
                <a:sym typeface="Wingdings"/>
              </a:rPr>
              <a:t>Some savings, estimated ~$5-10K</a:t>
            </a:r>
          </a:p>
          <a:p>
            <a:pPr lvl="1"/>
            <a:r>
              <a:rPr lang="en-US" sz="1600" dirty="0">
                <a:sym typeface="Wingdings"/>
              </a:rPr>
              <a:t>Unknown impact on revenue</a:t>
            </a:r>
          </a:p>
          <a:p>
            <a:r>
              <a:rPr lang="en-US" sz="1800" dirty="0">
                <a:sym typeface="Wingdings"/>
              </a:rPr>
              <a:t>Reining in bad debt allowance for TCAD</a:t>
            </a:r>
          </a:p>
          <a:p>
            <a:pPr lvl="1"/>
            <a:r>
              <a:rPr lang="en-US" sz="1600" dirty="0">
                <a:sym typeface="Wingdings"/>
              </a:rPr>
              <a:t>Almost exclusively due to mistakes at IEEE (Negative: burden of proof on CEDA!)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3514728" y="3581400"/>
          <a:ext cx="4181475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2946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stable are our finances?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Investments</a:t>
            </a:r>
          </a:p>
          <a:p>
            <a:pPr lvl="1"/>
            <a:r>
              <a:rPr lang="en-US" sz="1800" dirty="0"/>
              <a:t>Beyond our control (e.g., a loss in 2014 when S&amp;P rose by ~14%)</a:t>
            </a:r>
          </a:p>
          <a:p>
            <a:pPr lvl="1"/>
            <a:r>
              <a:rPr lang="en-US" sz="1800" dirty="0"/>
              <a:t>Significant pension obligations</a:t>
            </a:r>
          </a:p>
          <a:p>
            <a:r>
              <a:rPr lang="en-US" sz="1800" dirty="0"/>
              <a:t>Periodicals</a:t>
            </a:r>
          </a:p>
          <a:p>
            <a:pPr lvl="1"/>
            <a:r>
              <a:rPr lang="en-US" sz="1800" dirty="0"/>
              <a:t>How long will the publication model last?</a:t>
            </a:r>
          </a:p>
          <a:p>
            <a:pPr lvl="1"/>
            <a:r>
              <a:rPr lang="en-US" sz="1800" dirty="0"/>
              <a:t>Proliferation of journals: stand by or join in?</a:t>
            </a:r>
          </a:p>
          <a:p>
            <a:pPr lvl="2"/>
            <a:r>
              <a:rPr lang="en-US" sz="1600" dirty="0"/>
              <a:t>CS: 5/19 Transactions started in last two years, 9/19 in last ten years</a:t>
            </a:r>
          </a:p>
          <a:p>
            <a:pPr lvl="2"/>
            <a:r>
              <a:rPr lang="en-US" sz="1600" dirty="0"/>
              <a:t>Example: editorial board of TMSCS (CS): 11/17 members are “our people”</a:t>
            </a:r>
          </a:p>
          <a:p>
            <a:pPr lvl="1"/>
            <a:r>
              <a:rPr lang="en-US" sz="1800" dirty="0"/>
              <a:t>D&amp;T finances not in great shape</a:t>
            </a:r>
          </a:p>
          <a:p>
            <a:pPr lvl="2"/>
            <a:r>
              <a:rPr lang="en-US" sz="1600" dirty="0"/>
              <a:t>2013: </a:t>
            </a:r>
            <a:r>
              <a:rPr lang="en-US" sz="1600" dirty="0">
                <a:solidFill>
                  <a:srgbClr val="FF0000"/>
                </a:solidFill>
              </a:rPr>
              <a:t>[$22.9K]</a:t>
            </a:r>
            <a:r>
              <a:rPr lang="en-US" sz="1600" dirty="0"/>
              <a:t>, 2014: </a:t>
            </a:r>
            <a:r>
              <a:rPr lang="en-US" sz="1600" dirty="0">
                <a:solidFill>
                  <a:srgbClr val="FF0000"/>
                </a:solidFill>
              </a:rPr>
              <a:t>[$19.3K]</a:t>
            </a:r>
          </a:p>
          <a:p>
            <a:pPr lvl="2"/>
            <a:r>
              <a:rPr lang="en-US" sz="1600" dirty="0"/>
              <a:t>Unpredictability due to irregular publication, unused page count</a:t>
            </a:r>
          </a:p>
          <a:p>
            <a:pPr lvl="1"/>
            <a:r>
              <a:rPr lang="en-US" sz="1800" dirty="0"/>
              <a:t>New TESS journal, 10% participation in </a:t>
            </a:r>
            <a:r>
              <a:rPr lang="en-US" sz="1800" dirty="0" err="1"/>
              <a:t>Cybersecurity</a:t>
            </a:r>
            <a:r>
              <a:rPr lang="en-US" sz="1800" dirty="0"/>
              <a:t> Letters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131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stable are our finances?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914400"/>
            <a:ext cx="8153400" cy="5410200"/>
          </a:xfrm>
        </p:spPr>
        <p:txBody>
          <a:bodyPr>
            <a:normAutofit/>
          </a:bodyPr>
          <a:lstStyle/>
          <a:p>
            <a:r>
              <a:rPr lang="en-US" sz="1800" dirty="0"/>
              <a:t>Meetings/conferences</a:t>
            </a:r>
          </a:p>
          <a:p>
            <a:pPr lvl="1"/>
            <a:r>
              <a:rPr lang="en-US" sz="1800" dirty="0"/>
              <a:t>Surplus of $212K in 2014</a:t>
            </a:r>
          </a:p>
          <a:p>
            <a:pPr lvl="2"/>
            <a:r>
              <a:rPr lang="en-US" sz="1600" dirty="0"/>
              <a:t>$91K for 2014 from conference publications (trending upwards)</a:t>
            </a:r>
          </a:p>
          <a:p>
            <a:pPr lvl="2"/>
            <a:r>
              <a:rPr lang="en-US" sz="1600" dirty="0"/>
              <a:t>$112.9K for 2015: YTD </a:t>
            </a:r>
            <a:r>
              <a:rPr lang="en-US" sz="1600" dirty="0">
                <a:solidFill>
                  <a:srgbClr val="FF0000"/>
                </a:solidFill>
              </a:rPr>
              <a:t>57K actual/84K </a:t>
            </a:r>
            <a:r>
              <a:rPr lang="en-US" sz="1600" dirty="0"/>
              <a:t>budgeted</a:t>
            </a:r>
          </a:p>
          <a:p>
            <a:pPr lvl="2"/>
            <a:r>
              <a:rPr lang="en-US" sz="1600" dirty="0"/>
              <a:t>$133K budgeted for 2016</a:t>
            </a:r>
          </a:p>
          <a:p>
            <a:pPr lvl="3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marL="458787" lvl="2" indent="0">
              <a:buNone/>
            </a:pPr>
            <a:endParaRPr lang="en-US" sz="1600" dirty="0"/>
          </a:p>
          <a:p>
            <a:pPr lvl="2"/>
            <a:r>
              <a:rPr lang="en-US" sz="1600" dirty="0"/>
              <a:t>DAC surplus of ~$100K</a:t>
            </a:r>
          </a:p>
          <a:p>
            <a:pPr lvl="3"/>
            <a:r>
              <a:rPr lang="en-US" sz="1600" dirty="0"/>
              <a:t>-$50K in 2015 due to human accounting error discovered late in the process</a:t>
            </a:r>
          </a:p>
          <a:p>
            <a:pPr lvl="3"/>
            <a:r>
              <a:rPr lang="en-US" sz="1600" dirty="0"/>
              <a:t>Vulnerable to industry consolidation, state of the economy</a:t>
            </a:r>
          </a:p>
          <a:p>
            <a:pPr lvl="3"/>
            <a:r>
              <a:rPr lang="en-US" sz="1600" dirty="0"/>
              <a:t>As goes DAC, so go the major conferences</a:t>
            </a:r>
            <a:endParaRPr lang="en-US" sz="1800" dirty="0"/>
          </a:p>
          <a:p>
            <a:pPr lvl="1"/>
            <a:endParaRPr lang="en-US" sz="1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200400" y="2362201"/>
          <a:ext cx="5727700" cy="2137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5723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stable are our finances?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Administration</a:t>
            </a:r>
          </a:p>
          <a:p>
            <a:pPr lvl="1"/>
            <a:r>
              <a:rPr lang="en-US" sz="1800" dirty="0"/>
              <a:t>Fixed costs: IEEE tax – out of our control (and out of control too?)</a:t>
            </a:r>
          </a:p>
          <a:p>
            <a:pPr lvl="1"/>
            <a:r>
              <a:rPr lang="en-US" sz="1800" dirty="0"/>
              <a:t>Pushback from OUs to IEEE on increases</a:t>
            </a:r>
          </a:p>
          <a:p>
            <a:r>
              <a:rPr lang="en-US" sz="1800" dirty="0"/>
              <a:t>Committee/Other</a:t>
            </a:r>
          </a:p>
          <a:p>
            <a:pPr lvl="1"/>
            <a:r>
              <a:rPr lang="en-US" sz="1800" dirty="0"/>
              <a:t>Fixed costs – admin support, travel, etc. – we are pretty lean </a:t>
            </a:r>
          </a:p>
          <a:p>
            <a:pPr lvl="1"/>
            <a:r>
              <a:rPr lang="en-US" sz="1800" dirty="0"/>
              <a:t>Includes initiative funds, awards, chapter expenses</a:t>
            </a:r>
          </a:p>
          <a:p>
            <a:pPr lvl="1"/>
            <a:r>
              <a:rPr lang="en-US" sz="1800" dirty="0"/>
              <a:t>We </a:t>
            </a:r>
            <a:r>
              <a:rPr lang="en-US" sz="1800" u="sng" dirty="0"/>
              <a:t>want</a:t>
            </a:r>
            <a:r>
              <a:rPr lang="en-US" sz="1800" dirty="0"/>
              <a:t> to spend here, and spend well</a:t>
            </a:r>
          </a:p>
          <a:p>
            <a:pPr lvl="1"/>
            <a:r>
              <a:rPr lang="en-US" sz="1800" dirty="0"/>
              <a:t>Doing better this year: chapter spending in particular</a:t>
            </a:r>
          </a:p>
          <a:p>
            <a:r>
              <a:rPr lang="en-US" sz="2000" dirty="0"/>
              <a:t>What should the right level of the reserve be?</a:t>
            </a:r>
          </a:p>
          <a:p>
            <a:pPr lvl="1"/>
            <a:r>
              <a:rPr lang="en-US" sz="1800" dirty="0"/>
              <a:t>Currently at ~10-11 months of revenue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9998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Initiative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3" y="1524002"/>
            <a:ext cx="7775575" cy="3902075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Each IEEE OU can spend money on key new initiatives</a:t>
            </a:r>
          </a:p>
          <a:p>
            <a:pPr lvl="1"/>
            <a:r>
              <a:rPr lang="en-US" sz="1800" dirty="0"/>
              <a:t>One-time spend, not for regular expenses or head-count</a:t>
            </a:r>
          </a:p>
          <a:p>
            <a:r>
              <a:rPr lang="en-US" sz="1800" dirty="0"/>
              <a:t>“50% rule”</a:t>
            </a:r>
          </a:p>
          <a:p>
            <a:pPr lvl="1"/>
            <a:r>
              <a:rPr lang="en-US" sz="1800" dirty="0"/>
              <a:t>Can spend 50% of previous operating year’s surplus [minus investment gains]</a:t>
            </a:r>
          </a:p>
          <a:p>
            <a:pPr lvl="2"/>
            <a:r>
              <a:rPr lang="en-US" sz="1600" dirty="0"/>
              <a:t>50% of surplus for 2013: $122K</a:t>
            </a:r>
          </a:p>
          <a:p>
            <a:pPr lvl="2"/>
            <a:r>
              <a:rPr lang="en-US" sz="1600" dirty="0"/>
              <a:t>50% of surplus for 2014: $75K</a:t>
            </a:r>
          </a:p>
          <a:p>
            <a:pPr lvl="2"/>
            <a:r>
              <a:rPr lang="en-US" sz="1600" dirty="0"/>
              <a:t>50% of surplus for 2015: less than above due to DAC (maybe $50K)</a:t>
            </a:r>
          </a:p>
          <a:p>
            <a:r>
              <a:rPr lang="en-US" sz="1800" dirty="0"/>
              <a:t>“3% rule”</a:t>
            </a:r>
          </a:p>
          <a:p>
            <a:pPr lvl="1"/>
            <a:r>
              <a:rPr lang="en-US" sz="1800" dirty="0"/>
              <a:t>Can spend up to 3% of reserves of past year</a:t>
            </a:r>
          </a:p>
          <a:p>
            <a:pPr lvl="2"/>
            <a:r>
              <a:rPr lang="en-US" sz="1600" dirty="0"/>
              <a:t>2015 reserves at ~$1.81M =&gt; up to $54K</a:t>
            </a:r>
          </a:p>
          <a:p>
            <a:pPr lvl="2"/>
            <a:r>
              <a:rPr lang="en-US" sz="1600" dirty="0"/>
              <a:t>$40K in 2015 budget ($10K to be spent)</a:t>
            </a:r>
          </a:p>
          <a:p>
            <a:pPr lvl="2"/>
            <a:r>
              <a:rPr lang="en-US" sz="1600" dirty="0"/>
              <a:t>$44K in 2016 budget</a:t>
            </a:r>
          </a:p>
          <a:p>
            <a:r>
              <a:rPr lang="en-US" sz="1800" dirty="0"/>
              <a:t>Considering RFP process for initiative spending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1" y="5486401"/>
            <a:ext cx="5317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IDEAS FOR 2016 INITIATIVES WELCOME!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78517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- 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AAF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and Content">
      <a:majorFont>
        <a:latin typeface="Arial Bold"/>
        <a:ea typeface="ヒラギノ角ゴ ProN W6"/>
        <a:cs typeface="ヒラギノ角ゴ ProN W6"/>
      </a:majorFont>
      <a:minorFont>
        <a:latin typeface="Arial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Blue Pearl DeLuxe 1">
    <a:dk1>
      <a:srgbClr val="000000"/>
    </a:dk1>
    <a:lt1>
      <a:srgbClr val="FFFFFF"/>
    </a:lt1>
    <a:dk2>
      <a:srgbClr val="7889FB"/>
    </a:dk2>
    <a:lt2>
      <a:srgbClr val="808080"/>
    </a:lt2>
    <a:accent1>
      <a:srgbClr val="7889FB"/>
    </a:accent1>
    <a:accent2>
      <a:srgbClr val="2DB6B3"/>
    </a:accent2>
    <a:accent3>
      <a:srgbClr val="FFFFFF"/>
    </a:accent3>
    <a:accent4>
      <a:srgbClr val="000000"/>
    </a:accent4>
    <a:accent5>
      <a:srgbClr val="BEC4FD"/>
    </a:accent5>
    <a:accent6>
      <a:srgbClr val="28A5A2"/>
    </a:accent6>
    <a:hlink>
      <a:srgbClr val="C0C0C0"/>
    </a:hlink>
    <a:folHlink>
      <a:srgbClr val="D18213"/>
    </a:folHlink>
  </a:clrScheme>
  <a:fontScheme name="1_Blue Pearl DeLuxe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1_Blue Pearl DeLuxe 1">
    <a:dk1>
      <a:srgbClr val="000000"/>
    </a:dk1>
    <a:lt1>
      <a:srgbClr val="FFFFFF"/>
    </a:lt1>
    <a:dk2>
      <a:srgbClr val="7889FB"/>
    </a:dk2>
    <a:lt2>
      <a:srgbClr val="808080"/>
    </a:lt2>
    <a:accent1>
      <a:srgbClr val="7889FB"/>
    </a:accent1>
    <a:accent2>
      <a:srgbClr val="2DB6B3"/>
    </a:accent2>
    <a:accent3>
      <a:srgbClr val="FFFFFF"/>
    </a:accent3>
    <a:accent4>
      <a:srgbClr val="000000"/>
    </a:accent4>
    <a:accent5>
      <a:srgbClr val="BEC4FD"/>
    </a:accent5>
    <a:accent6>
      <a:srgbClr val="28A5A2"/>
    </a:accent6>
    <a:hlink>
      <a:srgbClr val="C0C0C0"/>
    </a:hlink>
    <a:folHlink>
      <a:srgbClr val="D18213"/>
    </a:folHlink>
  </a:clrScheme>
  <a:fontScheme name="1_Blue Pearl DeLuxe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1011</Words>
  <Application>Microsoft Office PowerPoint</Application>
  <PresentationFormat>Widescreen</PresentationFormat>
  <Paragraphs>411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Arial</vt:lpstr>
      <vt:lpstr>Arial Bold</vt:lpstr>
      <vt:lpstr>Calibri</vt:lpstr>
      <vt:lpstr>Calibri Light</vt:lpstr>
      <vt:lpstr>Chalkboard Bold</vt:lpstr>
      <vt:lpstr>Courier New</vt:lpstr>
      <vt:lpstr>Impact</vt:lpstr>
      <vt:lpstr>Lucida Sans Unicode</vt:lpstr>
      <vt:lpstr>Wingdings</vt:lpstr>
      <vt:lpstr>Wingdings 2</vt:lpstr>
      <vt:lpstr>Office Theme</vt:lpstr>
      <vt:lpstr>Concourse</vt:lpstr>
      <vt:lpstr>Default - Title and Content</vt:lpstr>
      <vt:lpstr>Finance Report BoG Meeting  Sachin S. Sapatnekar VP-Finance</vt:lpstr>
      <vt:lpstr>Finances 2015 (September update)</vt:lpstr>
      <vt:lpstr>2015/16 Budget</vt:lpstr>
      <vt:lpstr>Notable changes</vt:lpstr>
      <vt:lpstr>How stable are our finances?</vt:lpstr>
      <vt:lpstr>How stable are our finances? (contd.)</vt:lpstr>
      <vt:lpstr>How stable are our finances? (contd.)</vt:lpstr>
      <vt:lpstr>Initiative funds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BoG Meeting  Sachin S. Sapatnekar VP-Finance</dc:title>
  <dc:creator>Madie Nelson</dc:creator>
  <cp:lastModifiedBy>Madie Nelson</cp:lastModifiedBy>
  <cp:revision>1</cp:revision>
  <dcterms:created xsi:type="dcterms:W3CDTF">2022-06-09T19:12:15Z</dcterms:created>
  <dcterms:modified xsi:type="dcterms:W3CDTF">2022-06-09T19:13:17Z</dcterms:modified>
</cp:coreProperties>
</file>