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631" r:id="rId3"/>
    <p:sldId id="581" r:id="rId4"/>
    <p:sldId id="582" r:id="rId5"/>
    <p:sldId id="583" r:id="rId6"/>
    <p:sldId id="584" r:id="rId7"/>
    <p:sldId id="666" r:id="rId8"/>
    <p:sldId id="586" r:id="rId9"/>
    <p:sldId id="587" r:id="rId10"/>
    <p:sldId id="589" r:id="rId11"/>
    <p:sldId id="59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1A607-FC0E-4E9F-8FE9-4103D4BC41E3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F8C56-2902-440F-9F68-DA7E3ED5B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7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E55CF-0C59-4AD2-8284-B35923E9E177}" type="slidenum"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F5C5AB-9C3E-465F-9259-551FAE90281C}" type="datetime1"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E55CF-0C59-4AD2-8284-B35923E9E177}" type="slidenum"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F5C5AB-9C3E-465F-9259-551FAE90281C}" type="datetime1"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0E67-7789-7940-83F6-86A4029CE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7BCFE-8C37-F426-110B-62C46138E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9B29F-E0F1-C453-9EB3-A85FDA11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5A9C7-243C-9BF8-BC46-AC8A0AA7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33A50-AACB-8485-1965-5DC42EF8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0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6E9A3-1850-7CDD-D7DC-DB7AC5D2F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805CF-2536-289A-3658-A64201680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8FCF5-3BE6-3F01-3A19-E3096CF55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B0386-11BB-6B95-B07E-0D9D2642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8D1D9-5F22-3A10-FB79-4CEA7677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9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B19F6B-3EC3-68A2-5AFF-C1261CB32E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FED71-8E56-C131-F6CD-96F81AF58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6D146-A960-7416-EBE2-39F9421B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F458D-150F-6D25-84B0-475BDB52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63D29-BCDA-F074-7726-5AB5ED3A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15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24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CEDA BoG at ICCAD November 2015</a:t>
            </a:r>
            <a:endParaRPr lang="en-US" dirty="0"/>
          </a:p>
        </p:txBody>
      </p:sp>
      <p:pic>
        <p:nvPicPr>
          <p:cNvPr id="16" name="image1.jpg" descr="CEDA_Logo"/>
          <p:cNvPicPr/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200" y="6248400"/>
            <a:ext cx="3352800" cy="609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Font typeface="Wingdings" pitchFamily="2" charset="2"/>
              <a:buChar char="§"/>
              <a:defRPr sz="24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>
              <a:buFont typeface="Wingdings" pitchFamily="2" charset="2"/>
              <a:buChar char="§"/>
              <a:defRPr/>
            </a:lvl7pPr>
            <a:lvl8pPr>
              <a:buFont typeface="Wingdings" pitchFamily="2" charset="2"/>
              <a:buChar char="§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3042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60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1"/>
            <a:ext cx="3134241" cy="219869"/>
          </a:xfrm>
        </p:spPr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8012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46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410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8165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8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" y="2"/>
            <a:ext cx="6197596" cy="121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4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804454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3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1B42-1290-C75B-79E5-6AD818BF9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3D7FB-A529-7087-C1C7-02DB63161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7C50F-F405-5424-62BF-21369791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36A9D-4FC3-D14F-F4FA-4D0755BFE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EFBE5-3F82-02B8-D6C0-F0EDB041E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20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455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4315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2600" b="1" i="0" spc="100"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0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CAE3-C184-B49D-A5DB-F71884197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7354-8CD3-EF8B-7935-A443EC3D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5F8EC-B1C5-DAF0-58AC-94A882C2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D0A46-A996-B54D-86A6-E51BBC1AA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D6E2B-904A-E81D-A064-FD044903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9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FB6A-4018-983A-263E-AB9E389CE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EDD5-2735-F64F-BD98-9BF08E46B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C00CF-060A-77CE-F932-BEA71B258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6626F-5973-E40B-7A3D-6CBA2674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AFD62-E469-E6BC-6B32-9A2AA6EC9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4A1D5-D0F7-90C9-802A-58F21631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7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49B8-F83D-0C56-B71A-4EC4E116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0C7A8-7452-0FB3-6A88-D5E518DD0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ABFFCC-7AB9-331E-C7DF-2059BF3C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4756C2-012E-A40E-F0C0-DF59EB6CA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10CA50-3DFE-B5F0-5F21-93C6E37BE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18A3FE-3C25-FD4C-8225-69814270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9350EF-3006-7FD6-1D1C-3E02232D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82FDAE-01C8-1AED-C6F0-0FEB69B7C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4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DBE85-28F9-6426-AC5B-A6CE5B50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8A7DD5-CF40-301A-BFDB-DF74498B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D1E0C-E47E-4858-E78F-18B3BCC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3ACB5-F401-76A4-8C9D-91D9A8FC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1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9A63A-C664-98E5-40B3-710130831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F6E9C2-8B57-3C84-DE69-585FA57C2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657DD-A62C-F00F-CFA6-F06DDEDC9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E31FB-966B-A691-0A95-37AB9793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EB484-72C8-F058-D412-6DBDDF137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91D50-7576-FD6A-337E-78E9CCDFF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F1EC7-467C-3F8E-F7FD-F6367FFD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DED67-933B-06EA-C55A-A8A0D724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C1C7C-9156-C902-D634-6CB79BC6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5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1ADBA-47D8-E023-8854-4D549B4F2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73E426-5936-30F8-49EC-96E3F60CD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10163-FB28-D559-9BCA-72488393D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6E086-02E8-C18F-22F5-488F2099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CA19B-00EE-6E7B-BFC7-B0FD28E0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9AB21-F99F-3D68-5E85-E288BBFB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413095-671A-E9E6-B245-2C755182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47B5A-A40A-D434-6B6B-C0264E1FA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1D3DB-5808-9442-F7C8-9639ED442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E9FE8-B96D-8214-F442-F37C2E54A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2D00-1225-2E3F-72FB-F90808F57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1" y="6248401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2" y="6172201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0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CEDA BoG at ICCAD November 2015</a:t>
            </a:r>
            <a:endParaRPr lang="en-US" dirty="0"/>
          </a:p>
        </p:txBody>
      </p:sp>
      <p:pic>
        <p:nvPicPr>
          <p:cNvPr id="17" name="image1.jpg" descr="CEDA_Logo"/>
          <p:cNvPicPr/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55200" y="76200"/>
            <a:ext cx="2336800" cy="47798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629400"/>
            <a:ext cx="284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4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5"/>
            <a:ext cx="8324850" cy="314483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CEDA Publications</a:t>
            </a:r>
            <a:br>
              <a:rPr lang="en-US" dirty="0"/>
            </a:br>
            <a:r>
              <a:rPr lang="en-US" sz="2800" dirty="0"/>
              <a:t>BoG Meeting</a:t>
            </a:r>
            <a:br>
              <a:rPr lang="en-US" sz="2800" dirty="0"/>
            </a:br>
            <a:br>
              <a:rPr lang="en-US" sz="4800" dirty="0"/>
            </a:br>
            <a:r>
              <a:rPr lang="en-US" sz="2400" dirty="0"/>
              <a:t>Helmut </a:t>
            </a:r>
            <a:r>
              <a:rPr lang="en-US" sz="2400" dirty="0" err="1"/>
              <a:t>Graeb</a:t>
            </a:r>
            <a:br>
              <a:rPr lang="en-US" sz="2400" dirty="0"/>
            </a:br>
            <a:r>
              <a:rPr lang="en-US" sz="2000" b="0" dirty="0"/>
              <a:t>VP Publications</a:t>
            </a:r>
            <a:endParaRPr lang="en-US" sz="2400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198435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2362200" y="1295400"/>
            <a:ext cx="8305800" cy="4114800"/>
          </a:xfrm>
        </p:spPr>
        <p:txBody>
          <a:bodyPr/>
          <a:lstStyle/>
          <a:p>
            <a:r>
              <a:rPr lang="en-US" altLang="en-US" sz="2400" dirty="0">
                <a:solidFill>
                  <a:srgbClr val="003399"/>
                </a:solidFill>
                <a:ea typeface="ＭＳ Ｐゴシック" pitchFamily="34" charset="-128"/>
              </a:rPr>
              <a:t>Survey in August 2014</a:t>
            </a:r>
            <a:r>
              <a:rPr lang="en-US" altLang="en-US" sz="2400" baseline="30000" dirty="0">
                <a:solidFill>
                  <a:srgbClr val="003399"/>
                </a:solidFill>
                <a:ea typeface="ＭＳ Ｐゴシック" pitchFamily="34" charset="-128"/>
              </a:rPr>
              <a:t>1</a:t>
            </a:r>
            <a:r>
              <a:rPr lang="en-US" altLang="en-US" sz="2400" dirty="0">
                <a:solidFill>
                  <a:srgbClr val="003399"/>
                </a:solidFill>
                <a:ea typeface="ＭＳ Ｐゴシック" pitchFamily="34" charset="-128"/>
              </a:rPr>
              <a:t>: excellent results</a:t>
            </a:r>
          </a:p>
          <a:p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50%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likely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to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read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TESS (IEEE: 30,000)</a:t>
            </a:r>
          </a:p>
          <a:p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22%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likely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to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submit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to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TESS (IEEE: 2,400/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year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)</a:t>
            </a:r>
          </a:p>
          <a:p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88%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subject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growing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, 76%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subject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useful</a:t>
            </a:r>
            <a:endParaRPr lang="de-DE" altLang="en-US" sz="2400" dirty="0">
              <a:solidFill>
                <a:srgbClr val="003399"/>
              </a:solidFill>
              <a:ea typeface="ＭＳ Ｐゴシック" pitchFamily="34" charset="-128"/>
            </a:endParaRPr>
          </a:p>
          <a:p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68%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subject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growing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in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own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field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, 56%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subject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personally</a:t>
            </a:r>
            <a:r>
              <a:rPr lang="de-DE" altLang="en-US" sz="24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2400" dirty="0" err="1">
                <a:solidFill>
                  <a:srgbClr val="003399"/>
                </a:solidFill>
                <a:ea typeface="ＭＳ Ｐゴシック" pitchFamily="34" charset="-128"/>
              </a:rPr>
              <a:t>useful</a:t>
            </a:r>
            <a:endParaRPr lang="en-US" altLang="en-US" sz="2400" dirty="0">
              <a:solidFill>
                <a:srgbClr val="003399"/>
              </a:solidFill>
              <a:ea typeface="ＭＳ Ｐゴシック" pitchFamily="34" charset="-128"/>
            </a:endParaRPr>
          </a:p>
        </p:txBody>
      </p:sp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1524000" y="228601"/>
            <a:ext cx="7086600" cy="868363"/>
          </a:xfrm>
        </p:spPr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Need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286003" y="5257802"/>
            <a:ext cx="4620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00" baseline="300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1</a:t>
            </a:r>
            <a:r>
              <a:rPr lang="de-DE" sz="12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4,200 </a:t>
            </a:r>
            <a:r>
              <a:rPr lang="de-DE" sz="12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members</a:t>
            </a:r>
            <a:r>
              <a:rPr lang="de-DE" sz="12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of CEDA, CS, CASS, CES; </a:t>
            </a:r>
            <a:r>
              <a:rPr lang="de-DE" sz="12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response</a:t>
            </a:r>
            <a:r>
              <a:rPr lang="de-DE" sz="12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rate 18%,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  95%-</a:t>
            </a:r>
            <a:r>
              <a:rPr lang="de-DE" sz="12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confidence</a:t>
            </a:r>
            <a:r>
              <a:rPr lang="de-DE" sz="12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±3.2 </a:t>
            </a:r>
            <a:r>
              <a:rPr lang="de-DE" sz="12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percentage</a:t>
            </a:r>
            <a:r>
              <a:rPr lang="de-DE" sz="12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</a:t>
            </a:r>
            <a:r>
              <a:rPr lang="de-DE" sz="12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points</a:t>
            </a:r>
            <a:endParaRPr lang="en-US" sz="1200" dirty="0">
              <a:solidFill>
                <a:srgbClr val="003399"/>
              </a:solidFill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781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CEDA </a:t>
            </a:r>
            <a:r>
              <a:rPr lang="de-DE" sz="28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Participation</a:t>
            </a:r>
            <a:r>
              <a:rPr lang="de-DE" sz="28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de-DE" sz="28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Periodicals</a:t>
            </a:r>
            <a:endParaRPr lang="en-US" sz="28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81200" y="990600"/>
            <a:ext cx="8229600" cy="4953000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-sponsor:</a:t>
            </a:r>
          </a:p>
          <a:p>
            <a:pPr lvl="1"/>
            <a:r>
              <a:rPr lang="de-DE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&amp; Test </a:t>
            </a:r>
            <a:r>
              <a:rPr lang="de-DE" sz="20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magazine</a:t>
            </a:r>
            <a:endParaRPr lang="de-DE" sz="20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Sole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sponsor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 Systems Letters (ESL)</a:t>
            </a:r>
          </a:p>
          <a:p>
            <a:pPr lvl="1"/>
            <a:r>
              <a:rPr lang="de-DE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Trans. Computer-</a:t>
            </a:r>
            <a:r>
              <a:rPr lang="de-DE" sz="20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Aided</a:t>
            </a:r>
            <a:r>
              <a:rPr lang="de-DE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Design (TCAD)</a:t>
            </a:r>
            <a:endParaRPr lang="en-US" sz="20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</a:t>
            </a:r>
            <a:r>
              <a:rPr lang="de-DE" sz="24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proposals</a:t>
            </a:r>
            <a:r>
              <a:rPr lang="de-DE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Trans. Embedded Systems and Software (phase 1)</a:t>
            </a:r>
          </a:p>
          <a:p>
            <a:pPr lvl="1"/>
            <a:r>
              <a:rPr lang="en-US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Cybersecurity Letters</a:t>
            </a:r>
          </a:p>
          <a:p>
            <a:r>
              <a:rPr lang="en-US" sz="24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co-sponsor: </a:t>
            </a:r>
          </a:p>
          <a:p>
            <a:pPr lvl="1"/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TMSCS</a:t>
            </a:r>
          </a:p>
          <a:p>
            <a:pPr lvl="1"/>
            <a:r>
              <a:rPr lang="de-DE" sz="20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JxCDC</a:t>
            </a:r>
            <a:endParaRPr lang="de-DE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0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TSUSC</a:t>
            </a:r>
            <a:endParaRPr lang="en-US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81846" y="4724400"/>
            <a:ext cx="2438400" cy="290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81846" y="5143096"/>
            <a:ext cx="1808018" cy="28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81846" y="5525773"/>
            <a:ext cx="1631372" cy="286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2604" y="1066800"/>
            <a:ext cx="55665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9400" y="1752602"/>
            <a:ext cx="611214" cy="82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2133601"/>
            <a:ext cx="650978" cy="85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1925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8305800" cy="6096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&amp; Test </a:t>
            </a:r>
            <a:r>
              <a:rPr lang="de-DE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magazine</a:t>
            </a:r>
            <a:r>
              <a:rPr lang="de-DE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(D&amp;T)</a:t>
            </a:r>
            <a:endParaRPr lang="en-US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752600" y="1143000"/>
            <a:ext cx="8610600" cy="5410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de-DE" dirty="0" err="1"/>
              <a:t>Publication</a:t>
            </a:r>
            <a:r>
              <a:rPr lang="de-DE" dirty="0"/>
              <a:t> </a:t>
            </a:r>
            <a:r>
              <a:rPr lang="de-DE" dirty="0" err="1"/>
              <a:t>dates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on time </a:t>
            </a:r>
            <a:r>
              <a:rPr lang="de-DE" dirty="0" err="1"/>
              <a:t>since</a:t>
            </a:r>
            <a:r>
              <a:rPr lang="de-DE" dirty="0"/>
              <a:t> D&amp;T </a:t>
            </a:r>
            <a:r>
              <a:rPr lang="de-DE" dirty="0" err="1"/>
              <a:t>delivers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IEEE </a:t>
            </a:r>
            <a:r>
              <a:rPr lang="de-DE" dirty="0" err="1"/>
              <a:t>production</a:t>
            </a:r>
            <a:r>
              <a:rPr lang="de-DE" dirty="0"/>
              <a:t> </a:t>
            </a:r>
            <a:r>
              <a:rPr lang="de-DE" dirty="0" err="1"/>
              <a:t>schedule</a:t>
            </a:r>
            <a:endParaRPr lang="de-DE" dirty="0"/>
          </a:p>
          <a:p>
            <a:r>
              <a:rPr lang="de-DE" dirty="0" err="1"/>
              <a:t>Finance</a:t>
            </a:r>
            <a:r>
              <a:rPr lang="de-DE" dirty="0"/>
              <a:t> </a:t>
            </a:r>
            <a:r>
              <a:rPr lang="de-DE" dirty="0" err="1"/>
              <a:t>unhealthy</a:t>
            </a:r>
            <a:r>
              <a:rPr lang="de-DE" dirty="0"/>
              <a:t>, IEEE </a:t>
            </a:r>
            <a:r>
              <a:rPr lang="en-US" dirty="0"/>
              <a:t>Periodicals Review and Advisory Committee (PRAC)</a:t>
            </a:r>
            <a:r>
              <a:rPr lang="de-DE" dirty="0"/>
              <a:t>: </a:t>
            </a:r>
            <a:r>
              <a:rPr lang="de-DE" dirty="0" err="1"/>
              <a:t>review</a:t>
            </a:r>
            <a:r>
              <a:rPr lang="de-DE" dirty="0"/>
              <a:t> </a:t>
            </a:r>
            <a:r>
              <a:rPr lang="de-DE" dirty="0" err="1"/>
              <a:t>ahead</a:t>
            </a:r>
            <a:endParaRPr lang="de-DE" dirty="0"/>
          </a:p>
          <a:p>
            <a:r>
              <a:rPr lang="de-DE" dirty="0" err="1"/>
              <a:t>EiC</a:t>
            </a:r>
            <a:r>
              <a:rPr lang="de-DE" dirty="0"/>
              <a:t> </a:t>
            </a:r>
            <a:r>
              <a:rPr lang="de-DE" dirty="0" err="1"/>
              <a:t>search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2016-2018</a:t>
            </a:r>
          </a:p>
          <a:p>
            <a:pPr lvl="1"/>
            <a:r>
              <a:rPr lang="de-DE" dirty="0"/>
              <a:t>3 </a:t>
            </a:r>
            <a:r>
              <a:rPr lang="de-DE" dirty="0" err="1"/>
              <a:t>nominations</a:t>
            </a:r>
            <a:r>
              <a:rPr lang="de-DE" dirty="0"/>
              <a:t> </a:t>
            </a:r>
            <a:r>
              <a:rPr lang="de-DE" dirty="0" err="1"/>
              <a:t>till</a:t>
            </a:r>
            <a:r>
              <a:rPr lang="de-DE" dirty="0"/>
              <a:t> Sept 30, 2015, </a:t>
            </a:r>
            <a:r>
              <a:rPr lang="de-DE" dirty="0" err="1"/>
              <a:t>none</a:t>
            </a:r>
            <a:r>
              <a:rPr lang="de-DE" dirty="0"/>
              <a:t> </a:t>
            </a:r>
            <a:r>
              <a:rPr lang="de-DE" dirty="0" err="1"/>
              <a:t>afterwards</a:t>
            </a:r>
            <a:endParaRPr lang="de-DE" dirty="0"/>
          </a:p>
          <a:p>
            <a:pPr lvl="1"/>
            <a:r>
              <a:rPr lang="de-DE" dirty="0"/>
              <a:t>3 </a:t>
            </a:r>
            <a:r>
              <a:rPr lang="de-DE" dirty="0" err="1"/>
              <a:t>excellent</a:t>
            </a:r>
            <a:r>
              <a:rPr lang="de-DE" dirty="0"/>
              <a:t> </a:t>
            </a:r>
            <a:r>
              <a:rPr lang="de-DE" dirty="0" err="1"/>
              <a:t>candidates</a:t>
            </a:r>
            <a:endParaRPr lang="de-DE" dirty="0"/>
          </a:p>
          <a:p>
            <a:pPr lvl="1"/>
            <a:r>
              <a:rPr lang="de-DE" dirty="0"/>
              <a:t>Search </a:t>
            </a:r>
            <a:r>
              <a:rPr lang="de-DE" dirty="0" err="1"/>
              <a:t>committee</a:t>
            </a:r>
            <a:r>
              <a:rPr lang="de-DE" dirty="0"/>
              <a:t> </a:t>
            </a:r>
            <a:r>
              <a:rPr lang="de-DE" dirty="0" err="1"/>
              <a:t>recommends</a:t>
            </a:r>
            <a:r>
              <a:rPr lang="de-DE" dirty="0"/>
              <a:t> Joerg Henkel,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report</a:t>
            </a:r>
            <a:endParaRPr lang="de-DE" dirty="0"/>
          </a:p>
          <a:p>
            <a:r>
              <a:rPr lang="de-DE" dirty="0">
                <a:solidFill>
                  <a:srgbClr val="C00000"/>
                </a:solidFill>
              </a:rPr>
              <a:t>Motion: </a:t>
            </a:r>
            <a:r>
              <a:rPr lang="de-DE" dirty="0" err="1">
                <a:solidFill>
                  <a:srgbClr val="C00000"/>
                </a:solidFill>
              </a:rPr>
              <a:t>Approve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to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appoint</a:t>
            </a:r>
            <a:r>
              <a:rPr lang="de-DE" dirty="0">
                <a:solidFill>
                  <a:srgbClr val="C00000"/>
                </a:solidFill>
              </a:rPr>
              <a:t> Joerg Henkel </a:t>
            </a:r>
            <a:r>
              <a:rPr lang="de-DE" dirty="0" err="1">
                <a:solidFill>
                  <a:srgbClr val="C00000"/>
                </a:solidFill>
              </a:rPr>
              <a:t>as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EiC</a:t>
            </a:r>
            <a:r>
              <a:rPr lang="de-DE" dirty="0">
                <a:solidFill>
                  <a:srgbClr val="C00000"/>
                </a:solidFill>
              </a:rPr>
              <a:t> of D&amp;T </a:t>
            </a:r>
            <a:r>
              <a:rPr lang="de-DE" dirty="0" err="1">
                <a:solidFill>
                  <a:srgbClr val="C00000"/>
                </a:solidFill>
              </a:rPr>
              <a:t>for</a:t>
            </a:r>
            <a:r>
              <a:rPr lang="de-DE" dirty="0">
                <a:solidFill>
                  <a:srgbClr val="C00000"/>
                </a:solidFill>
              </a:rPr>
              <a:t> 2016 </a:t>
            </a:r>
            <a:r>
              <a:rPr lang="de-DE" dirty="0" err="1">
                <a:solidFill>
                  <a:srgbClr val="C00000"/>
                </a:solidFill>
              </a:rPr>
              <a:t>to</a:t>
            </a:r>
            <a:r>
              <a:rPr lang="de-DE" dirty="0">
                <a:solidFill>
                  <a:srgbClr val="C00000"/>
                </a:solidFill>
              </a:rPr>
              <a:t> 2018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320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7162800" cy="914400"/>
          </a:xfrm>
        </p:spPr>
        <p:txBody>
          <a:bodyPr>
            <a:normAutofit fontScale="90000"/>
          </a:bodyPr>
          <a:lstStyle/>
          <a:p>
            <a:r>
              <a:rPr lang="de-DE" dirty="0"/>
              <a:t>Trans. on Computer-</a:t>
            </a:r>
            <a:r>
              <a:rPr lang="de-DE" dirty="0" err="1"/>
              <a:t>Aided</a:t>
            </a:r>
            <a:r>
              <a:rPr lang="de-DE" dirty="0"/>
              <a:t> Design (TCAD)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752600" y="1143000"/>
            <a:ext cx="8686800" cy="5257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dirty="0"/>
              <a:t>Financial sponsor: CEDA; EC 2014-2015: Vijay Narayanan, Chuck Alpert</a:t>
            </a:r>
          </a:p>
          <a:p>
            <a:r>
              <a:rPr lang="en-US" dirty="0"/>
              <a:t>Finance, size (2100-&gt;2200 pages in 2016), attention (click counts, citation indices), submission-to-publication times, publication dates: healthy/stable</a:t>
            </a:r>
          </a:p>
          <a:p>
            <a:r>
              <a:rPr lang="de-DE" dirty="0" err="1"/>
              <a:t>Reappointment</a:t>
            </a:r>
            <a:r>
              <a:rPr lang="de-DE" dirty="0"/>
              <a:t> </a:t>
            </a:r>
            <a:r>
              <a:rPr lang="de-DE" dirty="0" err="1"/>
              <a:t>committee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endParaRPr lang="de-DE" dirty="0"/>
          </a:p>
          <a:p>
            <a:r>
              <a:rPr lang="de-DE" dirty="0" err="1"/>
              <a:t>Scope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TAB:</a:t>
            </a:r>
          </a:p>
          <a:p>
            <a:pPr lvl="1"/>
            <a:r>
              <a:rPr lang="en-US" sz="2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The purpose of this Transactions is to publish papers of interest to individuals in the area of computer-aided design of integrated circuits and </a:t>
            </a:r>
            <a:r>
              <a:rPr lang="en-US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systems </a:t>
            </a:r>
            <a:r>
              <a:rPr lang="en-US" sz="2200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composed of analog, digital, mixed-signal, optical, or microwave components</a:t>
            </a:r>
            <a:r>
              <a:rPr lang="en-US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 The aids include methods, models, algorithms, and man-machine interfaces for system-level, physical and logical design including: planning, synthesis, partitioning, modeling, simulation, layout, verification, testing, </a:t>
            </a:r>
            <a:r>
              <a:rPr lang="en-US" sz="22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hardware-software co-design </a:t>
            </a:r>
            <a:r>
              <a:rPr lang="en-US" sz="22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and documentation of integrated circuit and system designs of all complexities. </a:t>
            </a:r>
            <a:r>
              <a:rPr lang="en-US" sz="2200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Design tools and techniques for evaluating and designing integrated circuits and systems for metrics such as performance, power, reliability, testability, and security are a focus.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10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934200" cy="914400"/>
          </a:xfrm>
        </p:spPr>
        <p:txBody>
          <a:bodyPr>
            <a:normAutofit fontScale="90000"/>
          </a:bodyPr>
          <a:lstStyle/>
          <a:p>
            <a:r>
              <a:rPr lang="de-DE" dirty="0"/>
              <a:t>Trans. on Computer-</a:t>
            </a:r>
            <a:r>
              <a:rPr lang="de-DE" dirty="0" err="1"/>
              <a:t>Aided</a:t>
            </a:r>
            <a:r>
              <a:rPr lang="de-DE" dirty="0"/>
              <a:t> Design (TCAD)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1752600" y="1143000"/>
            <a:ext cx="8686800" cy="5257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dirty="0"/>
              <a:t>Survey among Associate Editors: 95% of AEs find interactions with and instructions by the EIC helpful or very helpful. Confirmed by additional comments (“excellent”, “best ones I’d ever seen”, “firm but friendly”)</a:t>
            </a:r>
          </a:p>
          <a:p>
            <a:r>
              <a:rPr lang="en-US" dirty="0"/>
              <a:t>Metrics on TCAD:</a:t>
            </a:r>
          </a:p>
          <a:p>
            <a:pPr lvl="1"/>
            <a:r>
              <a:rPr lang="en-US" dirty="0"/>
              <a:t>Submission-to-publication times significantly improved, now IEEE average</a:t>
            </a:r>
          </a:p>
          <a:p>
            <a:pPr lvl="1"/>
            <a:r>
              <a:rPr lang="en-US" dirty="0"/>
              <a:t>TCAD mail dates perfect</a:t>
            </a:r>
          </a:p>
          <a:p>
            <a:pPr lvl="1"/>
            <a:r>
              <a:rPr lang="en-US" dirty="0"/>
              <a:t>Impact factor is an issue</a:t>
            </a:r>
          </a:p>
          <a:p>
            <a:pPr lvl="1"/>
            <a:r>
              <a:rPr lang="en-US" dirty="0"/>
              <a:t>Half of editorial board renewed (good mix of “youth” and “experience”)</a:t>
            </a:r>
          </a:p>
          <a:p>
            <a:pPr lvl="1"/>
            <a:r>
              <a:rPr lang="en-US" dirty="0"/>
              <a:t>“Modern” topics strengthened, special issues/sections, keynotes</a:t>
            </a:r>
            <a:endParaRPr lang="de-DE" dirty="0"/>
          </a:p>
          <a:p>
            <a:r>
              <a:rPr lang="de-DE" dirty="0"/>
              <a:t>TCAD </a:t>
            </a:r>
            <a:r>
              <a:rPr lang="de-DE" dirty="0" err="1"/>
              <a:t>survey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CEDA </a:t>
            </a:r>
            <a:r>
              <a:rPr lang="de-DE" dirty="0" err="1"/>
              <a:t>mailing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subscribers</a:t>
            </a:r>
            <a:r>
              <a:rPr lang="de-DE" dirty="0"/>
              <a:t> in </a:t>
            </a:r>
            <a:r>
              <a:rPr lang="de-DE" dirty="0" err="1"/>
              <a:t>preparation</a:t>
            </a:r>
            <a:endParaRPr lang="de-DE" dirty="0"/>
          </a:p>
          <a:p>
            <a:r>
              <a:rPr lang="de-DE" dirty="0" err="1"/>
              <a:t>Reapp</a:t>
            </a:r>
            <a:r>
              <a:rPr lang="de-DE" dirty="0"/>
              <a:t> </a:t>
            </a:r>
            <a:r>
              <a:rPr lang="de-DE" dirty="0" err="1"/>
              <a:t>committee</a:t>
            </a:r>
            <a:r>
              <a:rPr lang="de-DE" dirty="0"/>
              <a:t> </a:t>
            </a:r>
            <a:r>
              <a:rPr lang="de-DE" dirty="0" err="1"/>
              <a:t>recommends</a:t>
            </a:r>
            <a:r>
              <a:rPr lang="de-DE" dirty="0"/>
              <a:t> </a:t>
            </a:r>
            <a:r>
              <a:rPr lang="de-DE" dirty="0" err="1"/>
              <a:t>reappointment</a:t>
            </a:r>
            <a:r>
              <a:rPr lang="de-DE" dirty="0"/>
              <a:t>,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/A-</a:t>
            </a:r>
            <a:r>
              <a:rPr lang="de-DE" dirty="0" err="1"/>
              <a:t>EiC</a:t>
            </a:r>
            <a:r>
              <a:rPr lang="de-DE" dirty="0"/>
              <a:t>,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report</a:t>
            </a:r>
            <a:endParaRPr lang="de-DE" dirty="0"/>
          </a:p>
          <a:p>
            <a:r>
              <a:rPr lang="de-DE" dirty="0">
                <a:solidFill>
                  <a:srgbClr val="C00000"/>
                </a:solidFill>
              </a:rPr>
              <a:t>Motion: </a:t>
            </a:r>
            <a:r>
              <a:rPr lang="de-DE" dirty="0" err="1">
                <a:solidFill>
                  <a:srgbClr val="C00000"/>
                </a:solidFill>
              </a:rPr>
              <a:t>Approve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to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reappoint</a:t>
            </a:r>
            <a:r>
              <a:rPr lang="de-DE" dirty="0">
                <a:solidFill>
                  <a:srgbClr val="C00000"/>
                </a:solidFill>
              </a:rPr>
              <a:t> Vijay Narayanan </a:t>
            </a:r>
            <a:r>
              <a:rPr lang="de-DE" dirty="0" err="1">
                <a:solidFill>
                  <a:srgbClr val="C00000"/>
                </a:solidFill>
              </a:rPr>
              <a:t>as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EiC</a:t>
            </a:r>
            <a:r>
              <a:rPr lang="de-DE" dirty="0">
                <a:solidFill>
                  <a:srgbClr val="C00000"/>
                </a:solidFill>
              </a:rPr>
              <a:t>, Chuck </a:t>
            </a:r>
            <a:r>
              <a:rPr lang="de-DE" dirty="0" err="1">
                <a:solidFill>
                  <a:srgbClr val="C00000"/>
                </a:solidFill>
              </a:rPr>
              <a:t>Alpert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as</a:t>
            </a:r>
            <a:r>
              <a:rPr lang="de-DE" dirty="0">
                <a:solidFill>
                  <a:srgbClr val="C00000"/>
                </a:solidFill>
              </a:rPr>
              <a:t> A-</a:t>
            </a:r>
            <a:r>
              <a:rPr lang="de-DE" dirty="0" err="1">
                <a:solidFill>
                  <a:srgbClr val="C00000"/>
                </a:solidFill>
              </a:rPr>
              <a:t>EiC</a:t>
            </a:r>
            <a:r>
              <a:rPr lang="de-DE" dirty="0">
                <a:solidFill>
                  <a:srgbClr val="C00000"/>
                </a:solidFill>
              </a:rPr>
              <a:t> of TCAD </a:t>
            </a:r>
            <a:r>
              <a:rPr lang="de-DE" dirty="0" err="1">
                <a:solidFill>
                  <a:srgbClr val="C00000"/>
                </a:solidFill>
              </a:rPr>
              <a:t>for</a:t>
            </a:r>
            <a:r>
              <a:rPr lang="de-DE" dirty="0">
                <a:solidFill>
                  <a:srgbClr val="C00000"/>
                </a:solidFill>
              </a:rPr>
              <a:t> 2016 </a:t>
            </a:r>
            <a:r>
              <a:rPr lang="de-DE" dirty="0" err="1">
                <a:solidFill>
                  <a:srgbClr val="C00000"/>
                </a:solidFill>
              </a:rPr>
              <a:t>to</a:t>
            </a:r>
            <a:r>
              <a:rPr lang="de-DE" dirty="0">
                <a:solidFill>
                  <a:srgbClr val="C00000"/>
                </a:solidFill>
              </a:rPr>
              <a:t>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01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Transactions on Embedded Systems &amp; Software</a:t>
            </a:r>
          </a:p>
          <a:p>
            <a:pPr lvl="1"/>
            <a:r>
              <a:rPr lang="en-US" altLang="en-US" sz="1800" i="1" dirty="0"/>
              <a:t>The Transactions on Embedded Systems and Software publishes papers on modeling, analysis, design automation, and implementation of embedded hardware/software systems. Specifically, system-level specification and analysis, hardware/software co-/design, embedded system architectures, embedded programming models and compilers, optimization strategies for low power and Dark Silicon, reliability, real-time and security are targeted.</a:t>
            </a:r>
          </a:p>
          <a:p>
            <a:endParaRPr lang="en-US" dirty="0"/>
          </a:p>
          <a:p>
            <a:r>
              <a:rPr lang="en-US" dirty="0"/>
              <a:t>Sponsorship:</a:t>
            </a:r>
          </a:p>
          <a:p>
            <a:pPr lvl="1"/>
            <a:r>
              <a:rPr lang="en-US" dirty="0"/>
              <a:t>CEDA, Computer Society and Circuits &amp; Systems Society.</a:t>
            </a:r>
          </a:p>
          <a:p>
            <a:pPr lvl="1"/>
            <a:r>
              <a:rPr lang="en-US" dirty="0"/>
              <a:t>Equal parts of 33.3% each.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INFO: New Publication In the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174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mic Sans MS" pitchFamily="66" charset="0"/>
                <a:ea typeface="ＭＳ Ｐゴシック" pitchFamily="34" charset="-128"/>
              </a:rPr>
              <a:t>Title and Launch</a:t>
            </a: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123" name="Content Placeholder 22"/>
          <p:cNvSpPr>
            <a:spLocks noGrp="1"/>
          </p:cNvSpPr>
          <p:nvPr>
            <p:ph idx="1"/>
          </p:nvPr>
        </p:nvSpPr>
        <p:spPr>
          <a:xfrm>
            <a:off x="2057400" y="1346200"/>
            <a:ext cx="7772400" cy="4114800"/>
          </a:xfrm>
        </p:spPr>
        <p:txBody>
          <a:bodyPr/>
          <a:lstStyle/>
          <a:p>
            <a:pPr>
              <a:buClr>
                <a:srgbClr val="A50021"/>
              </a:buClr>
              <a:buSzTx/>
              <a:buFont typeface="Wingdings" pitchFamily="2" charset="2"/>
              <a:buChar char="§"/>
            </a:pPr>
            <a:r>
              <a:rPr lang="en-US" altLang="en-US" dirty="0">
                <a:solidFill>
                  <a:srgbClr val="003399"/>
                </a:solidFill>
                <a:ea typeface="ＭＳ Ｐゴシック" pitchFamily="34" charset="-128"/>
              </a:rPr>
              <a:t>Transactions on Embedded Systems and Software (TESS)</a:t>
            </a:r>
          </a:p>
          <a:p>
            <a:pPr>
              <a:buClr>
                <a:srgbClr val="A50021"/>
              </a:buClr>
              <a:buSzTx/>
              <a:buFont typeface="Wingdings" pitchFamily="2" charset="2"/>
              <a:buChar char="§"/>
            </a:pPr>
            <a:r>
              <a:rPr lang="en-US" altLang="en-US" dirty="0">
                <a:solidFill>
                  <a:srgbClr val="003399"/>
                </a:solidFill>
                <a:ea typeface="ＭＳ Ｐゴシック" pitchFamily="34" charset="-128"/>
              </a:rPr>
              <a:t>To launch in 2017</a:t>
            </a:r>
          </a:p>
          <a:p>
            <a:pPr>
              <a:buClr>
                <a:srgbClr val="A50021"/>
              </a:buClr>
              <a:buSzTx/>
              <a:buFont typeface="Wingdings" pitchFamily="2" charset="2"/>
              <a:buChar char="§"/>
            </a:pP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Electronic-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only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hybrid open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access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lvl="1">
              <a:buClr>
                <a:srgbClr val="A50021"/>
              </a:buClr>
              <a:buFont typeface="Wingdings" pitchFamily="2" charset="2"/>
              <a:buChar char="§"/>
            </a:pP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Year 1: 2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issues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20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articles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360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pages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lvl="1">
              <a:buClr>
                <a:srgbClr val="A50021"/>
              </a:buClr>
              <a:buFont typeface="Wingdings" pitchFamily="2" charset="2"/>
              <a:buChar char="§"/>
            </a:pP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Year 2: 3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issues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30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articles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540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pages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lvl="1">
              <a:buClr>
                <a:srgbClr val="A50021"/>
              </a:buClr>
              <a:buFont typeface="Wingdings" pitchFamily="2" charset="2"/>
              <a:buChar char="§"/>
            </a:pP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Year 4: 4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issues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40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articles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720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pages</a:t>
            </a:r>
            <a:endParaRPr lang="en-US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eaLnBrk="1" hangingPunct="1"/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9701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omic Sans MS" pitchFamily="66" charset="0"/>
                <a:ea typeface="ＭＳ Ｐゴシック" pitchFamily="34" charset="-128"/>
              </a:rPr>
              <a:t>Sponsorship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123" name="Content Placeholder 22"/>
          <p:cNvSpPr>
            <a:spLocks noGrp="1"/>
          </p:cNvSpPr>
          <p:nvPr>
            <p:ph idx="1"/>
          </p:nvPr>
        </p:nvSpPr>
        <p:spPr>
          <a:xfrm>
            <a:off x="2209800" y="14478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IEEE Council on Electronic Design Automation (CEDA) 33 1/3%</a:t>
            </a:r>
          </a:p>
          <a:p>
            <a:pPr eaLnBrk="1" hangingPunct="1"/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IEEE Computer Society (CS) 33 1/3%</a:t>
            </a:r>
          </a:p>
          <a:p>
            <a:pPr eaLnBrk="1" hangingPunct="1"/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IEEE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Circuits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and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System Society (CASS) 33 1/3%</a:t>
            </a:r>
          </a:p>
          <a:p>
            <a:pPr eaLnBrk="1" hangingPunct="1"/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Acknowledging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its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mission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on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embedded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systems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and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software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and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its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cross-topical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cross-societal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role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CEDA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given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the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lead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role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in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initiating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and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steering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TESS,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reflected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by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a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veto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right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in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the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steering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committee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if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accompanied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by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an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explanation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eaLnBrk="1" hangingPunct="1"/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Technical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co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-sponsors: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according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to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application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areas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under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discussion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eaLnBrk="1" hangingPunct="1"/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4223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1524000" y="228601"/>
            <a:ext cx="7086600" cy="868363"/>
          </a:xfrm>
        </p:spPr>
        <p:txBody>
          <a:bodyPr/>
          <a:lstStyle/>
          <a:p>
            <a:r>
              <a:rPr lang="en-US" altLang="en-US">
                <a:ea typeface="ＭＳ Ｐゴシック" pitchFamily="34" charset="-128"/>
              </a:rPr>
              <a:t>Scope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2362200" y="1295400"/>
            <a:ext cx="8305800" cy="4114800"/>
          </a:xfrm>
        </p:spPr>
        <p:txBody>
          <a:bodyPr/>
          <a:lstStyle/>
          <a:p>
            <a:r>
              <a:rPr lang="en-US" altLang="en-US" dirty="0">
                <a:solidFill>
                  <a:srgbClr val="003399"/>
                </a:solidFill>
                <a:ea typeface="ＭＳ Ｐゴシック" pitchFamily="34" charset="-128"/>
              </a:rPr>
              <a:t>The Transactions on Embedded Systems and Software publishes papers on modeling, analysis, design automation, implementation and application of embedded hardware/software systems.  </a:t>
            </a:r>
            <a:r>
              <a:rPr lang="en-US" altLang="en-US" sz="2000" dirty="0">
                <a:solidFill>
                  <a:srgbClr val="003399"/>
                </a:solidFill>
                <a:ea typeface="ＭＳ Ｐゴシック" pitchFamily="34" charset="-128"/>
              </a:rPr>
              <a:t>Specifically, system-level specification and analysis, hardware/software co-/design, embedded system architectures, embedded programming models and compilers, optimization strategies for low power and Dark Silicon, reliability, real-time and security, and embedded applications are targeted.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209274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922</Words>
  <Application>Microsoft Office PowerPoint</Application>
  <PresentationFormat>Widescreen</PresentationFormat>
  <Paragraphs>87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Courier New</vt:lpstr>
      <vt:lpstr>Impact</vt:lpstr>
      <vt:lpstr>Lucida Sans Unicode</vt:lpstr>
      <vt:lpstr>Tahoma</vt:lpstr>
      <vt:lpstr>Wingdings</vt:lpstr>
      <vt:lpstr>Wingdings 2</vt:lpstr>
      <vt:lpstr>Office Theme</vt:lpstr>
      <vt:lpstr>Concourse</vt:lpstr>
      <vt:lpstr>CEDA Publications BoG Meeting  Helmut Graeb VP Publications</vt:lpstr>
      <vt:lpstr>CEDA Participation in Periodicals</vt:lpstr>
      <vt:lpstr>Design &amp; Test magazine (D&amp;T)</vt:lpstr>
      <vt:lpstr>Trans. on Computer-Aided Design (TCAD)</vt:lpstr>
      <vt:lpstr>Trans. on Computer-Aided Design (TCAD)</vt:lpstr>
      <vt:lpstr>INFO: New Publication In the works</vt:lpstr>
      <vt:lpstr>Title and Launch</vt:lpstr>
      <vt:lpstr>Sponsorship</vt:lpstr>
      <vt:lpstr>Scope</vt:lpstr>
      <vt:lpstr>Need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Sachin S. Sapatnekar VP-Finance</dc:title>
  <dc:creator>Madie Nelson</dc:creator>
  <cp:lastModifiedBy>Madie Nelson</cp:lastModifiedBy>
  <cp:revision>6</cp:revision>
  <dcterms:created xsi:type="dcterms:W3CDTF">2022-06-09T19:12:15Z</dcterms:created>
  <dcterms:modified xsi:type="dcterms:W3CDTF">2022-06-09T19:15:46Z</dcterms:modified>
</cp:coreProperties>
</file>