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2"/>
  </p:notesMasterIdLst>
  <p:sldIdLst>
    <p:sldId id="291" r:id="rId4"/>
    <p:sldId id="388" r:id="rId5"/>
    <p:sldId id="389" r:id="rId6"/>
    <p:sldId id="390" r:id="rId7"/>
    <p:sldId id="391" r:id="rId8"/>
    <p:sldId id="392" r:id="rId9"/>
    <p:sldId id="393" r:id="rId10"/>
    <p:sldId id="39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31A607-FC0E-4E9F-8FE9-4103D4BC41E3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F8C56-2902-440F-9F68-DA7E3ED5B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73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t>GTO2003EXT.ppt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99C65-2705-BC47-BA78-9170500B55D9}" type="datetime1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764D49-D396-2645-B596-AE27B96056A9}" type="slidenum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73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xfrm>
            <a:off x="3884088" y="8685103"/>
            <a:ext cx="2972472" cy="457539"/>
          </a:xfrm>
          <a:prstGeom prst="rect">
            <a:avLst/>
          </a:prstGeom>
          <a:ln/>
        </p:spPr>
        <p:txBody>
          <a:bodyPr lIns="80165" tIns="40083" rIns="80165" bIns="40083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9C5556-D9B5-4DFC-8F43-EE2BD4A3C886}" type="slidenum"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22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xfrm>
            <a:off x="3884088" y="8685103"/>
            <a:ext cx="2972472" cy="457539"/>
          </a:xfrm>
          <a:prstGeom prst="rect">
            <a:avLst/>
          </a:prstGeom>
          <a:ln/>
        </p:spPr>
        <p:txBody>
          <a:bodyPr lIns="80165" tIns="40083" rIns="80165" bIns="40083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C5E5C5-8C0C-4250-AE1F-731F42986C0F}" type="slidenum"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33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xfrm>
            <a:off x="3884088" y="8685103"/>
            <a:ext cx="2972472" cy="457539"/>
          </a:xfrm>
          <a:prstGeom prst="rect">
            <a:avLst/>
          </a:prstGeom>
          <a:ln/>
        </p:spPr>
        <p:txBody>
          <a:bodyPr lIns="80165" tIns="40083" rIns="80165" bIns="40083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F1CF3E-9170-4289-8B59-F79085C99001}" type="slidenum"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xfrm>
            <a:off x="3884088" y="8685103"/>
            <a:ext cx="2972472" cy="457539"/>
          </a:xfrm>
          <a:prstGeom prst="rect">
            <a:avLst/>
          </a:prstGeom>
          <a:ln/>
        </p:spPr>
        <p:txBody>
          <a:bodyPr lIns="80165" tIns="40083" rIns="80165" bIns="40083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5CFA65-6FD0-4294-9449-D9DA1B922ADB}" type="slidenum"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xfrm>
            <a:off x="3884088" y="8685103"/>
            <a:ext cx="2972472" cy="457539"/>
          </a:xfrm>
          <a:prstGeom prst="rect">
            <a:avLst/>
          </a:prstGeom>
          <a:ln/>
        </p:spPr>
        <p:txBody>
          <a:bodyPr lIns="80165" tIns="40083" rIns="80165" bIns="40083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89EAD1-266F-437C-A900-21D8EDBC910C}" type="slidenum"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85512" y="4343231"/>
            <a:ext cx="5485536" cy="411378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xfrm>
            <a:off x="3884088" y="8685103"/>
            <a:ext cx="2972472" cy="457539"/>
          </a:xfrm>
          <a:prstGeom prst="rect">
            <a:avLst/>
          </a:prstGeom>
          <a:ln/>
        </p:spPr>
        <p:txBody>
          <a:bodyPr lIns="80165" tIns="40083" rIns="80165" bIns="40083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C30EEF-AC44-4466-8214-A5F47BEB37C3}" type="slidenum"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xfrm>
            <a:off x="3884088" y="8685103"/>
            <a:ext cx="2972472" cy="457539"/>
          </a:xfrm>
          <a:prstGeom prst="rect">
            <a:avLst/>
          </a:prstGeom>
          <a:ln/>
        </p:spPr>
        <p:txBody>
          <a:bodyPr lIns="80165" tIns="40083" rIns="80165" bIns="40083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E7E094-48E1-4DCE-92C6-E98270D12DAF}" type="slidenum"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685512" y="4343231"/>
            <a:ext cx="5485536" cy="411378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10E67-7789-7940-83F6-86A4029CE2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67BCFE-8C37-F426-110B-62C46138E9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9B29F-E0F1-C453-9EB3-A85FDA117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5A9C7-243C-9BF8-BC46-AC8A0AA78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33A50-AACB-8485-1965-5DC42EF81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08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6E9A3-1850-7CDD-D7DC-DB7AC5D2F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C805CF-2536-289A-3658-A64201680F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8FCF5-3BE6-3F01-3A19-E3096CF55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B0386-11BB-6B95-B07E-0D9D26425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8D1D9-5F22-3A10-FB79-4CEA76772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399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B19F6B-3EC3-68A2-5AFF-C1261CB32E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BFED71-8E56-C131-F6CD-96F81AF58F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6D146-A960-7416-EBE2-39F9421B3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F458D-150F-6D25-84B0-475BDB525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63D29-BCDA-F074-7726-5AB5ED3A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815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01600" y="76200"/>
            <a:ext cx="11785600" cy="838200"/>
          </a:xfrm>
        </p:spPr>
        <p:txBody>
          <a:bodyPr vert="horz" anchor="t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>
              <a:defRPr sz="24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5019" y="5791200"/>
            <a:ext cx="12197020" cy="10738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" y="6638132"/>
            <a:ext cx="3134241" cy="219869"/>
          </a:xfr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/>
              <a:t>CEDA BoG at ICCAD November 2015</a:t>
            </a:r>
            <a:endParaRPr lang="en-US" dirty="0"/>
          </a:p>
        </p:txBody>
      </p:sp>
      <p:pic>
        <p:nvPicPr>
          <p:cNvPr id="16" name="image1.jpg" descr="CEDA_Logo"/>
          <p:cNvPicPr/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75200" y="6248400"/>
            <a:ext cx="3352800" cy="609600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Text Placeholder 29"/>
          <p:cNvSpPr>
            <a:spLocks noGrp="1"/>
          </p:cNvSpPr>
          <p:nvPr>
            <p:ph idx="1"/>
          </p:nvPr>
        </p:nvSpPr>
        <p:spPr>
          <a:xfrm>
            <a:off x="0" y="914400"/>
            <a:ext cx="12192000" cy="4953000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Font typeface="Wingdings" pitchFamily="2" charset="2"/>
              <a:buChar char="§"/>
              <a:defRPr sz="2400"/>
            </a:lvl1pPr>
            <a:lvl3pPr>
              <a:buFont typeface="Wingdings" pitchFamily="2" charset="2"/>
              <a:buChar char="§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  <a:lvl7pPr>
              <a:buFont typeface="Wingdings" pitchFamily="2" charset="2"/>
              <a:buChar char="§"/>
              <a:defRPr/>
            </a:lvl7pPr>
            <a:lvl8pPr>
              <a:buFont typeface="Wingdings" pitchFamily="2" charset="2"/>
              <a:buChar char="§"/>
              <a:defRPr/>
            </a:lvl8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6" eaLnBrk="1" latinLnBrk="0" hangingPunct="1"/>
            <a:r>
              <a:rPr kumimoji="0" lang="en-US" dirty="0"/>
              <a:t>Second level</a:t>
            </a:r>
          </a:p>
          <a:p>
            <a:pPr lvl="6" eaLnBrk="1" latinLnBrk="0" hangingPunct="1"/>
            <a:r>
              <a:rPr kumimoji="0" lang="en-US" dirty="0"/>
              <a:t>Third level</a:t>
            </a:r>
          </a:p>
          <a:p>
            <a:pPr lvl="6" eaLnBrk="1" latinLnBrk="0" hangingPunct="1"/>
            <a:r>
              <a:rPr kumimoji="0" lang="en-US" dirty="0"/>
              <a:t>Fourth level</a:t>
            </a:r>
          </a:p>
          <a:p>
            <a:pPr lvl="7" eaLnBrk="1" latinLnBrk="0" hangingPunct="1"/>
            <a:r>
              <a:rPr kumimoji="0"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9550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392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Arial" pitchFamily="34" charset="0"/>
              <a:buChar char="•"/>
              <a:defRPr/>
            </a:lvl3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86241" y="6629401"/>
            <a:ext cx="3134241" cy="219869"/>
          </a:xfrm>
        </p:spPr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-86241" y="6638132"/>
            <a:ext cx="3134241" cy="219869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7484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218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5689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689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1015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59835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blackWhite">
          <a:xfrm>
            <a:off x="0" y="0"/>
            <a:ext cx="12192000" cy="1295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sz="1800" kern="12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5" name="Picture 9" descr="CEDAlogoColor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" y="2"/>
            <a:ext cx="6197596" cy="1217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7253" name="Rectangle 5"/>
          <p:cNvSpPr>
            <a:spLocks noGrp="1" noChangeArrowheads="1"/>
          </p:cNvSpPr>
          <p:nvPr>
            <p:ph type="ctrTitle"/>
          </p:nvPr>
        </p:nvSpPr>
        <p:spPr bwMode="black">
          <a:xfrm>
            <a:off x="520704" y="2493966"/>
            <a:ext cx="10606617" cy="1470025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77254" name="Rectangle 6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4043366"/>
            <a:ext cx="8534400" cy="998537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-108" charset="2"/>
              <a:buNone/>
              <a:defRPr b="0">
                <a:solidFill>
                  <a:srgbClr val="0000FF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quarter" idx="11"/>
          </p:nvPr>
        </p:nvSpPr>
        <p:spPr bwMode="auto">
          <a:xfrm>
            <a:off x="7188200" y="6221415"/>
            <a:ext cx="2159000" cy="311151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300" b="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24849751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056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31B42-1290-C75B-79E5-6AD818BF9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3D7FB-A529-7087-C1C7-02DB63161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7C50F-F405-5424-62BF-21369791C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36A9D-4FC3-D14F-F4FA-4D0755BFE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EFBE5-3F82-02B8-D6C0-F0EDB041E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202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5716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5432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5"/>
          <p:cNvSpPr>
            <a:spLocks noGrp="1"/>
          </p:cNvSpPr>
          <p:nvPr>
            <p:ph type="title"/>
          </p:nvPr>
        </p:nvSpPr>
        <p:spPr>
          <a:xfrm>
            <a:off x="1333512" y="3098874"/>
            <a:ext cx="8588163" cy="599847"/>
          </a:xfrm>
          <a:prstGeom prst="rect">
            <a:avLst/>
          </a:prstGeom>
        </p:spPr>
        <p:txBody>
          <a:bodyPr/>
          <a:lstStyle>
            <a:lvl1pPr algn="l">
              <a:defRPr sz="2600" b="1" i="0" spc="100">
                <a:latin typeface="Impact"/>
                <a:cs typeface="Impact"/>
              </a:defRPr>
            </a:lvl1pPr>
          </a:lstStyle>
          <a:p>
            <a:pPr lvl="0"/>
            <a:r>
              <a:rPr lang="fr-FR" noProof="0" dirty="0"/>
              <a:t>Cliquez pour modifier le style du titre</a:t>
            </a:r>
            <a:endParaRPr lang="fr-CH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CEDA BoG at ICCAD 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4134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67651830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160647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76414"/>
            <a:ext cx="5082117" cy="5081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9718" y="1776414"/>
            <a:ext cx="5082116" cy="5081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79765090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1474042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616571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8CAE3-C184-B49D-A5DB-F71884197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B7354-8CD3-EF8B-7935-A443EC3D4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5F8EC-B1C5-DAF0-58AC-94A882C2D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D0A46-A996-B54D-86A6-E51BBC1AA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D6E2B-904A-E81D-A064-FD044903B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97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FB6A-4018-983A-263E-AB9E389CE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2EDD5-2735-F64F-BD98-9BF08E46B7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BC00CF-060A-77CE-F932-BEA71B258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86626F-5973-E40B-7A3D-6CBA2674F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CAFD62-E469-E6BC-6B32-9A2AA6EC9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14A1D5-D0F7-90C9-802A-58F21631A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27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F49B8-F83D-0C56-B71A-4EC4E116B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0C7A8-7452-0FB3-6A88-D5E518DD0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ABFFCC-7AB9-331E-C7DF-2059BF3C9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4756C2-012E-A40E-F0C0-DF59EB6CA4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10CA50-3DFE-B5F0-5F21-93C6E37BE9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18A3FE-3C25-FD4C-8225-69814270B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9350EF-3006-7FD6-1D1C-3E02232D9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82FDAE-01C8-1AED-C6F0-0FEB69B7C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49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DBE85-28F9-6426-AC5B-A6CE5B507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8A7DD5-CF40-301A-BFDB-DF74498B9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ED1E0C-E47E-4858-E78F-18B3BCC3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73ACB5-F401-76A4-8C9D-91D9A8FCB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18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59A63A-C664-98E5-40B3-710130831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F6E9C2-8B57-3C84-DE69-585FA57C2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9657DD-A62C-F00F-CFA6-F06DDEDC9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98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E31FB-966B-A691-0A95-37AB97933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EB484-72C8-F058-D412-6DBDDF137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C91D50-7576-FD6A-337E-78E9CCDFF6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6F1EC7-467C-3F8E-F7FD-F6367FFDD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DED67-933B-06EA-C55A-A8A0D7247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FC1C7C-9156-C902-D634-6CB79BC63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75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1ADBA-47D8-E023-8854-4D549B4F2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73E426-5936-30F8-49EC-96E3F60CD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B10163-FB28-D559-9BCA-72488393D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46E086-02E8-C18F-22F5-488F2099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BCA19B-00EE-6E7B-BFC7-B0FD28E05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79AB21-F99F-3D68-5E85-E288BBFB7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49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413095-671A-E9E6-B245-2C755182A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D47B5A-A40A-D434-6B6B-C0264E1FA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1D3DB-5808-9442-F7C8-9639ED4425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C26A4-2899-43F5-95DA-AB2886B4311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E9FE8-B96D-8214-F442-F37C2E54AD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42D00-1225-2E3F-72FB-F90808F572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185A3-B081-4666-8D01-349B2164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701" y="6248401"/>
            <a:ext cx="6141503" cy="61761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09602" y="6172201"/>
            <a:ext cx="4572001" cy="7002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6019800"/>
            <a:ext cx="4173656" cy="852320"/>
          </a:xfrm>
          <a:prstGeom prst="rtTriangle">
            <a:avLst/>
          </a:prstGeom>
          <a:blipFill>
            <a:blip r:embed="rId13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40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04800" y="228601"/>
            <a:ext cx="9448800" cy="868363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04800" y="1066802"/>
            <a:ext cx="11277600" cy="510540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0" y="6705603"/>
            <a:ext cx="4165600" cy="152399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CEDA BoG at ICCAD November 2015</a:t>
            </a:r>
            <a:endParaRPr lang="en-US" dirty="0"/>
          </a:p>
        </p:txBody>
      </p:sp>
      <p:pic>
        <p:nvPicPr>
          <p:cNvPr id="17" name="image1.jpg" descr="CEDA_Logo"/>
          <p:cNvPicPr/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55200" y="76200"/>
            <a:ext cx="2336800" cy="477982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47200" y="6629400"/>
            <a:ext cx="284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679CB-D23D-3945-B3BA-AEE628F83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12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1" kern="1200">
          <a:solidFill>
            <a:schemeClr val="accent4">
              <a:lumMod val="50000"/>
            </a:schemeClr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" pitchFamily="2" charset="2"/>
        <a:buChar char="q"/>
        <a:defRPr kumimoji="0" sz="27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Wingdings" pitchFamily="2" charset="2"/>
        <a:buChar char="§"/>
        <a:defRPr kumimoji="0" sz="23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859536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SzPct val="100000"/>
        <a:buFont typeface="Courier New" pitchFamily="49" charset="0"/>
        <a:buChar char="o"/>
        <a:defRPr kumimoji="0" sz="21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143000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Font typeface="Wingdings 2"/>
        <a:buChar char=""/>
        <a:defRPr kumimoji="0" sz="19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Font typeface="Wingdings 2"/>
        <a:buChar char=""/>
        <a:defRPr kumimoji="0" sz="18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05321" y="1"/>
            <a:ext cx="1099396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Arial Bold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4" y="1295401"/>
            <a:ext cx="10367433" cy="508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Arial Bold" charset="0"/>
              </a:rPr>
              <a:t>Click to edit Master text styles</a:t>
            </a:r>
          </a:p>
          <a:p>
            <a:pPr lvl="1"/>
            <a:r>
              <a:rPr lang="en-US" dirty="0">
                <a:sym typeface="Arial" pitchFamily="34" charset="0"/>
              </a:rPr>
              <a:t>Second level</a:t>
            </a:r>
          </a:p>
          <a:p>
            <a:pPr lvl="2"/>
            <a:r>
              <a:rPr lang="en-US" dirty="0">
                <a:sym typeface="Arial" pitchFamily="34" charset="0"/>
              </a:rPr>
              <a:t>Third level</a:t>
            </a:r>
          </a:p>
          <a:p>
            <a:pPr lvl="3"/>
            <a:r>
              <a:rPr lang="en-US" dirty="0">
                <a:sym typeface="Arial" pitchFamily="34" charset="0"/>
              </a:rPr>
              <a:t>Fourth level</a:t>
            </a:r>
          </a:p>
          <a:p>
            <a:pPr lvl="4"/>
            <a:r>
              <a:rPr lang="en-US" dirty="0">
                <a:sym typeface="Arial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4434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transition/>
  <p:hf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200" b="0">
          <a:solidFill>
            <a:srgbClr val="222268"/>
          </a:solidFill>
          <a:latin typeface="+mj-lt"/>
          <a:ea typeface="+mj-ea"/>
          <a:cs typeface="+mj-cs"/>
          <a:sym typeface="Arial Bold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9pPr>
    </p:titleStyle>
    <p:bodyStyle>
      <a:lvl1pPr marL="228600" indent="-228600" algn="l" rtl="0" fontAlgn="base">
        <a:spcBef>
          <a:spcPts val="1000"/>
        </a:spcBef>
        <a:spcAft>
          <a:spcPct val="0"/>
        </a:spcAft>
        <a:buClr>
          <a:srgbClr val="2DB6B3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  <a:sym typeface="Arial Bold" charset="0"/>
        </a:defRPr>
      </a:lvl1pPr>
      <a:lvl2pPr marL="419100" indent="-228600" algn="l" rtl="0" fontAlgn="base">
        <a:spcBef>
          <a:spcPts val="700"/>
        </a:spcBef>
        <a:spcAft>
          <a:spcPct val="0"/>
        </a:spcAft>
        <a:buClr>
          <a:srgbClr val="2DB6B3"/>
        </a:buClr>
        <a:buSzPct val="100000"/>
        <a:buFont typeface="Arial" pitchFamily="34" charset="0"/>
        <a:buChar char="–"/>
        <a:defRPr sz="22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2pPr>
      <a:lvl3pPr marL="644525" indent="-225425" algn="l" rtl="0" fontAlgn="base">
        <a:spcBef>
          <a:spcPts val="500"/>
        </a:spcBef>
        <a:spcAft>
          <a:spcPct val="0"/>
        </a:spcAft>
        <a:buClr>
          <a:srgbClr val="2DB6B3"/>
        </a:buClr>
        <a:buSzPct val="100000"/>
        <a:buFont typeface="Arial" pitchFamily="34" charset="0"/>
        <a:buChar char="•"/>
        <a:defRPr sz="20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3pPr>
      <a:lvl4pPr marL="874713" indent="-228600" algn="l" rtl="0" fontAlgn="base">
        <a:spcBef>
          <a:spcPts val="500"/>
        </a:spcBef>
        <a:spcAft>
          <a:spcPct val="0"/>
        </a:spcAft>
        <a:buClr>
          <a:srgbClr val="2DB6B3"/>
        </a:buClr>
        <a:buSzPct val="100000"/>
        <a:buFont typeface="Arial" pitchFamily="34" charset="0"/>
        <a:buChar char="–"/>
        <a:defRPr sz="20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4pPr>
      <a:lvl5pPr marL="1104900" indent="-228600" algn="l" rtl="0" fontAlgn="base">
        <a:spcBef>
          <a:spcPts val="500"/>
        </a:spcBef>
        <a:spcAft>
          <a:spcPct val="0"/>
        </a:spcAft>
        <a:buClr>
          <a:srgbClr val="2DB6B3"/>
        </a:buClr>
        <a:buSzPct val="100000"/>
        <a:buFont typeface="Arial" pitchFamily="34" charset="0"/>
        <a:buChar char="&gt;"/>
        <a:defRPr sz="20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5pPr>
      <a:lvl6pPr marL="1562100" indent="-228600" algn="l" rtl="0" fontAlgn="base">
        <a:spcBef>
          <a:spcPts val="500"/>
        </a:spcBef>
        <a:spcAft>
          <a:spcPct val="0"/>
        </a:spcAft>
        <a:buClr>
          <a:srgbClr val="2DB6B3"/>
        </a:buClr>
        <a:buSzPct val="100000"/>
        <a:buFont typeface="Arial" pitchFamily="34" charset="0"/>
        <a:buChar char="&gt;"/>
        <a:defRPr sz="20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6pPr>
      <a:lvl7pPr marL="2019300" indent="-228600" algn="l" rtl="0" fontAlgn="base">
        <a:spcBef>
          <a:spcPts val="500"/>
        </a:spcBef>
        <a:spcAft>
          <a:spcPct val="0"/>
        </a:spcAft>
        <a:buClr>
          <a:srgbClr val="2DB6B3"/>
        </a:buClr>
        <a:buSzPct val="100000"/>
        <a:buFont typeface="Arial" pitchFamily="34" charset="0"/>
        <a:buChar char="&gt;"/>
        <a:defRPr sz="20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7pPr>
      <a:lvl8pPr marL="2476500" indent="-228600" algn="l" rtl="0" fontAlgn="base">
        <a:spcBef>
          <a:spcPts val="500"/>
        </a:spcBef>
        <a:spcAft>
          <a:spcPct val="0"/>
        </a:spcAft>
        <a:buClr>
          <a:srgbClr val="2DB6B3"/>
        </a:buClr>
        <a:buSzPct val="100000"/>
        <a:buFont typeface="Arial" pitchFamily="34" charset="0"/>
        <a:buChar char="&gt;"/>
        <a:defRPr sz="20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8pPr>
      <a:lvl9pPr marL="2933700" indent="-228600" algn="l" rtl="0" fontAlgn="base">
        <a:spcBef>
          <a:spcPts val="500"/>
        </a:spcBef>
        <a:spcAft>
          <a:spcPct val="0"/>
        </a:spcAft>
        <a:buClr>
          <a:srgbClr val="2DB6B3"/>
        </a:buClr>
        <a:buSzPct val="100000"/>
        <a:buFont typeface="Arial" pitchFamily="34" charset="0"/>
        <a:buChar char="&gt;"/>
        <a:defRPr sz="20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0" y="2493965"/>
            <a:ext cx="8324850" cy="314483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Website and CEDA Newsletter</a:t>
            </a:r>
            <a:br>
              <a:rPr lang="en-US" dirty="0"/>
            </a:br>
            <a:r>
              <a:rPr lang="en-US" sz="2800" dirty="0"/>
              <a:t>BoG Meeting</a:t>
            </a:r>
            <a:br>
              <a:rPr lang="en-US" sz="2800" dirty="0"/>
            </a:br>
            <a:br>
              <a:rPr lang="en-US" sz="4800" dirty="0"/>
            </a:br>
            <a:r>
              <a:rPr lang="en-US" sz="2400" dirty="0"/>
              <a:t>José Ayala</a:t>
            </a:r>
            <a:br>
              <a:rPr lang="en-US" sz="2400" b="0" dirty="0"/>
            </a:br>
            <a:r>
              <a:rPr lang="en-US" sz="2000" b="0" dirty="0"/>
              <a:t>CEDA Webmaster</a:t>
            </a:r>
            <a:endParaRPr lang="en-US" sz="2400" b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b="1" kern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2015</a:t>
            </a:r>
            <a:endParaRPr lang="en-US" b="1" kern="0" dirty="0">
              <a:solidFill>
                <a:prstClr val="black"/>
              </a:solidFill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917064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00200" y="756943"/>
            <a:ext cx="6019800" cy="604003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40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3" y="273051"/>
            <a:ext cx="8228013" cy="488951"/>
          </a:xfrm>
          <a:ln/>
        </p:spPr>
        <p:txBody>
          <a:bodyPr vert="horz" lIns="82945" tIns="30043" rIns="82945" bIns="41473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dirty="0"/>
              <a:t>A quick view of the CEDA website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481" y="142575"/>
            <a:ext cx="8228160" cy="1144920"/>
          </a:xfrm>
          <a:ln/>
        </p:spPr>
        <p:txBody>
          <a:bodyPr vert="horz" lIns="82945" tIns="30043" rIns="82945" bIns="41473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dirty="0"/>
              <a:t>New section: Job Offers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0481" y="1327821"/>
            <a:ext cx="8228160" cy="5142780"/>
          </a:xfrm>
          <a:ln/>
        </p:spPr>
        <p:txBody>
          <a:bodyPr vert="horz" lIns="82945" tIns="41473" rIns="82945" bIns="41473">
            <a:normAutofit/>
          </a:bodyPr>
          <a:lstStyle/>
          <a:p>
            <a:pPr marL="388806" indent="-293764"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dirty="0"/>
              <a:t>EDA Job offers to be posted on the website for easy and broad advertisement</a:t>
            </a:r>
          </a:p>
          <a:p>
            <a:pPr marL="388806" indent="-293764"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dirty="0"/>
              <a:t>Send us your job offers, email link on the website</a:t>
            </a:r>
          </a:p>
          <a:p>
            <a:pPr marL="783372" lvl="1" indent="-290884">
              <a:buClrTx/>
              <a:buSzPct val="75000"/>
              <a:buNone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dirty="0"/>
          </a:p>
          <a:p>
            <a:pPr marL="783372" lvl="1" indent="-290884">
              <a:buClrTx/>
              <a:buSzPct val="75000"/>
              <a:buNone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dirty="0"/>
          </a:p>
          <a:p>
            <a:pPr marL="0" indent="95041" algn="ctr">
              <a:buClrTx/>
              <a:buNone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dirty="0"/>
          </a:p>
          <a:p>
            <a:pPr marL="0" indent="95041" algn="ctr">
              <a:buClrTx/>
              <a:buNone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38400" y="2819400"/>
            <a:ext cx="6405774" cy="299945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kern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2015</a:t>
            </a:r>
            <a:endParaRPr lang="en-US" b="1" kern="0" dirty="0">
              <a:solidFill>
                <a:prstClr val="black"/>
              </a:solidFill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481" y="142575"/>
            <a:ext cx="8228160" cy="1144920"/>
          </a:xfrm>
          <a:ln/>
        </p:spPr>
        <p:txBody>
          <a:bodyPr vert="horz" lIns="82945" tIns="30043" rIns="82945" bIns="41473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dirty="0"/>
              <a:t>CEDA News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0481" y="1327821"/>
            <a:ext cx="8228160" cy="5142780"/>
          </a:xfrm>
          <a:ln/>
        </p:spPr>
        <p:txBody>
          <a:bodyPr vert="horz" lIns="82945" tIns="41473" rIns="82945" bIns="41473">
            <a:normAutofit/>
          </a:bodyPr>
          <a:lstStyle/>
          <a:p>
            <a:pPr marL="388806" indent="-293764"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dirty="0"/>
              <a:t>Can also be used to practical and efficient media alert</a:t>
            </a:r>
          </a:p>
          <a:p>
            <a:pPr marL="0" indent="95041" algn="ctr">
              <a:buClrTx/>
              <a:buNone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dirty="0">
              <a:solidFill>
                <a:srgbClr val="FF3333"/>
              </a:solidFill>
            </a:endParaRPr>
          </a:p>
          <a:p>
            <a:pPr marL="783372" lvl="1" indent="-290884">
              <a:buClrTx/>
              <a:buSzPct val="75000"/>
              <a:buNone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dirty="0">
              <a:solidFill>
                <a:srgbClr val="FF3333"/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33923" y="2211209"/>
            <a:ext cx="5005079" cy="23828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6488" y="4572002"/>
            <a:ext cx="4856715" cy="16127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kern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2015</a:t>
            </a:r>
            <a:endParaRPr lang="en-US" b="1" kern="0" dirty="0">
              <a:solidFill>
                <a:prstClr val="black"/>
              </a:solidFill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481" y="142575"/>
            <a:ext cx="8228160" cy="1144920"/>
          </a:xfrm>
          <a:ln/>
        </p:spPr>
        <p:txBody>
          <a:bodyPr vert="horz" lIns="82945" tIns="30043" rIns="82945" bIns="41473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dirty="0"/>
              <a:t>Open Call for Travel Grants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0481" y="1327821"/>
            <a:ext cx="8228160" cy="5142780"/>
          </a:xfrm>
          <a:ln/>
        </p:spPr>
        <p:txBody>
          <a:bodyPr vert="horz" lIns="82945" tIns="19267" rIns="82945" bIns="41473">
            <a:normAutofit/>
          </a:bodyPr>
          <a:lstStyle/>
          <a:p>
            <a:pPr marL="388806" indent="-293764">
              <a:buSzPct val="45000"/>
              <a:buFont typeface="Symbol" charset="2"/>
              <a:buChar char="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sz="2200" dirty="0"/>
              <a:t>CEDA is offering conference travel awards for supporting three participants to attend the 2nd IEEE Women in Engineering International Leadership Conference (WIE-ILC).</a:t>
            </a:r>
          </a:p>
          <a:p>
            <a:pPr marL="388806" indent="-293764">
              <a:buSzPct val="45000"/>
              <a:buFont typeface="Symbol" charset="2"/>
              <a:buChar char="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sz="2500" dirty="0"/>
              <a:t>Applications are due </a:t>
            </a:r>
            <a:r>
              <a:rPr lang="en-US" sz="2500" dirty="0">
                <a:solidFill>
                  <a:srgbClr val="FF3333"/>
                </a:solidFill>
              </a:rPr>
              <a:t>Feb 19</a:t>
            </a:r>
            <a:r>
              <a:rPr lang="en-US" sz="2500" baseline="33000" dirty="0">
                <a:solidFill>
                  <a:srgbClr val="FF3333"/>
                </a:solidFill>
              </a:rPr>
              <a:t>th</a:t>
            </a:r>
            <a:r>
              <a:rPr lang="en-US" sz="2500" dirty="0">
                <a:solidFill>
                  <a:srgbClr val="FF3333"/>
                </a:solidFill>
              </a:rPr>
              <a:t>, 2016</a:t>
            </a:r>
          </a:p>
          <a:p>
            <a:pPr marL="388806" indent="-293764">
              <a:buSzPct val="45000"/>
              <a:buFont typeface="Symbol" charset="2"/>
              <a:buChar char="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sz="2500" dirty="0"/>
              <a:t>More information on the website, </a:t>
            </a:r>
            <a:r>
              <a:rPr lang="en-US" sz="2500" dirty="0">
                <a:solidFill>
                  <a:srgbClr val="3333FF"/>
                </a:solidFill>
              </a:rPr>
              <a:t>Awards section</a:t>
            </a:r>
          </a:p>
          <a:p>
            <a:pPr marL="0" indent="95041" algn="ctr">
              <a:buClrTx/>
              <a:buNone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200" dirty="0"/>
          </a:p>
          <a:p>
            <a:pPr marL="0" indent="95041" algn="ctr">
              <a:buClrTx/>
              <a:buNone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500" dirty="0">
              <a:solidFill>
                <a:srgbClr val="FF3333"/>
              </a:solidFill>
            </a:endParaRPr>
          </a:p>
          <a:p>
            <a:pPr marL="0" indent="95041" algn="ctr">
              <a:buClrTx/>
              <a:buNone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sz="2500" dirty="0">
              <a:solidFill>
                <a:srgbClr val="FF3333"/>
              </a:solidFill>
            </a:endParaRPr>
          </a:p>
          <a:p>
            <a:pPr marL="783372" lvl="1" indent="-290884">
              <a:buClrTx/>
              <a:buSzPct val="75000"/>
              <a:buNone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endParaRPr lang="en-US" dirty="0">
              <a:solidFill>
                <a:srgbClr val="FF3333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kern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2015</a:t>
            </a:r>
            <a:endParaRPr lang="en-US" b="1" kern="0" dirty="0">
              <a:solidFill>
                <a:prstClr val="black"/>
              </a:solidFill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3" y="273051"/>
            <a:ext cx="8226425" cy="717551"/>
          </a:xfrm>
          <a:ln/>
        </p:spPr>
        <p:txBody>
          <a:bodyPr vert="horz" wrap="square" lIns="82945" tIns="41473" rIns="82945" bIns="41473" numCol="1" anchor="b" anchorCtr="0" compatLnSpc="1">
            <a:prstTxWarp prst="textNoShape">
              <a:avLst/>
            </a:prstTxWarp>
          </a:bodyPr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dirty="0">
                <a:solidFill>
                  <a:srgbClr val="222268"/>
                </a:solidFill>
              </a:rPr>
              <a:t>New Format in Our Email Blasts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2800" y="909528"/>
            <a:ext cx="5402760" cy="518647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481" y="273631"/>
            <a:ext cx="8228160" cy="1144921"/>
          </a:xfrm>
          <a:ln/>
        </p:spPr>
        <p:txBody>
          <a:bodyPr vert="horz" lIns="82945" tIns="30043" rIns="82945" bIns="41473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dirty="0"/>
              <a:t>CEDA Newsletter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0482" y="1604331"/>
            <a:ext cx="7773119" cy="4567870"/>
          </a:xfrm>
          <a:ln/>
        </p:spPr>
        <p:txBody>
          <a:bodyPr vert="horz" lIns="82945" tIns="41473" rIns="82945" bIns="41473">
            <a:normAutofit/>
          </a:bodyPr>
          <a:lstStyle/>
          <a:p>
            <a:pPr marL="388806" indent="-293764"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sz="2400" dirty="0"/>
              <a:t>Bi-monthly publication</a:t>
            </a:r>
          </a:p>
          <a:p>
            <a:pPr marL="388806" indent="-293764"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sz="2400" dirty="0"/>
              <a:t>It includes CFPs, </a:t>
            </a:r>
          </a:p>
          <a:p>
            <a:pPr marL="391686" indent="-290884">
              <a:buClrTx/>
              <a:buSzPct val="45000"/>
              <a:buNone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sz="2400" dirty="0"/>
              <a:t>announcements, invited </a:t>
            </a:r>
          </a:p>
          <a:p>
            <a:pPr marL="391686" indent="-290884">
              <a:buClrTx/>
              <a:buSzPct val="45000"/>
              <a:buNone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sz="2400" dirty="0"/>
              <a:t>columns, etc.</a:t>
            </a:r>
          </a:p>
          <a:p>
            <a:pPr marL="388806" indent="-293764"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sz="2400" dirty="0"/>
              <a:t>Open for contributions </a:t>
            </a:r>
          </a:p>
          <a:p>
            <a:pPr marL="391686" indent="-290884">
              <a:buClrTx/>
              <a:buSzPct val="45000"/>
              <a:buNone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sz="2400" dirty="0"/>
              <a:t>(</a:t>
            </a:r>
            <a:r>
              <a:rPr lang="en-US" sz="2400" dirty="0">
                <a:solidFill>
                  <a:srgbClr val="FF3333"/>
                </a:solidFill>
              </a:rPr>
              <a:t>send me an email!</a:t>
            </a:r>
            <a:r>
              <a:rPr lang="en-US" sz="2400" dirty="0"/>
              <a:t>)</a:t>
            </a:r>
          </a:p>
          <a:p>
            <a:pPr marL="388806" indent="-293764">
              <a:buSzPct val="45000"/>
              <a:buFont typeface="Wingdings" charset="2"/>
              <a:buChar char=""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sz="2400" dirty="0"/>
              <a:t>Distributed by email to </a:t>
            </a:r>
          </a:p>
          <a:p>
            <a:pPr marL="391686" indent="-290884">
              <a:buClrTx/>
              <a:buSzPct val="45000"/>
              <a:buNone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sz="2400" dirty="0"/>
              <a:t>CEDA list subscribers, </a:t>
            </a:r>
          </a:p>
          <a:p>
            <a:pPr marL="391686" indent="-290884">
              <a:buClrTx/>
              <a:buSzPct val="45000"/>
              <a:buNone/>
              <a:tabLst>
                <a:tab pos="388806" algn="l"/>
                <a:tab pos="491048" algn="l"/>
                <a:tab pos="905774" algn="l"/>
                <a:tab pos="1320500" algn="l"/>
                <a:tab pos="1735226" algn="l"/>
                <a:tab pos="2149952" algn="l"/>
                <a:tab pos="2564678" algn="l"/>
                <a:tab pos="2979404" algn="l"/>
                <a:tab pos="3394131" algn="l"/>
                <a:tab pos="3808857" algn="l"/>
                <a:tab pos="4223583" algn="l"/>
                <a:tab pos="4638309" algn="l"/>
                <a:tab pos="5053035" algn="l"/>
                <a:tab pos="5467761" algn="l"/>
                <a:tab pos="5882487" algn="l"/>
                <a:tab pos="6297213" algn="l"/>
                <a:tab pos="6711939" algn="l"/>
                <a:tab pos="7126666" algn="l"/>
                <a:tab pos="7541392" algn="l"/>
                <a:tab pos="7956118" algn="l"/>
                <a:tab pos="8370844" algn="l"/>
              </a:tabLst>
            </a:pPr>
            <a:r>
              <a:rPr lang="en-US" sz="2400" dirty="0"/>
              <a:t>available on the website archive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1800" y="1371601"/>
            <a:ext cx="2946240" cy="44068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kern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2015</a:t>
            </a:r>
            <a:endParaRPr lang="en-US" b="1" kern="0" dirty="0">
              <a:solidFill>
                <a:prstClr val="black"/>
              </a:solidFill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481" y="273629"/>
            <a:ext cx="8226720" cy="1143480"/>
          </a:xfrm>
          <a:ln/>
        </p:spPr>
        <p:txBody>
          <a:bodyPr vert="horz" lIns="82945" tIns="41473" rIns="82945" bIns="41473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dirty="0"/>
              <a:t>Follow Us on...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35200" y="2755011"/>
            <a:ext cx="6321600" cy="155824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kern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2015</a:t>
            </a:r>
            <a:endParaRPr lang="en-US" b="1" kern="0" dirty="0">
              <a:solidFill>
                <a:prstClr val="black"/>
              </a:solidFill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- 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00FF"/>
      </a:accent1>
      <a:accent2>
        <a:srgbClr val="333399"/>
      </a:accent2>
      <a:accent3>
        <a:srgbClr val="FFFFFF"/>
      </a:accent3>
      <a:accent4>
        <a:srgbClr val="000000"/>
      </a:accent4>
      <a:accent5>
        <a:srgbClr val="AAAAF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Title and Content">
      <a:majorFont>
        <a:latin typeface="Arial Bold"/>
        <a:ea typeface="ヒラギノ角ゴ ProN W6"/>
        <a:cs typeface="ヒラギノ角ゴ ProN W6"/>
      </a:majorFont>
      <a:minorFont>
        <a:latin typeface="Arial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202</Words>
  <Application>Microsoft Office PowerPoint</Application>
  <PresentationFormat>Widescreen</PresentationFormat>
  <Paragraphs>43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21" baseType="lpstr">
      <vt:lpstr>Arial</vt:lpstr>
      <vt:lpstr>Arial Bold</vt:lpstr>
      <vt:lpstr>Calibri</vt:lpstr>
      <vt:lpstr>Calibri Light</vt:lpstr>
      <vt:lpstr>Courier New</vt:lpstr>
      <vt:lpstr>Impact</vt:lpstr>
      <vt:lpstr>Lucida Sans Unicode</vt:lpstr>
      <vt:lpstr>Symbol</vt:lpstr>
      <vt:lpstr>Wingdings</vt:lpstr>
      <vt:lpstr>Wingdings 2</vt:lpstr>
      <vt:lpstr>Office Theme</vt:lpstr>
      <vt:lpstr>Concourse</vt:lpstr>
      <vt:lpstr>Default - Title and Content</vt:lpstr>
      <vt:lpstr>Website and CEDA Newsletter BoG Meeting  José Ayala CEDA Webmaster</vt:lpstr>
      <vt:lpstr>A quick view of the CEDA website</vt:lpstr>
      <vt:lpstr>New section: Job Offers</vt:lpstr>
      <vt:lpstr>CEDA News</vt:lpstr>
      <vt:lpstr>Open Call for Travel Grants</vt:lpstr>
      <vt:lpstr>New Format in Our Email Blasts</vt:lpstr>
      <vt:lpstr>CEDA Newsletter</vt:lpstr>
      <vt:lpstr>Follow Us on...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Report BoG Meeting  Sachin S. Sapatnekar VP-Finance</dc:title>
  <dc:creator>Madie Nelson</dc:creator>
  <cp:lastModifiedBy>Madie Nelson</cp:lastModifiedBy>
  <cp:revision>5</cp:revision>
  <dcterms:created xsi:type="dcterms:W3CDTF">2022-06-09T19:12:15Z</dcterms:created>
  <dcterms:modified xsi:type="dcterms:W3CDTF">2022-06-09T19:15:08Z</dcterms:modified>
</cp:coreProperties>
</file>