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372" r:id="rId3"/>
    <p:sldId id="373" r:id="rId4"/>
    <p:sldId id="374" r:id="rId5"/>
    <p:sldId id="375" r:id="rId6"/>
    <p:sldId id="376" r:id="rId7"/>
    <p:sldId id="377" r:id="rId8"/>
    <p:sldId id="378" r:id="rId9"/>
    <p:sldId id="379" r:id="rId10"/>
    <p:sldId id="380" r:id="rId11"/>
    <p:sldId id="381" r:id="rId12"/>
    <p:sldId id="38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CCF6D3-3205-4777-AAC1-F9A2E9F2179D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1D0D70-156F-4629-A09D-DD6F95926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59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t>GTO2003EXT.ppt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99C65-2705-BC47-BA78-9170500B55D9}" type="datetime1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6/9/2022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764D49-D396-2645-B596-AE27B96056A9}" type="slidenum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573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272F2-85AC-37C6-E40E-89E333EBBA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A44323-D1B7-6DA8-6239-FC045782FA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169D8-45A2-4050-90F3-45E6BB9FB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D8977-CBCD-AC2F-BB60-87D7F5754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F5DD7-6A37-28F1-E6FE-34D446327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5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275A9-EF7C-B45F-A609-1BC178E81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7D8F79-58D5-362E-CBC7-C4374338FC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88AD9D-88F4-978F-41AB-74EB73D2A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62DAC-5E31-9AD6-D754-08116D681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37F75-6177-1B9F-35E2-BD03437E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31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DEAA4-1858-9E4C-CA82-91A444AF5A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095E-990E-7B85-DB10-92710D454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885B40-3F2D-AE96-BFB6-6ED2B3C03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B5B8E-4A04-99AD-93F8-786657E4A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74BA0-BD70-9DEB-7AE0-B12FFF5A1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17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4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5784112"/>
            <a:ext cx="12197020" cy="10738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24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-457199" y="6758555"/>
            <a:ext cx="3134241" cy="219869"/>
          </a:xfr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dirty="0"/>
              <a:t>06 Nov EC Meeting at ICCAD 2016</a:t>
            </a:r>
          </a:p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 dirty="0"/>
          </a:p>
        </p:txBody>
      </p:sp>
      <p:pic>
        <p:nvPicPr>
          <p:cNvPr id="14" name="Picture 13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464800" y="0"/>
            <a:ext cx="1727200" cy="943050"/>
          </a:xfrm>
          <a:prstGeom prst="rect">
            <a:avLst/>
          </a:prstGeom>
        </p:spPr>
      </p:pic>
      <p:pic>
        <p:nvPicPr>
          <p:cNvPr id="16" name="image1.jpg" descr="CEDA_Logo"/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01600" y="76200"/>
            <a:ext cx="3454400" cy="6858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7268234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228599" y="6773072"/>
            <a:ext cx="3134241" cy="21986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06 Nov EC Meeting at ICCAD 2016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856635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304801" y="6748067"/>
            <a:ext cx="3134241" cy="219869"/>
          </a:xfrm>
          <a:prstGeom prst="rect">
            <a:avLst/>
          </a:prstGeom>
        </p:spPr>
        <p:txBody>
          <a:bodyPr vert="horz" anchor="b"/>
          <a:lstStyle/>
          <a:p>
            <a:r>
              <a:rPr lang="en-US" sz="1000" dirty="0"/>
              <a:t>06 Nov EC Meeting at ICCAD 2016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0531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June 5,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Austin Convention Center, Austin, 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04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A5392-48E4-BE38-37E9-D04DFD879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BD3CB-D5D3-69AF-E43E-4D026404D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AB922-3C1E-EAFD-EAB8-D1DDF6801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920A1-4378-FDBB-2044-4278C4C17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913788-DAF0-1210-C47F-E1ED8837E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983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303F2-A310-AAB7-5064-DB45F9EEB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946468-5CDE-FAF3-AA07-08EEA2AC58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35095E-CA23-A5FD-90D3-E32DDC410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19FAA-7F8F-55B7-0380-CCA05B238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C1E3F-42DB-1DD5-787F-2ED8802F9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65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D5FBE-6331-4BB1-CDF2-3D9BBEE94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5033C-AE67-F018-5E0B-7CBB4B9605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DBDB06-7C10-9E9E-FE05-18E83E9EB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89F9D-4342-3763-E4C0-89873831D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CDA537-585F-0F4A-8402-586D0850F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4B5B3-913C-D549-FCDB-6211F5E89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46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AD410-109B-9BD7-F03C-BF5F2F797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0E1DC7-725C-3872-E13C-E954A5229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A55D4E-12D5-B6B5-219E-47A64D8B87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57DDE1-1EFD-E394-5477-2A08201422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62FA51-29A0-351E-31BE-4D3930F8D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C6DE04-8EDC-0F1D-C640-4405BABEE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F20D87-2AD9-E034-DFA3-7D0983E4B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A5170E-10B7-2B53-86BB-2438BA4AE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84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FADBA-7536-9420-2E44-10C77889A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E2871C-8F5F-59DF-C135-BAF3981ED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7C91D2-B869-3C48-219E-0C781305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6F9814-2F37-8C01-6EF3-E39172DF3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86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2AEF20-A280-BA0D-4CDD-A9E64031D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22113F-F474-A31D-96B8-6C1F7C42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213DDA-5CB1-83C9-A860-EF31BA8EA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66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9F5D2-DDEE-5010-DA4B-0082BA780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21558-DDF9-49E1-F464-743B88AB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D017E4-14F5-25D8-1C7D-1FCC741FF1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91F90E-3145-8020-9FF2-563D817CF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001618-2721-89F3-2752-719D664E2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88A259-9540-D49F-BB7A-22842982E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504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84223-96CB-B121-5371-216DA10AF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484E35-9210-5AB7-DCF4-14F08595B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26703A-ACBD-FC3F-8ACE-C05FDE18F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9E60F8-B5E3-87FE-7390-2DDE32892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727850-0B36-FA63-6AC5-A846077D2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E3C339-B4B7-411A-FEA6-83BBCF4BD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372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653441-3FA9-B65C-4B22-3AB57DB6C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8BF2F7-10E9-A67F-C4B2-05A5D5BC6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9C29B-F414-1D41-BD2F-D1FE7397CB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A21FF-27E5-A1A9-DC41-C3791E19D8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1B6919-3FBC-425A-6952-DB5489D4FD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235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9" y="6248400"/>
            <a:ext cx="6141503" cy="61761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09601" y="6172200"/>
            <a:ext cx="4572001" cy="7002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6019800"/>
            <a:ext cx="4173656" cy="852320"/>
          </a:xfrm>
          <a:prstGeom prst="rtTriangle">
            <a:avLst/>
          </a:prstGeom>
          <a:blipFill>
            <a:blip r:embed="rId6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24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41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960438"/>
            <a:ext cx="9448800" cy="868362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81201"/>
            <a:ext cx="10972800" cy="4191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-990600" y="6713615"/>
            <a:ext cx="4165600" cy="152399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br>
              <a:rPr lang="en-US" dirty="0"/>
            </a:br>
            <a:r>
              <a:rPr lang="en-US" dirty="0"/>
              <a:t>06 Nov  EC Meeting at ICCAD 2016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7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314" y="23238"/>
            <a:ext cx="1281063" cy="932614"/>
          </a:xfrm>
          <a:prstGeom prst="rect">
            <a:avLst/>
          </a:prstGeom>
        </p:spPr>
      </p:pic>
      <p:pic>
        <p:nvPicPr>
          <p:cNvPr id="17" name="image1.jpg" descr="CEDA_Logo"/>
          <p:cNvPicPr/>
          <p:nvPr userDrawn="1"/>
        </p:nvPicPr>
        <p:blipFill>
          <a:blip r:embed="rId8" cstate="print"/>
          <a:stretch>
            <a:fillRect/>
          </a:stretch>
        </p:blipFill>
        <p:spPr>
          <a:xfrm>
            <a:off x="203200" y="76200"/>
            <a:ext cx="3454400" cy="6858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539384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rtl="0" eaLnBrk="1" latinLnBrk="0" hangingPunct="1">
        <a:spcBef>
          <a:spcPct val="0"/>
        </a:spcBef>
        <a:buNone/>
        <a:defRPr kumimoji="0" sz="3000" b="1" kern="1200">
          <a:solidFill>
            <a:schemeClr val="accent4">
              <a:lumMod val="50000"/>
            </a:schemeClr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" pitchFamily="2" charset="2"/>
        <a:buChar char="q"/>
        <a:defRPr kumimoji="0" sz="2700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Wingdings" pitchFamily="2" charset="2"/>
        <a:buChar char="§"/>
        <a:defRPr kumimoji="0" sz="2300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859536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SzPct val="100000"/>
        <a:buFont typeface="Courier New" pitchFamily="49" charset="0"/>
        <a:buChar char="o"/>
        <a:defRPr kumimoji="0" sz="21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143000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Font typeface="Wingdings 2"/>
        <a:buChar char=""/>
        <a:defRPr kumimoji="0" sz="19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371600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Font typeface="Wingdings 2"/>
        <a:buChar char=""/>
        <a:defRPr kumimoji="0" sz="18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1524000" y="2493964"/>
            <a:ext cx="8324850" cy="314483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Awards</a:t>
            </a:r>
            <a:br>
              <a:rPr lang="en-US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Report</a:t>
            </a:r>
            <a:br>
              <a:rPr lang="en-US" sz="2800" dirty="0"/>
            </a:br>
            <a:br>
              <a:rPr lang="en-US" sz="4800" dirty="0"/>
            </a:br>
            <a:r>
              <a:rPr lang="en-US" sz="2400" b="0" dirty="0"/>
              <a:t>Hidetoshi Onodera</a:t>
            </a:r>
            <a:br>
              <a:rPr lang="en-US" sz="2400" b="0" dirty="0"/>
            </a:br>
            <a:r>
              <a:rPr lang="en-US" sz="2000" b="0" dirty="0"/>
              <a:t>Awards Chair/VP-Awards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396917064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/>
              <a:t>Honors volunteers for exceptional commitment and service to the EDA community</a:t>
            </a:r>
          </a:p>
          <a:p>
            <a:pPr lvl="1"/>
            <a:r>
              <a:rPr kumimoji="1" lang="en-US" altLang="ja-JP" dirty="0"/>
              <a:t>Past General Chairs: DAC, ICCAD, DATE, ASP-DAC</a:t>
            </a:r>
          </a:p>
          <a:p>
            <a:pPr lvl="1"/>
            <a:r>
              <a:rPr kumimoji="1" lang="en-US" altLang="ja-JP" dirty="0"/>
              <a:t>Past </a:t>
            </a:r>
            <a:r>
              <a:rPr kumimoji="1" lang="en-US" altLang="ja-JP" dirty="0" err="1"/>
              <a:t>EiCs</a:t>
            </a:r>
            <a:endParaRPr kumimoji="1" lang="en-US" altLang="ja-JP" dirty="0"/>
          </a:p>
          <a:p>
            <a:r>
              <a:rPr kumimoji="1" lang="en-US" altLang="ja-JP" dirty="0"/>
              <a:t>Plaques only</a:t>
            </a:r>
          </a:p>
          <a:p>
            <a:r>
              <a:rPr kumimoji="1" lang="en-US" altLang="ja-JP" dirty="0"/>
              <a:t>2017 Recipients</a:t>
            </a:r>
          </a:p>
          <a:p>
            <a:pPr lvl="1"/>
            <a:r>
              <a:rPr kumimoji="1" lang="en-US" altLang="ja-JP" dirty="0" err="1"/>
              <a:t>Rui</a:t>
            </a:r>
            <a:r>
              <a:rPr kumimoji="1" lang="en-US" altLang="ja-JP" dirty="0"/>
              <a:t> P. Martins, ASPDAC2016</a:t>
            </a:r>
          </a:p>
          <a:p>
            <a:pPr lvl="1"/>
            <a:r>
              <a:rPr lang="en-US" altLang="ja-JP" dirty="0"/>
              <a:t>Luca </a:t>
            </a:r>
            <a:r>
              <a:rPr lang="en-US" altLang="ja-JP" dirty="0" err="1"/>
              <a:t>Fanucci</a:t>
            </a:r>
            <a:r>
              <a:rPr lang="en-US" altLang="ja-JP" dirty="0"/>
              <a:t>, DATE2016</a:t>
            </a:r>
          </a:p>
          <a:p>
            <a:pPr lvl="1"/>
            <a:r>
              <a:rPr lang="en-US" altLang="ja-JP" dirty="0"/>
              <a:t>Charles Alpert, DAC2016</a:t>
            </a:r>
          </a:p>
          <a:p>
            <a:pPr lvl="1"/>
            <a:r>
              <a:rPr lang="en-US" altLang="ja-JP" dirty="0"/>
              <a:t>Frank Liu, ICCAD2016</a:t>
            </a:r>
          </a:p>
          <a:p>
            <a:pPr lvl="1"/>
            <a:r>
              <a:rPr lang="en-US" altLang="ja-JP" dirty="0"/>
              <a:t>Any </a:t>
            </a:r>
            <a:r>
              <a:rPr lang="en-US" altLang="ja-JP" dirty="0" err="1"/>
              <a:t>EiC</a:t>
            </a:r>
            <a:r>
              <a:rPr lang="en-US" altLang="ja-JP" dirty="0"/>
              <a:t>?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D80FE5-F6A4-4408-9D64-7361C7D3C16A}" type="slidenum"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Outstanding Service Award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kumimoji="1" lang="en-US" altLang="ja-JP" dirty="0"/>
              <a:t>Member Recognition by existing Awards</a:t>
            </a:r>
          </a:p>
          <a:p>
            <a:pPr lvl="1"/>
            <a:r>
              <a:rPr kumimoji="1" lang="en-US" altLang="ja-JP" dirty="0"/>
              <a:t>Stronger promotion for award nominations by news letter, website, social media.</a:t>
            </a:r>
          </a:p>
          <a:p>
            <a:pPr lvl="1"/>
            <a:r>
              <a:rPr kumimoji="1" lang="en-US" altLang="ja-JP" dirty="0"/>
              <a:t>Stronger publicity for wider recognition by news letter, website, social media, etc.</a:t>
            </a:r>
          </a:p>
          <a:p>
            <a:pPr lvl="1"/>
            <a:r>
              <a:rPr kumimoji="1" lang="en-US" altLang="ja-JP" dirty="0">
                <a:solidFill>
                  <a:schemeClr val="accent2"/>
                </a:solidFill>
              </a:rPr>
              <a:t>Solicitation for Nomination by EC/</a:t>
            </a:r>
            <a:r>
              <a:rPr kumimoji="1" lang="en-US" altLang="ja-JP" dirty="0" err="1">
                <a:solidFill>
                  <a:schemeClr val="accent2"/>
                </a:solidFill>
              </a:rPr>
              <a:t>BoG</a:t>
            </a:r>
            <a:r>
              <a:rPr kumimoji="1" lang="en-US" altLang="ja-JP" dirty="0">
                <a:solidFill>
                  <a:schemeClr val="accent2"/>
                </a:solidFill>
              </a:rPr>
              <a:t> members</a:t>
            </a:r>
          </a:p>
          <a:p>
            <a:pPr lvl="2"/>
            <a:r>
              <a:rPr kumimoji="1" lang="en-US" altLang="ja-JP" dirty="0">
                <a:solidFill>
                  <a:schemeClr val="accent2"/>
                </a:solidFill>
              </a:rPr>
              <a:t>Newton Award, Deadline: Feb. 1</a:t>
            </a:r>
          </a:p>
          <a:p>
            <a:pPr lvl="2"/>
            <a:r>
              <a:rPr kumimoji="1" lang="en-US" altLang="ja-JP" dirty="0">
                <a:solidFill>
                  <a:schemeClr val="accent2"/>
                </a:solidFill>
              </a:rPr>
              <a:t>Ernest S. </a:t>
            </a:r>
            <a:r>
              <a:rPr kumimoji="1" lang="en-US" altLang="ja-JP" dirty="0" err="1">
                <a:solidFill>
                  <a:schemeClr val="accent2"/>
                </a:solidFill>
              </a:rPr>
              <a:t>Kuh</a:t>
            </a:r>
            <a:r>
              <a:rPr kumimoji="1" lang="en-US" altLang="ja-JP" dirty="0">
                <a:solidFill>
                  <a:schemeClr val="accent2"/>
                </a:solidFill>
              </a:rPr>
              <a:t> Award,  Deadline: April 15</a:t>
            </a:r>
          </a:p>
          <a:p>
            <a:r>
              <a:rPr kumimoji="1" lang="en-US" altLang="ja-JP" dirty="0"/>
              <a:t>New award/certificate??   (Just in brainstorming phase..)</a:t>
            </a:r>
          </a:p>
          <a:p>
            <a:pPr lvl="1"/>
            <a:r>
              <a:rPr kumimoji="1" lang="en-US" altLang="ja-JP" dirty="0"/>
              <a:t>Recognizes accomplishments of mid-career, non-academic EDA engineers (currently not well-covered by CEDA)</a:t>
            </a:r>
          </a:p>
          <a:p>
            <a:pPr lvl="1"/>
            <a:r>
              <a:rPr kumimoji="1" lang="en-US" altLang="ja-JP" dirty="0"/>
              <a:t>Possibly joint with ESD Alliance</a:t>
            </a:r>
          </a:p>
          <a:p>
            <a:pPr lvl="1"/>
            <a:r>
              <a:rPr kumimoji="1" lang="en-US" altLang="ja-JP" dirty="0"/>
              <a:t>Needs solid nomination scheme to cover whole body of EDA engineers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D80FE5-F6A4-4408-9D64-7361C7D3C16A}" type="slidenum"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Future Directions…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1625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Awards Committee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Hidetoshi Onodera</a:t>
            </a:r>
          </a:p>
          <a:p>
            <a:r>
              <a:rPr lang="en-US" altLang="ja-JP" dirty="0"/>
              <a:t>Yao-Wen Chang</a:t>
            </a:r>
          </a:p>
          <a:p>
            <a:r>
              <a:rPr lang="en-US" altLang="ja-JP" dirty="0" err="1"/>
              <a:t>Niraj</a:t>
            </a:r>
            <a:r>
              <a:rPr lang="en-US" altLang="ja-JP" dirty="0"/>
              <a:t> K. </a:t>
            </a:r>
            <a:r>
              <a:rPr lang="en-US" altLang="ja-JP" dirty="0" err="1"/>
              <a:t>Jha</a:t>
            </a:r>
            <a:endParaRPr lang="en-US" altLang="ja-JP" dirty="0"/>
          </a:p>
          <a:p>
            <a:r>
              <a:rPr lang="en-US" altLang="ja-JP" dirty="0"/>
              <a:t>William Joyner</a:t>
            </a:r>
          </a:p>
          <a:p>
            <a:r>
              <a:rPr lang="en-US" altLang="ja-JP" dirty="0"/>
              <a:t>Wolfgang </a:t>
            </a:r>
            <a:r>
              <a:rPr lang="en-US" altLang="ja-JP" dirty="0" err="1"/>
              <a:t>Rosenstiel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4294967295"/>
          </p:nvPr>
        </p:nvSpPr>
        <p:spPr>
          <a:xfrm>
            <a:off x="9677400" y="6477000"/>
            <a:ext cx="882650" cy="3048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D80FE5-F6A4-4408-9D64-7361C7D3C16A}" type="slidenum"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/>
              <a:t>Phil Kaufman Award for Distinguished Contributions to Electronic Design Automation</a:t>
            </a:r>
          </a:p>
          <a:p>
            <a:r>
              <a:rPr kumimoji="1" lang="en-US" altLang="ja-JP" dirty="0"/>
              <a:t>IEEE/ACM A. Richard Newton Technical Impact Award in Electronic Design Automation</a:t>
            </a:r>
          </a:p>
          <a:p>
            <a:r>
              <a:rPr kumimoji="1" lang="en-US" altLang="ja-JP" dirty="0"/>
              <a:t>IEEE Transactions on Computer-Aided Design Donald O. Pederson Best Paper Award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IEEE CEDA Ernest S. </a:t>
            </a:r>
            <a:r>
              <a:rPr kumimoji="1" lang="en-US" altLang="ja-JP" dirty="0" err="1">
                <a:solidFill>
                  <a:schemeClr val="tx1"/>
                </a:solidFill>
              </a:rPr>
              <a:t>Kuh</a:t>
            </a:r>
            <a:r>
              <a:rPr kumimoji="1" lang="en-US" altLang="ja-JP" dirty="0">
                <a:solidFill>
                  <a:schemeClr val="tx1"/>
                </a:solidFill>
              </a:rPr>
              <a:t> Early Career Award</a:t>
            </a:r>
          </a:p>
          <a:p>
            <a:r>
              <a:rPr kumimoji="1" lang="en-US" altLang="ja-JP" dirty="0"/>
              <a:t>William J </a:t>
            </a:r>
            <a:r>
              <a:rPr kumimoji="1" lang="en-US" altLang="ja-JP" dirty="0" err="1"/>
              <a:t>McCalla</a:t>
            </a:r>
            <a:r>
              <a:rPr kumimoji="1" lang="en-US" altLang="ja-JP" dirty="0"/>
              <a:t> ICCAD Best Paper Award</a:t>
            </a:r>
          </a:p>
          <a:p>
            <a:r>
              <a:rPr kumimoji="1" lang="en-US" altLang="ja-JP" dirty="0"/>
              <a:t>IEEE CEDA Distinguished Service Award</a:t>
            </a:r>
          </a:p>
          <a:p>
            <a:r>
              <a:rPr kumimoji="1" lang="en-US" altLang="ja-JP" dirty="0"/>
              <a:t>IEEE CEDA Outstanding Service Award</a:t>
            </a:r>
          </a:p>
          <a:p>
            <a:r>
              <a:rPr kumimoji="1" lang="en-US" altLang="ja-JP" dirty="0"/>
              <a:t>IEEE Fellows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D80FE5-F6A4-4408-9D64-7361C7D3C16A}" type="slidenum"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CEDA Awards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Kaufman Award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ja-JP" dirty="0"/>
              <a:t>Phil Kaufman Award for Distinguished Contributions to Electronic Design Automation</a:t>
            </a:r>
          </a:p>
          <a:p>
            <a:r>
              <a:rPr kumimoji="1" lang="en-US" altLang="ja-JP" dirty="0"/>
              <a:t>Joint with ESD Alliance, Handled by Kaufman Award Committee</a:t>
            </a:r>
          </a:p>
          <a:p>
            <a:r>
              <a:rPr lang="en-US" altLang="ja-JP" sz="2800" dirty="0">
                <a:solidFill>
                  <a:srgbClr val="57688F"/>
                </a:solidFill>
              </a:rPr>
              <a:t>Honors an individual who has demonstrable impact on electronics design through EDA</a:t>
            </a:r>
          </a:p>
          <a:p>
            <a:pPr lvl="1"/>
            <a:r>
              <a:rPr lang="en-US" altLang="ja-JP" sz="2400" dirty="0">
                <a:solidFill>
                  <a:srgbClr val="57688F"/>
                </a:solidFill>
              </a:rPr>
              <a:t>business impact</a:t>
            </a:r>
          </a:p>
          <a:p>
            <a:pPr lvl="1"/>
            <a:r>
              <a:rPr lang="en-US" altLang="ja-JP" dirty="0">
                <a:solidFill>
                  <a:srgbClr val="57688F"/>
                </a:solidFill>
              </a:rPr>
              <a:t>industry direction &amp; promotion impact</a:t>
            </a:r>
          </a:p>
          <a:p>
            <a:pPr lvl="1"/>
            <a:r>
              <a:rPr lang="en-US" altLang="ja-JP" dirty="0">
                <a:solidFill>
                  <a:srgbClr val="57688F"/>
                </a:solidFill>
              </a:rPr>
              <a:t>technology &amp; engineering impact</a:t>
            </a:r>
          </a:p>
          <a:p>
            <a:pPr lvl="1"/>
            <a:r>
              <a:rPr lang="en-US" altLang="ja-JP" dirty="0">
                <a:solidFill>
                  <a:srgbClr val="57688F"/>
                </a:solidFill>
              </a:rPr>
              <a:t>educational &amp; mentoring impact</a:t>
            </a:r>
          </a:p>
          <a:p>
            <a:r>
              <a:rPr kumimoji="1" lang="en-US" altLang="ja-JP" sz="2800" dirty="0">
                <a:solidFill>
                  <a:srgbClr val="FF0000"/>
                </a:solidFill>
              </a:rPr>
              <a:t>2016 Recipient: </a:t>
            </a:r>
            <a:r>
              <a:rPr kumimoji="1" lang="en-US" altLang="ja-JP" sz="2800" dirty="0" err="1">
                <a:solidFill>
                  <a:srgbClr val="FF0000"/>
                </a:solidFill>
              </a:rPr>
              <a:t>Andrjez</a:t>
            </a:r>
            <a:r>
              <a:rPr kumimoji="1" lang="en-US" altLang="ja-JP" sz="2800" dirty="0">
                <a:solidFill>
                  <a:srgbClr val="FF0000"/>
                </a:solidFill>
              </a:rPr>
              <a:t> J. </a:t>
            </a:r>
            <a:r>
              <a:rPr kumimoji="1" lang="en-US" altLang="ja-JP" sz="2800" dirty="0" err="1">
                <a:solidFill>
                  <a:srgbClr val="FF0000"/>
                </a:solidFill>
              </a:rPr>
              <a:t>Strojwas</a:t>
            </a:r>
            <a:endParaRPr kumimoji="1" lang="en-US" altLang="ja-JP" sz="2800" dirty="0">
              <a:solidFill>
                <a:srgbClr val="FF0000"/>
              </a:solidFill>
            </a:endParaRPr>
          </a:p>
          <a:p>
            <a:pPr lvl="1"/>
            <a:r>
              <a:rPr kumimoji="1" lang="en-US" altLang="ja-JP" sz="2400" dirty="0">
                <a:solidFill>
                  <a:schemeClr val="tx1"/>
                </a:solidFill>
              </a:rPr>
              <a:t>Kaufman Award Dinner: Jan. 26, 2017  in San Jose</a:t>
            </a:r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4294967295"/>
          </p:nvPr>
        </p:nvSpPr>
        <p:spPr>
          <a:xfrm>
            <a:off x="9677400" y="6477000"/>
            <a:ext cx="882650" cy="3048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D80FE5-F6A4-4408-9D64-7361C7D3C16A}" type="slidenum"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kumimoji="1" lang="en-US" altLang="ja-JP" dirty="0"/>
              <a:t>IEEE/ACM A. Richard Newton Technical Impact Award in EDA</a:t>
            </a:r>
          </a:p>
          <a:p>
            <a:r>
              <a:rPr kumimoji="1" lang="en-US" altLang="ja-JP" dirty="0"/>
              <a:t>Joint with SIGDA, Deadline: Feb. 1</a:t>
            </a:r>
          </a:p>
          <a:p>
            <a:r>
              <a:rPr kumimoji="1" lang="en-US" altLang="ja-JP" dirty="0"/>
              <a:t>Prize</a:t>
            </a:r>
          </a:p>
          <a:p>
            <a:pPr lvl="1"/>
            <a:r>
              <a:rPr kumimoji="1" lang="en-US" altLang="ja-JP" dirty="0"/>
              <a:t>Plaques + $1,500  ($750 + $750)</a:t>
            </a:r>
          </a:p>
          <a:p>
            <a:r>
              <a:rPr kumimoji="1" lang="en-US" altLang="ja-JP" dirty="0"/>
              <a:t>Award Committee (CEDA:3, SIGDA:3)</a:t>
            </a:r>
            <a:endParaRPr lang="en-US" altLang="ja-JP" sz="2400" dirty="0">
              <a:solidFill>
                <a:srgbClr val="57688F"/>
              </a:solidFill>
              <a:ea typeface="ＭＳ Ｐゴシック" pitchFamily="34" charset="-128"/>
            </a:endParaRPr>
          </a:p>
          <a:p>
            <a:pPr lvl="1"/>
            <a:r>
              <a:rPr kumimoji="1" lang="en-US" altLang="ja-JP" dirty="0"/>
              <a:t>Hidetoshi Onodera (Kyoto Univ.) – CEDA</a:t>
            </a:r>
          </a:p>
          <a:p>
            <a:pPr lvl="1"/>
            <a:r>
              <a:rPr kumimoji="1" lang="en-US" altLang="ja-JP" dirty="0"/>
              <a:t>William Joyner (SRC)</a:t>
            </a:r>
          </a:p>
          <a:p>
            <a:pPr lvl="1"/>
            <a:r>
              <a:rPr lang="en-US" altLang="ja-JP" dirty="0"/>
              <a:t>Wolfgang </a:t>
            </a:r>
            <a:r>
              <a:rPr lang="en-US" altLang="ja-JP" dirty="0" err="1"/>
              <a:t>Rosenstiel</a:t>
            </a:r>
            <a:r>
              <a:rPr lang="en-US" altLang="ja-JP" dirty="0"/>
              <a:t> (Univ. </a:t>
            </a:r>
            <a:r>
              <a:rPr lang="en-US" altLang="ja-JP" dirty="0" err="1"/>
              <a:t>Tuebingen</a:t>
            </a:r>
            <a:r>
              <a:rPr lang="en-US" altLang="ja-JP" dirty="0"/>
              <a:t>)</a:t>
            </a:r>
          </a:p>
          <a:p>
            <a:pPr lvl="1"/>
            <a:r>
              <a:rPr lang="en-US" altLang="ja-JP" dirty="0"/>
              <a:t>Marilyn Wolf (Georgia Tech.)  - SIGDA</a:t>
            </a:r>
          </a:p>
          <a:p>
            <a:pPr lvl="1"/>
            <a:r>
              <a:rPr lang="en-US" altLang="ja-JP" dirty="0" err="1"/>
              <a:t>Naehyuck</a:t>
            </a:r>
            <a:r>
              <a:rPr lang="en-US" altLang="ja-JP" dirty="0"/>
              <a:t> Chang (KAIST)</a:t>
            </a:r>
          </a:p>
          <a:p>
            <a:pPr lvl="1"/>
            <a:r>
              <a:rPr lang="en-US" altLang="ja-JP" dirty="0" err="1"/>
              <a:t>Yiran</a:t>
            </a:r>
            <a:r>
              <a:rPr lang="en-US" altLang="ja-JP" dirty="0"/>
              <a:t> Chen (PITT)</a:t>
            </a:r>
          </a:p>
          <a:p>
            <a:r>
              <a:rPr lang="en-US" altLang="ja-JP" dirty="0"/>
              <a:t>2016 Recipient</a:t>
            </a:r>
          </a:p>
          <a:p>
            <a:pPr lvl="1"/>
            <a:r>
              <a:rPr lang="en-US" altLang="ja-JP" dirty="0"/>
              <a:t>C. </a:t>
            </a:r>
            <a:r>
              <a:rPr lang="en-US" altLang="ja-JP" dirty="0" err="1"/>
              <a:t>Visweswariah</a:t>
            </a:r>
            <a:r>
              <a:rPr lang="en-US" altLang="ja-JP" dirty="0"/>
              <a:t>, K. </a:t>
            </a:r>
            <a:r>
              <a:rPr lang="en-US" altLang="ja-JP" dirty="0" err="1"/>
              <a:t>Ravindran</a:t>
            </a:r>
            <a:r>
              <a:rPr lang="en-US" altLang="ja-JP" dirty="0"/>
              <a:t>, K. </a:t>
            </a:r>
            <a:r>
              <a:rPr lang="en-US" altLang="ja-JP" dirty="0" err="1"/>
              <a:t>Kalafala</a:t>
            </a:r>
            <a:r>
              <a:rPr lang="en-US" altLang="ja-JP" dirty="0"/>
              <a:t>, S. G. Walker, and S. Narayan, “First-Order Incremental Block-Based Statistical Timing Analysis,” Proc. of the 41st Design Automation Conference, 2004.</a:t>
            </a:r>
          </a:p>
          <a:p>
            <a:pPr lvl="1"/>
            <a:r>
              <a:rPr kumimoji="1" lang="en-US" altLang="ja-JP" dirty="0"/>
              <a:t>For pioneering contributions to statistical static timing analysis.</a:t>
            </a:r>
          </a:p>
          <a:p>
            <a:pPr marL="457200" lvl="1" indent="0">
              <a:buNone/>
            </a:pPr>
            <a:endParaRPr kumimoji="1" lang="ja-JP" altLang="en-US" dirty="0"/>
          </a:p>
          <a:p>
            <a:pPr lvl="1"/>
            <a:endParaRPr kumimoji="1" lang="en-US" altLang="ja-JP" dirty="0"/>
          </a:p>
          <a:p>
            <a:pPr lvl="1"/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D80FE5-F6A4-4408-9D64-7361C7D3C16A}" type="slidenum"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Newton Award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IEEE Transactions on Computer-Aided Design Donald O. Pederson Best Paper Award</a:t>
            </a:r>
          </a:p>
          <a:p>
            <a:r>
              <a:rPr kumimoji="1" lang="en-US" altLang="ja-JP" dirty="0"/>
              <a:t>Handled by T-CAD </a:t>
            </a:r>
            <a:r>
              <a:rPr kumimoji="1" lang="en-US" altLang="ja-JP" dirty="0" err="1"/>
              <a:t>EiC</a:t>
            </a:r>
            <a:endParaRPr kumimoji="1" lang="en-US" altLang="ja-JP" dirty="0"/>
          </a:p>
          <a:p>
            <a:r>
              <a:rPr kumimoji="1" lang="en-US" altLang="ja-JP" dirty="0"/>
              <a:t>Prize</a:t>
            </a:r>
          </a:p>
          <a:p>
            <a:pPr lvl="1"/>
            <a:r>
              <a:rPr kumimoji="1" lang="en-US" altLang="ja-JP" dirty="0"/>
              <a:t>Plaques + $500/author (up to $2000)</a:t>
            </a:r>
          </a:p>
          <a:p>
            <a:r>
              <a:rPr kumimoji="1" lang="en-US" altLang="ja-JP" dirty="0"/>
              <a:t>Recipient</a:t>
            </a:r>
          </a:p>
          <a:p>
            <a:pPr lvl="1"/>
            <a:r>
              <a:rPr kumimoji="1" lang="en-US" altLang="ja-JP" dirty="0"/>
              <a:t>Shupeng Sun, Xin Li, </a:t>
            </a:r>
            <a:r>
              <a:rPr kumimoji="1" lang="en-US" altLang="ja-JP" dirty="0" err="1"/>
              <a:t>Hongzhou</a:t>
            </a:r>
            <a:r>
              <a:rPr kumimoji="1" lang="en-US" altLang="ja-JP" dirty="0"/>
              <a:t> Liu, </a:t>
            </a:r>
            <a:r>
              <a:rPr kumimoji="1" lang="en-US" altLang="ja-JP" dirty="0" err="1"/>
              <a:t>Kangsheng</a:t>
            </a:r>
            <a:r>
              <a:rPr kumimoji="1" lang="en-US" altLang="ja-JP" dirty="0"/>
              <a:t> Luo, and Ben </a:t>
            </a:r>
            <a:r>
              <a:rPr kumimoji="1" lang="en-US" altLang="ja-JP" dirty="0" err="1"/>
              <a:t>Gu</a:t>
            </a:r>
            <a:r>
              <a:rPr kumimoji="1" lang="en-US" altLang="ja-JP" dirty="0"/>
              <a:t>, "Fast Statistical Analysis of Rare Circuit Failure Events via Scaled-Sigma Sampling for High-Dimensional Variation Space,“ Vol. 34, Issue 7, pp. 1096 - 1109, July 2015.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D80FE5-F6A4-4408-9D64-7361C7D3C16A}" type="slidenum"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Pederson Award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Ernest S. </a:t>
            </a:r>
            <a:r>
              <a:rPr kumimoji="1" lang="en-US" altLang="ja-JP" dirty="0" err="1">
                <a:solidFill>
                  <a:schemeClr val="tx1"/>
                </a:solidFill>
              </a:rPr>
              <a:t>Kuh</a:t>
            </a:r>
            <a:r>
              <a:rPr kumimoji="1" lang="en-US" altLang="ja-JP" dirty="0">
                <a:solidFill>
                  <a:schemeClr val="tx1"/>
                </a:solidFill>
              </a:rPr>
              <a:t> Early Career Award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For an individual with a highest degree awarded within last 8 years (Deadline: April 15)</a:t>
            </a:r>
          </a:p>
          <a:p>
            <a:r>
              <a:rPr kumimoji="1" lang="en-US" altLang="ja-JP" dirty="0"/>
              <a:t>Prize</a:t>
            </a:r>
          </a:p>
          <a:p>
            <a:pPr lvl="1"/>
            <a:r>
              <a:rPr kumimoji="1" lang="en-US" altLang="ja-JP" dirty="0"/>
              <a:t>Plaque + $1,000</a:t>
            </a:r>
          </a:p>
          <a:p>
            <a:r>
              <a:rPr kumimoji="1" lang="en-US" altLang="ja-JP" dirty="0"/>
              <a:t>2006 Recipient</a:t>
            </a:r>
          </a:p>
          <a:p>
            <a:pPr lvl="1"/>
            <a:r>
              <a:rPr kumimoji="1" lang="en-US" altLang="ja-JP" dirty="0"/>
              <a:t>Prof. Mohammad Abdullah Al </a:t>
            </a:r>
            <a:r>
              <a:rPr kumimoji="1" lang="en-US" altLang="ja-JP" dirty="0" err="1"/>
              <a:t>Faruque</a:t>
            </a:r>
            <a:r>
              <a:rPr kumimoji="1" lang="en-US" altLang="ja-JP" dirty="0"/>
              <a:t>, University of California, Irvine</a:t>
            </a:r>
          </a:p>
          <a:p>
            <a:pPr lvl="1"/>
            <a:r>
              <a:rPr kumimoji="1" lang="en-US" altLang="ja-JP" dirty="0"/>
              <a:t>For contributions to energy efficient design of reliable embedded and cyber-physical systems.</a:t>
            </a:r>
          </a:p>
          <a:p>
            <a:pPr marL="457200" lvl="1" indent="0">
              <a:buNone/>
            </a:pP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4294967295"/>
          </p:nvPr>
        </p:nvSpPr>
        <p:spPr>
          <a:xfrm>
            <a:off x="9677400" y="6477000"/>
            <a:ext cx="882650" cy="3048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D80FE5-F6A4-4408-9D64-7361C7D3C16A}" type="slidenum"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McCalla</a:t>
            </a:r>
            <a:r>
              <a:rPr kumimoji="1" lang="en-US" altLang="ja-JP" dirty="0"/>
              <a:t> Award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William J </a:t>
            </a:r>
            <a:r>
              <a:rPr kumimoji="1" lang="en-US" altLang="ja-JP" dirty="0" err="1"/>
              <a:t>McCalla</a:t>
            </a:r>
            <a:r>
              <a:rPr kumimoji="1" lang="en-US" altLang="ja-JP" dirty="0"/>
              <a:t> ICCAD Best Paper Award</a:t>
            </a:r>
          </a:p>
          <a:p>
            <a:pPr lvl="1"/>
            <a:r>
              <a:rPr kumimoji="1" lang="en-US" altLang="ja-JP" dirty="0"/>
              <a:t>Front end design flow</a:t>
            </a:r>
          </a:p>
          <a:p>
            <a:pPr lvl="1"/>
            <a:r>
              <a:rPr kumimoji="1" lang="en-US" altLang="ja-JP" dirty="0"/>
              <a:t>Back end design flow</a:t>
            </a:r>
          </a:p>
          <a:p>
            <a:pPr lvl="1"/>
            <a:r>
              <a:rPr kumimoji="1" lang="en-US" altLang="ja-JP" dirty="0"/>
              <a:t>10-year Retrospective Most Influential Paper</a:t>
            </a:r>
          </a:p>
          <a:p>
            <a:r>
              <a:rPr kumimoji="1" lang="en-US" altLang="ja-JP" dirty="0"/>
              <a:t>Joint with SIGDA</a:t>
            </a:r>
          </a:p>
          <a:p>
            <a:r>
              <a:rPr kumimoji="1" lang="en-US" altLang="ja-JP" dirty="0"/>
              <a:t>Prize</a:t>
            </a:r>
          </a:p>
          <a:p>
            <a:pPr lvl="1"/>
            <a:r>
              <a:rPr kumimoji="1" lang="en-US" altLang="ja-JP" dirty="0"/>
              <a:t>Plaques + $2,000, for each category</a:t>
            </a:r>
          </a:p>
          <a:p>
            <a:pPr lvl="1"/>
            <a:r>
              <a:rPr kumimoji="1" lang="en-US" altLang="ja-JP" dirty="0"/>
              <a:t>CEDA 4k</a:t>
            </a:r>
            <a:r>
              <a:rPr kumimoji="1" lang="en-US" altLang="ja-JP"/>
              <a:t>, SIGDA </a:t>
            </a:r>
            <a:r>
              <a:rPr kumimoji="1" lang="en-US" altLang="ja-JP" dirty="0"/>
              <a:t>2k in total.</a:t>
            </a:r>
          </a:p>
          <a:p>
            <a:r>
              <a:rPr kumimoji="1" lang="en-US" altLang="ja-JP" dirty="0"/>
              <a:t>Handled by ICCAD Committee</a:t>
            </a:r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4294967295"/>
          </p:nvPr>
        </p:nvSpPr>
        <p:spPr>
          <a:xfrm>
            <a:off x="9677400" y="6477000"/>
            <a:ext cx="882650" cy="3048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D80FE5-F6A4-4408-9D64-7361C7D3C16A}" type="slidenum"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Distinguished Service Award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Honors contributors to the IEEE Council on EDA with outstanding service to the benefit and advancement of the council </a:t>
            </a:r>
          </a:p>
          <a:p>
            <a:r>
              <a:rPr lang="en-US" altLang="ja-JP" dirty="0"/>
              <a:t>Deadline</a:t>
            </a:r>
          </a:p>
          <a:p>
            <a:pPr lvl="1"/>
            <a:r>
              <a:rPr lang="en-US" altLang="ja-JP" dirty="0"/>
              <a:t>March 15</a:t>
            </a:r>
          </a:p>
          <a:p>
            <a:r>
              <a:rPr kumimoji="1" lang="en-US" altLang="ja-JP" dirty="0"/>
              <a:t>Prize</a:t>
            </a:r>
          </a:p>
          <a:p>
            <a:pPr lvl="1"/>
            <a:r>
              <a:rPr kumimoji="1" lang="en-US" altLang="ja-JP" dirty="0"/>
              <a:t>Plaque + $1,000</a:t>
            </a:r>
          </a:p>
          <a:p>
            <a:r>
              <a:rPr kumimoji="1" lang="en-US" altLang="ja-JP" dirty="0"/>
              <a:t>Past Recipients</a:t>
            </a:r>
          </a:p>
          <a:p>
            <a:pPr lvl="1"/>
            <a:r>
              <a:rPr kumimoji="1" lang="en-US" altLang="ja-JP" dirty="0"/>
              <a:t>Rajesh Gupta in 2013</a:t>
            </a:r>
          </a:p>
          <a:p>
            <a:pPr lvl="1"/>
            <a:r>
              <a:rPr lang="it-IT" altLang="ja-JP" dirty="0"/>
              <a:t>Al Dunlop, Giovanni De Micheli and Dick Smith in 2010</a:t>
            </a:r>
            <a:endParaRPr kumimoji="1"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4294967295"/>
          </p:nvPr>
        </p:nvSpPr>
        <p:spPr>
          <a:xfrm>
            <a:off x="9677400" y="6477000"/>
            <a:ext cx="882650" cy="3048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D80FE5-F6A4-4408-9D64-7361C7D3C16A}" type="slidenum"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700</Words>
  <Application>Microsoft Office PowerPoint</Application>
  <PresentationFormat>Widescreen</PresentationFormat>
  <Paragraphs>111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Lucida Sans Unicode</vt:lpstr>
      <vt:lpstr>Wingdings</vt:lpstr>
      <vt:lpstr>Wingdings 2</vt:lpstr>
      <vt:lpstr>Office Theme</vt:lpstr>
      <vt:lpstr>Concourse</vt:lpstr>
      <vt:lpstr>Awards Report  Hidetoshi Onodera Awards Chair/VP-Awards</vt:lpstr>
      <vt:lpstr>Awards Committee</vt:lpstr>
      <vt:lpstr>CEDA Awards</vt:lpstr>
      <vt:lpstr>Kaufman Award</vt:lpstr>
      <vt:lpstr>Newton Award</vt:lpstr>
      <vt:lpstr>Pederson Award</vt:lpstr>
      <vt:lpstr>Ernest S. Kuh Early Career Award</vt:lpstr>
      <vt:lpstr>McCalla Award</vt:lpstr>
      <vt:lpstr>Distinguished Service Award</vt:lpstr>
      <vt:lpstr>Outstanding Service Award</vt:lpstr>
      <vt:lpstr>Future Directions…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Report  Gi-Joon Nam VP-Finance</dc:title>
  <dc:creator>Madie Nelson</dc:creator>
  <cp:lastModifiedBy>Madie Nelson</cp:lastModifiedBy>
  <cp:revision>5</cp:revision>
  <dcterms:created xsi:type="dcterms:W3CDTF">2022-06-09T19:28:45Z</dcterms:created>
  <dcterms:modified xsi:type="dcterms:W3CDTF">2022-06-09T19:32:33Z</dcterms:modified>
</cp:coreProperties>
</file>