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77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CF6D3-3205-4777-AAC1-F9A2E9F2179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D0D70-156F-4629-A09D-DD6F95926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28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r" defTabSz="928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algn="r" defTabSz="9289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r" defTabSz="928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algn="r" defTabSz="9289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742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72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6453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998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546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6610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128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7200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1749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5579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7853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International Conference on Synthesis, Modeling, Analysis and Simulation Methods</a:t>
            </a:r>
            <a:r>
              <a:rPr lang="zh-TW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Applications to Circuit Design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101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72F2-85AC-37C6-E40E-89E333EBB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44323-D1B7-6DA8-6239-FC045782F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169D8-45A2-4050-90F3-45E6BB9F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D8977-CBCD-AC2F-BB60-87D7F575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F5DD7-6A37-28F1-E6FE-34D44632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75A9-EF7C-B45F-A609-1BC178E8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D8F79-58D5-362E-CBC7-C4374338F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8AD9D-88F4-978F-41AB-74EB73D2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62DAC-5E31-9AD6-D754-08116D68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37F75-6177-1B9F-35E2-BD03437E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DEAA4-1858-9E4C-CA82-91A444AF5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095E-990E-7B85-DB10-92710D454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85B40-3F2D-AE96-BFB6-6ED2B3C0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B5B8E-4A04-99AD-93F8-786657E4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74BA0-BD70-9DEB-7AE0-B12FFF5A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17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5784112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-457199" y="6758555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4" name="Picture 13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64800" y="0"/>
            <a:ext cx="1727200" cy="943050"/>
          </a:xfrm>
          <a:prstGeom prst="rect">
            <a:avLst/>
          </a:prstGeom>
        </p:spPr>
      </p:pic>
      <p:pic>
        <p:nvPicPr>
          <p:cNvPr id="16" name="image1.jpg" descr="CEDA_Logo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16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4120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28599" y="6773072"/>
            <a:ext cx="3134241" cy="21986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9193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04801" y="6748067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r>
              <a:rPr lang="en-US" sz="1000" dirty="0"/>
              <a:t>06 Nov EC Meeting at ICCAD 2016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427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5,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1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5392-48E4-BE38-37E9-D04DFD87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D3CB-D5D3-69AF-E43E-4D026404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AB922-3C1E-EAFD-EAB8-D1DDF680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920A1-4378-FDBB-2044-4278C4C1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13788-DAF0-1210-C47F-E1ED8837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8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03F2-A310-AAB7-5064-DB45F9EEB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46468-5CDE-FAF3-AA07-08EEA2AC5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5095E-CA23-A5FD-90D3-E32DDC41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19FAA-7F8F-55B7-0380-CCA05B23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1E3F-42DB-1DD5-787F-2ED8802F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5FBE-6331-4BB1-CDF2-3D9BBEE94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5033C-AE67-F018-5E0B-7CBB4B960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BDB06-7C10-9E9E-FE05-18E83E9EB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89F9D-4342-3763-E4C0-89873831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DA537-585F-0F4A-8402-586D0850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4B5B3-913C-D549-FCDB-6211F5E8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4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D410-109B-9BD7-F03C-BF5F2F79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E1DC7-725C-3872-E13C-E954A5229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55D4E-12D5-B6B5-219E-47A64D8B8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7DDE1-1EFD-E394-5477-2A0820142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2FA51-29A0-351E-31BE-4D3930F8D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C6DE04-8EDC-0F1D-C640-4405BABE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20D87-2AD9-E034-DFA3-7D0983E4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5170E-10B7-2B53-86BB-2438BA4A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8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ADBA-7536-9420-2E44-10C77889A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2871C-8F5F-59DF-C135-BAF3981ED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C91D2-B869-3C48-219E-0C781305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F9814-2F37-8C01-6EF3-E39172DF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AEF20-A280-BA0D-4CDD-A9E64031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2113F-F474-A31D-96B8-6C1F7C42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13DDA-5CB1-83C9-A860-EF31BA8E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6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F5D2-DDEE-5010-DA4B-0082BA78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1558-DDF9-49E1-F464-743B88AB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017E4-14F5-25D8-1C7D-1FCC741FF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1F90E-3145-8020-9FF2-563D817C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01618-2721-89F3-2752-719D664E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8A259-9540-D49F-BB7A-22842982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0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4223-96CB-B121-5371-216DA10AF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484E35-9210-5AB7-DCF4-14F08595B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6703A-ACBD-FC3F-8ACE-C05FDE18F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E60F8-B5E3-87FE-7390-2DDE3289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27850-0B36-FA63-6AC5-A846077D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3C339-B4B7-411A-FEA6-83BBCF4B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53441-3FA9-B65C-4B22-3AB57DB6C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BF2F7-10E9-A67F-C4B2-05A5D5BC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9C29B-F414-1D41-BD2F-D1FE7397C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A21FF-27E5-A1A9-DC41-C3791E19D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B6919-3FBC-425A-6952-DB5489D4F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3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9" y="6248400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1" y="6172200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960438"/>
            <a:ext cx="9448800" cy="8683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81201"/>
            <a:ext cx="109728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-990600" y="6713615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br>
              <a:rPr lang="en-US" dirty="0"/>
            </a:br>
            <a:r>
              <a:rPr lang="en-US" dirty="0"/>
              <a:t>06 Nov  EC Meeting at ICCAD 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314" y="23238"/>
            <a:ext cx="1281063" cy="932614"/>
          </a:xfrm>
          <a:prstGeom prst="rect">
            <a:avLst/>
          </a:prstGeom>
        </p:spPr>
      </p:pic>
      <p:pic>
        <p:nvPicPr>
          <p:cNvPr id="17" name="image1.jpg" descr="CEDA_Logo"/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2032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9227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g"/><Relationship Id="rId17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1295400"/>
            <a:ext cx="9753600" cy="43434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accent4">
                    <a:lumMod val="50000"/>
                  </a:schemeClr>
                </a:solidFill>
              </a:rPr>
              <a:t>Conferences Report</a:t>
            </a:r>
            <a:br>
              <a:rPr lang="en-US" sz="3100" dirty="0"/>
            </a:br>
            <a:br>
              <a:rPr lang="en-US" sz="4800" dirty="0"/>
            </a:br>
            <a:r>
              <a:rPr lang="en-US" altLang="zh-TW" sz="2400" dirty="0">
                <a:effectLst/>
              </a:rPr>
              <a:t>VP-Conferences, Yao-Wen Chang (National Taiwan University)</a:t>
            </a:r>
            <a:br>
              <a:rPr lang="en-US" altLang="zh-TW" sz="2400" dirty="0">
                <a:effectLst/>
              </a:rPr>
            </a:br>
            <a:br>
              <a:rPr lang="en-US" altLang="zh-TW" sz="2400" dirty="0">
                <a:effectLst/>
              </a:rPr>
            </a:br>
            <a:r>
              <a:rPr lang="en-US" altLang="zh-TW" sz="2400" dirty="0">
                <a:effectLst/>
              </a:rPr>
              <a:t>Committee:</a:t>
            </a:r>
            <a:br>
              <a:rPr lang="en-US" altLang="zh-TW" sz="2400" dirty="0">
                <a:effectLst/>
              </a:rPr>
            </a:br>
            <a:r>
              <a:rPr lang="zh-TW" altLang="en-US" sz="2400" dirty="0">
                <a:effectLst/>
              </a:rPr>
              <a:t>    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Chuck Alpert (Cadence) 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Naehyuck Chang (KAIST)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 err="1">
                <a:solidFill>
                  <a:srgbClr val="000099"/>
                </a:solidFill>
                <a:effectLst/>
              </a:rPr>
              <a:t>Azadeh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 </a:t>
            </a:r>
            <a:r>
              <a:rPr lang="en-US" altLang="zh-TW" sz="2400" dirty="0" err="1">
                <a:solidFill>
                  <a:srgbClr val="000099"/>
                </a:solidFill>
                <a:effectLst/>
              </a:rPr>
              <a:t>Davoodi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 (Univ. Wisconsin)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 err="1">
                <a:solidFill>
                  <a:srgbClr val="000099"/>
                </a:solidFill>
                <a:effectLst/>
              </a:rPr>
              <a:t>Joerg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 Henkel (KIT)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Frank Liu (IBM)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Sri Parameswaran (UNSW)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Yao-Wen Chang (NTU)</a:t>
            </a:r>
          </a:p>
        </p:txBody>
      </p:sp>
    </p:spTree>
    <p:extLst>
      <p:ext uri="{BB962C8B-B14F-4D97-AF65-F5344CB8AC3E}">
        <p14:creationId xmlns:p14="http://schemas.microsoft.com/office/powerpoint/2010/main" val="298265730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76200"/>
            <a:ext cx="4572000" cy="664758"/>
          </a:xfrm>
        </p:spPr>
        <p:txBody>
          <a:bodyPr>
            <a:normAutofit/>
          </a:bodyPr>
          <a:lstStyle/>
          <a:p>
            <a:r>
              <a:rPr lang="en-US" sz="3200" dirty="0"/>
              <a:t>Strategy Discussion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91" y="990600"/>
            <a:ext cx="10984209" cy="5422882"/>
          </a:xfrm>
        </p:spPr>
        <p:txBody>
          <a:bodyPr>
            <a:noAutofit/>
          </a:bodyPr>
          <a:lstStyle/>
          <a:p>
            <a:r>
              <a:rPr lang="es-ES" sz="2800" dirty="0">
                <a:solidFill>
                  <a:schemeClr val="tx1"/>
                </a:solidFill>
              </a:rPr>
              <a:t>Requirement of 35% or lower acceptance rate looks harder for several conferences</a:t>
            </a:r>
          </a:p>
          <a:p>
            <a:pPr lvl="1"/>
            <a:r>
              <a:rPr lang="en-US" altLang="zh-TW" sz="2400" dirty="0">
                <a:solidFill>
                  <a:srgbClr val="000099"/>
                </a:solidFill>
              </a:rPr>
              <a:t>E.g., technically sponsored SMACD:</a:t>
            </a:r>
            <a:r>
              <a:rPr lang="zh-TW" altLang="en-US" sz="2400" dirty="0">
                <a:solidFill>
                  <a:srgbClr val="000099"/>
                </a:solidFill>
              </a:rPr>
              <a:t> </a:t>
            </a:r>
            <a:r>
              <a:rPr lang="en-US" altLang="zh-TW" sz="2400" dirty="0">
                <a:solidFill>
                  <a:srgbClr val="000099"/>
                </a:solidFill>
              </a:rPr>
              <a:t>~60% acceptance rate, ~100 submissions, ~70 attendees, ~4 exhibitions</a:t>
            </a:r>
          </a:p>
          <a:p>
            <a:pPr lvl="1"/>
            <a:r>
              <a:rPr lang="en-US" altLang="zh-TW" sz="2400" dirty="0">
                <a:solidFill>
                  <a:srgbClr val="000099"/>
                </a:solidFill>
              </a:rPr>
              <a:t>Current handling: </a:t>
            </a:r>
          </a:p>
          <a:p>
            <a:pPr lvl="2"/>
            <a:r>
              <a:rPr lang="en-US" altLang="zh-TW" sz="2400" dirty="0">
                <a:solidFill>
                  <a:srgbClr val="000099"/>
                </a:solidFill>
              </a:rPr>
              <a:t> </a:t>
            </a:r>
            <a:r>
              <a:rPr lang="en-US" altLang="zh-TW" sz="2400" dirty="0">
                <a:solidFill>
                  <a:srgbClr val="006600"/>
                </a:solidFill>
              </a:rPr>
              <a:t>Continue our sponsorship for at least 3 years to see the effect</a:t>
            </a:r>
          </a:p>
          <a:p>
            <a:pPr lvl="2"/>
            <a:r>
              <a:rPr lang="en-US" altLang="zh-TW" sz="2400" dirty="0">
                <a:solidFill>
                  <a:srgbClr val="006600"/>
                </a:solidFill>
              </a:rPr>
              <a:t> Remind the organizers of our requirement</a:t>
            </a:r>
          </a:p>
          <a:p>
            <a:pPr lvl="2"/>
            <a:r>
              <a:rPr lang="en-US" altLang="zh-TW" sz="2400" dirty="0">
                <a:solidFill>
                  <a:srgbClr val="006600"/>
                </a:solidFill>
              </a:rPr>
              <a:t> Help with promotion through our mailing lists and newsletters</a:t>
            </a:r>
          </a:p>
          <a:p>
            <a:pPr lvl="2"/>
            <a:endParaRPr lang="en-US" altLang="zh-TW" sz="2400" dirty="0">
              <a:solidFill>
                <a:srgbClr val="006600"/>
              </a:solidFill>
            </a:endParaRPr>
          </a:p>
          <a:p>
            <a:r>
              <a:rPr lang="en-US" altLang="zh-TW" sz="2800" dirty="0">
                <a:solidFill>
                  <a:schemeClr val="tx1"/>
                </a:solidFill>
              </a:rPr>
              <a:t>Relax the requirement a bit? To what degree? Geographical issue?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3468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6200"/>
            <a:ext cx="4953000" cy="619774"/>
          </a:xfrm>
        </p:spPr>
        <p:txBody>
          <a:bodyPr>
            <a:noAutofit/>
          </a:bodyPr>
          <a:lstStyle/>
          <a:p>
            <a:r>
              <a:rPr lang="en-US" sz="3200" dirty="0"/>
              <a:t>Strategy Discussion II.1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991" y="1054118"/>
            <a:ext cx="11060409" cy="5422882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Questions from </a:t>
            </a:r>
            <a:r>
              <a:rPr lang="en-US" altLang="zh-TW" sz="2400" dirty="0" err="1">
                <a:solidFill>
                  <a:schemeClr val="tx1"/>
                </a:solidFill>
              </a:rPr>
              <a:t>Shishpal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lvl="1"/>
            <a:r>
              <a:rPr lang="en-US" altLang="zh-TW" sz="2200" dirty="0">
                <a:solidFill>
                  <a:srgbClr val="000099"/>
                </a:solidFill>
              </a:rPr>
              <a:t>Do CEDA supported conferences reflect EDA populations within each IEEE region?  </a:t>
            </a:r>
          </a:p>
          <a:p>
            <a:pPr lvl="1"/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</a:rPr>
              <a:t>Do we have sufficient outlets for researchers in those regions (e.g., Asia)?</a:t>
            </a:r>
          </a:p>
          <a:p>
            <a:r>
              <a:rPr lang="en-US" altLang="zh-TW" sz="2400" dirty="0">
                <a:solidFill>
                  <a:schemeClr val="tx1"/>
                </a:solidFill>
              </a:rPr>
              <a:t>Distribution of the 20 financially sponsored conferences </a:t>
            </a:r>
          </a:p>
          <a:p>
            <a:pPr lvl="1"/>
            <a:r>
              <a:rPr lang="en-US" altLang="zh-TW" sz="2200" b="1" dirty="0">
                <a:solidFill>
                  <a:srgbClr val="000099"/>
                </a:solidFill>
              </a:rPr>
              <a:t>Rotating: </a:t>
            </a:r>
            <a:r>
              <a:rPr lang="en-US" altLang="zh-TW" sz="2200" dirty="0">
                <a:solidFill>
                  <a:srgbClr val="000099"/>
                </a:solidFill>
              </a:rPr>
              <a:t>CANDE, </a:t>
            </a:r>
            <a:r>
              <a:rPr lang="en-US" altLang="zh-TW" sz="2200" dirty="0" err="1">
                <a:solidFill>
                  <a:srgbClr val="000099"/>
                </a:solidFill>
              </a:rPr>
              <a:t>ESWeek</a:t>
            </a:r>
            <a:r>
              <a:rPr lang="en-US" altLang="zh-TW" sz="2200" dirty="0">
                <a:solidFill>
                  <a:srgbClr val="000099"/>
                </a:solidFill>
              </a:rPr>
              <a:t>, DTIS (Europe + North Africa), MEMOCODE, </a:t>
            </a:r>
            <a:r>
              <a:rPr lang="en-US" altLang="zh-TW" sz="2200" dirty="0" err="1">
                <a:solidFill>
                  <a:srgbClr val="000099"/>
                </a:solidFill>
              </a:rPr>
              <a:t>MPSoC</a:t>
            </a:r>
            <a:r>
              <a:rPr lang="en-US" altLang="zh-TW" sz="2200" dirty="0">
                <a:solidFill>
                  <a:srgbClr val="000099"/>
                </a:solidFill>
              </a:rPr>
              <a:t>, </a:t>
            </a:r>
            <a:r>
              <a:rPr lang="en-US" altLang="zh-TW" sz="2200" dirty="0" err="1">
                <a:solidFill>
                  <a:srgbClr val="000099"/>
                </a:solidFill>
              </a:rPr>
              <a:t>NoCs</a:t>
            </a:r>
            <a:r>
              <a:rPr lang="en-US" altLang="zh-TW" sz="2200" dirty="0">
                <a:solidFill>
                  <a:srgbClr val="000099"/>
                </a:solidFill>
              </a:rPr>
              <a:t>, VLSI-</a:t>
            </a:r>
            <a:r>
              <a:rPr lang="en-US" altLang="zh-TW" sz="2200" dirty="0" err="1">
                <a:solidFill>
                  <a:srgbClr val="000099"/>
                </a:solidFill>
              </a:rPr>
              <a:t>SoC</a:t>
            </a:r>
            <a:r>
              <a:rPr lang="en-US" altLang="zh-TW" sz="2200" dirty="0">
                <a:solidFill>
                  <a:srgbClr val="000099"/>
                </a:solidFill>
              </a:rPr>
              <a:t>, WF-</a:t>
            </a:r>
            <a:r>
              <a:rPr lang="en-US" altLang="zh-TW" sz="2200" dirty="0" err="1">
                <a:solidFill>
                  <a:srgbClr val="000099"/>
                </a:solidFill>
              </a:rPr>
              <a:t>IoT</a:t>
            </a:r>
            <a:endParaRPr lang="en-US" altLang="zh-TW" sz="2200" dirty="0">
              <a:solidFill>
                <a:srgbClr val="000099"/>
              </a:solidFill>
            </a:endParaRPr>
          </a:p>
          <a:p>
            <a:pPr lvl="1"/>
            <a:r>
              <a:rPr lang="en-US" altLang="zh-TW" sz="2200" b="1" dirty="0">
                <a:solidFill>
                  <a:srgbClr val="000099"/>
                </a:solidFill>
              </a:rPr>
              <a:t>US: </a:t>
            </a:r>
            <a:r>
              <a:rPr lang="en-US" altLang="zh-TW" sz="2200" dirty="0">
                <a:solidFill>
                  <a:srgbClr val="000099"/>
                </a:solidFill>
              </a:rPr>
              <a:t>DAC, ICCAD</a:t>
            </a:r>
          </a:p>
          <a:p>
            <a:pPr lvl="1"/>
            <a:r>
              <a:rPr lang="en-US" altLang="zh-TW" sz="2200" b="1" dirty="0">
                <a:solidFill>
                  <a:srgbClr val="000099"/>
                </a:solidFill>
              </a:rPr>
              <a:t>Asia:</a:t>
            </a:r>
            <a:r>
              <a:rPr lang="en-US" altLang="zh-TW" sz="2200" dirty="0">
                <a:solidFill>
                  <a:srgbClr val="000099"/>
                </a:solidFill>
              </a:rPr>
              <a:t> ASP-DAC</a:t>
            </a:r>
          </a:p>
          <a:p>
            <a:pPr lvl="1"/>
            <a:r>
              <a:rPr lang="en-US" altLang="zh-TW" sz="2200" b="1" dirty="0">
                <a:solidFill>
                  <a:srgbClr val="000099"/>
                </a:solidFill>
              </a:rPr>
              <a:t>Europe: </a:t>
            </a:r>
            <a:r>
              <a:rPr lang="en-US" altLang="zh-TW" sz="2200" dirty="0">
                <a:solidFill>
                  <a:srgbClr val="000099"/>
                </a:solidFill>
              </a:rPr>
              <a:t>DDECS, ETS, IVSW, IMSTW, IOLTS, SIES</a:t>
            </a:r>
          </a:p>
          <a:p>
            <a:pPr lvl="1"/>
            <a:r>
              <a:rPr lang="en-US" altLang="zh-TW" sz="2200" b="1" dirty="0">
                <a:solidFill>
                  <a:srgbClr val="000099"/>
                </a:solidFill>
              </a:rPr>
              <a:t>South America: </a:t>
            </a:r>
            <a:r>
              <a:rPr lang="en-US" altLang="zh-TW" sz="2200" dirty="0">
                <a:solidFill>
                  <a:srgbClr val="000099"/>
                </a:solidFill>
              </a:rPr>
              <a:t>LATS, LASCAS</a:t>
            </a:r>
          </a:p>
          <a:p>
            <a:r>
              <a:rPr lang="en-US" altLang="zh-TW" sz="2400" dirty="0">
                <a:solidFill>
                  <a:srgbClr val="000099"/>
                </a:solidFill>
              </a:rPr>
              <a:t>Need to sponsor more in Asia (some already sponsored through local chapters indirectly)</a:t>
            </a:r>
          </a:p>
          <a:p>
            <a:pPr marL="9144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9985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685800"/>
            <a:ext cx="4876800" cy="619774"/>
          </a:xfrm>
        </p:spPr>
        <p:txBody>
          <a:bodyPr>
            <a:noAutofit/>
          </a:bodyPr>
          <a:lstStyle/>
          <a:p>
            <a:r>
              <a:rPr lang="en-US" sz="3200" dirty="0"/>
              <a:t>Strategy Discussion II.2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991" y="1282718"/>
            <a:ext cx="11136609" cy="5422882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Questions from </a:t>
            </a:r>
            <a:r>
              <a:rPr lang="en-US" altLang="zh-TW" sz="2400" dirty="0" err="1">
                <a:solidFill>
                  <a:schemeClr val="tx1"/>
                </a:solidFill>
              </a:rPr>
              <a:t>Shishpal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lvl="1"/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</a:rPr>
              <a:t>Do CEDA supported conferences reflect EDA populations within each IEEE region?  </a:t>
            </a:r>
          </a:p>
          <a:p>
            <a:pPr lvl="1"/>
            <a:r>
              <a:rPr lang="en-US" altLang="zh-TW" sz="2200" dirty="0">
                <a:solidFill>
                  <a:srgbClr val="000099"/>
                </a:solidFill>
              </a:rPr>
              <a:t>Do we have sufficient outlets for researchers in those regions (e.g., Asia)?</a:t>
            </a:r>
          </a:p>
          <a:p>
            <a:pPr lvl="1"/>
            <a:endParaRPr lang="en-US" altLang="zh-TW" sz="2200" dirty="0">
              <a:solidFill>
                <a:srgbClr val="000099"/>
              </a:solidFill>
            </a:endParaRPr>
          </a:p>
          <a:p>
            <a:r>
              <a:rPr lang="en-US" altLang="zh-TW" sz="2400" dirty="0">
                <a:solidFill>
                  <a:schemeClr val="tx1"/>
                </a:solidFill>
              </a:rPr>
              <a:t>Current key regional “supporting and promotion” models </a:t>
            </a:r>
          </a:p>
          <a:p>
            <a:pPr lvl="1"/>
            <a:r>
              <a:rPr lang="en-US" altLang="zh-TW" sz="2000" b="1" dirty="0">
                <a:solidFill>
                  <a:srgbClr val="000099"/>
                </a:solidFill>
              </a:rPr>
              <a:t>US:</a:t>
            </a:r>
            <a:r>
              <a:rPr lang="en-US" altLang="zh-TW" sz="2000" dirty="0">
                <a:solidFill>
                  <a:srgbClr val="000099"/>
                </a:solidFill>
              </a:rPr>
              <a:t> through major conferences (DAC, ICCAD, etc.) &amp; their embedded workshops</a:t>
            </a:r>
          </a:p>
          <a:p>
            <a:pPr lvl="1"/>
            <a:r>
              <a:rPr lang="en-US" altLang="zh-TW" sz="2000" b="1" dirty="0">
                <a:solidFill>
                  <a:srgbClr val="000099"/>
                </a:solidFill>
              </a:rPr>
              <a:t>Europe:</a:t>
            </a:r>
            <a:r>
              <a:rPr lang="en-US" altLang="zh-TW" sz="2000" dirty="0">
                <a:solidFill>
                  <a:srgbClr val="000099"/>
                </a:solidFill>
              </a:rPr>
              <a:t> DATE + a few small conferences (esp. testing)</a:t>
            </a:r>
          </a:p>
          <a:p>
            <a:pPr lvl="1"/>
            <a:r>
              <a:rPr lang="en-US" altLang="zh-TW" sz="2000" b="1" dirty="0">
                <a:solidFill>
                  <a:srgbClr val="000099"/>
                </a:solidFill>
              </a:rPr>
              <a:t>Asia:</a:t>
            </a:r>
            <a:r>
              <a:rPr lang="en-US" altLang="zh-TW" sz="2000" dirty="0">
                <a:solidFill>
                  <a:srgbClr val="000099"/>
                </a:solidFill>
              </a:rPr>
              <a:t> ASP-DAC + local chapters, sufficient financial supports through chapters (e.g., Japan), China??</a:t>
            </a:r>
          </a:p>
          <a:p>
            <a:pPr lvl="1"/>
            <a:r>
              <a:rPr lang="en-US" altLang="zh-TW" sz="2000" b="1" dirty="0">
                <a:solidFill>
                  <a:srgbClr val="000099"/>
                </a:solidFill>
              </a:rPr>
              <a:t>South America: </a:t>
            </a:r>
            <a:r>
              <a:rPr lang="en-US" altLang="zh-TW" sz="2000" dirty="0">
                <a:solidFill>
                  <a:srgbClr val="000099"/>
                </a:solidFill>
              </a:rPr>
              <a:t>several small conferences</a:t>
            </a:r>
          </a:p>
          <a:p>
            <a:pPr lvl="1"/>
            <a:endParaRPr lang="en-US" altLang="zh-TW" sz="2000" dirty="0">
              <a:solidFill>
                <a:srgbClr val="000099"/>
              </a:solidFill>
            </a:endParaRPr>
          </a:p>
          <a:p>
            <a:r>
              <a:rPr lang="en-US" altLang="zh-TW" sz="2400" dirty="0">
                <a:solidFill>
                  <a:schemeClr val="tx1"/>
                </a:solidFill>
              </a:rPr>
              <a:t>Could add more values with the new distinguished lecture program (esp. non-US regions)</a:t>
            </a:r>
          </a:p>
        </p:txBody>
      </p:sp>
    </p:spTree>
    <p:extLst>
      <p:ext uri="{BB962C8B-B14F-4D97-AF65-F5344CB8AC3E}">
        <p14:creationId xmlns:p14="http://schemas.microsoft.com/office/powerpoint/2010/main" val="585366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0567" y="76200"/>
            <a:ext cx="5161633" cy="660399"/>
          </a:xfrm>
        </p:spPr>
        <p:txBody>
          <a:bodyPr>
            <a:normAutofit/>
          </a:bodyPr>
          <a:lstStyle/>
          <a:p>
            <a:r>
              <a:rPr lang="en-US" sz="3200" dirty="0"/>
              <a:t>Conferences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36" y="914400"/>
            <a:ext cx="10973964" cy="5468987"/>
          </a:xfrm>
        </p:spPr>
        <p:txBody>
          <a:bodyPr>
            <a:normAutofit/>
          </a:bodyPr>
          <a:lstStyle/>
          <a:p>
            <a:r>
              <a:rPr lang="en-US" sz="2400" dirty="0"/>
              <a:t>CEDA conferences have developed well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Good percentages in all major EDA/ES conferences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Recognized as highly selective for small-medium size events</a:t>
            </a:r>
          </a:p>
          <a:p>
            <a:endParaRPr lang="en-US" sz="2400" dirty="0"/>
          </a:p>
          <a:p>
            <a:r>
              <a:rPr lang="en-US" sz="2400" dirty="0"/>
              <a:t>CEDA vision related to conferences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Enhance IT support and services for organizers to keep reputation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Need growth in other areas (</a:t>
            </a:r>
            <a:r>
              <a:rPr lang="en-US" sz="2200" dirty="0" err="1">
                <a:solidFill>
                  <a:srgbClr val="000099"/>
                </a:solidFill>
              </a:rPr>
              <a:t>IoT</a:t>
            </a:r>
            <a:r>
              <a:rPr lang="en-US" sz="2200" dirty="0">
                <a:solidFill>
                  <a:srgbClr val="000099"/>
                </a:solidFill>
              </a:rPr>
              <a:t>, RC, security, etc.) 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Expand visibility to other regions and support their conferences (outreach </a:t>
            </a:r>
            <a:r>
              <a:rPr lang="en-US" sz="2200" dirty="0" err="1">
                <a:solidFill>
                  <a:srgbClr val="000099"/>
                </a:solidFill>
              </a:rPr>
              <a:t>prog</a:t>
            </a:r>
            <a:r>
              <a:rPr lang="en-US" sz="2200" dirty="0">
                <a:solidFill>
                  <a:srgbClr val="000099"/>
                </a:solidFill>
              </a:rPr>
              <a:t>. in </a:t>
            </a:r>
            <a:r>
              <a:rPr lang="en-US" altLang="zh-TW" sz="2200" dirty="0">
                <a:solidFill>
                  <a:srgbClr val="000099"/>
                </a:solidFill>
              </a:rPr>
              <a:t>Asia, </a:t>
            </a:r>
            <a:r>
              <a:rPr lang="en-US" sz="2200" dirty="0">
                <a:solidFill>
                  <a:srgbClr val="000099"/>
                </a:solidFill>
              </a:rPr>
              <a:t>South America, etc.)</a:t>
            </a:r>
          </a:p>
          <a:p>
            <a:pPr lvl="2"/>
            <a:r>
              <a:rPr lang="en-US" sz="2000" dirty="0">
                <a:solidFill>
                  <a:srgbClr val="006600"/>
                </a:solidFill>
              </a:rPr>
              <a:t>Esp. China, India, Brazil, etc.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Encourage young researchers to “join” IEEE CEDA </a:t>
            </a:r>
          </a:p>
          <a:p>
            <a:pPr lvl="2"/>
            <a:r>
              <a:rPr lang="en-US" altLang="zh-TW" sz="2000" dirty="0">
                <a:solidFill>
                  <a:srgbClr val="006600"/>
                </a:solidFill>
              </a:rPr>
              <a:t>Young Faculty Workshop at DAC, </a:t>
            </a:r>
            <a:r>
              <a:rPr lang="en-US" sz="2000" dirty="0">
                <a:solidFill>
                  <a:srgbClr val="006600"/>
                </a:solidFill>
              </a:rPr>
              <a:t>IEEE Rebooting Computing Competition at DAC, IEEE CEDA </a:t>
            </a:r>
            <a:r>
              <a:rPr lang="en-US" sz="2000" dirty="0" err="1">
                <a:solidFill>
                  <a:srgbClr val="006600"/>
                </a:solidFill>
              </a:rPr>
              <a:t>IoT</a:t>
            </a:r>
            <a:r>
              <a:rPr lang="en-US" sz="2000" dirty="0">
                <a:solidFill>
                  <a:srgbClr val="006600"/>
                </a:solidFill>
              </a:rPr>
              <a:t> competition at DATE, Ph.D. Forum at DATE,   CAD Contest at ICCAD</a:t>
            </a:r>
          </a:p>
          <a:p>
            <a:pPr lvl="2"/>
            <a:endParaRPr lang="en-US" sz="2000" dirty="0">
              <a:solidFill>
                <a:srgbClr val="006600"/>
              </a:solidFill>
            </a:endParaRPr>
          </a:p>
          <a:p>
            <a:pPr lvl="2"/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9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21440" y="1342361"/>
            <a:ext cx="4822160" cy="536323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  <a:sym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ASP-DAC (13%*)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BMI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CANDE (100%)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DAC (33%)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DATE (27%)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DDECS (25%</a:t>
            </a:r>
            <a:r>
              <a:rPr kumimoji="0" lang="zh-TW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Calibri"/>
              </a:rPr>
              <a:t>*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DTIS (25%)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EDPS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ESWEEK (25%)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ETS (25%)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FDL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FMCAD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GLSVLSI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ICCAD (47%)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IDT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IVSW (100%)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IMSTW (100%)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IOLTS (100%)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IOTA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ISED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ISVLSI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LASCAS (20%*)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LATS (30%)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MEMOCODE (15%)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MPSoC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(33%)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NoCs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(40%)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SBCCI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SIES (50%)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SMACD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VLSID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VLSI-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SoC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(25%)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WF-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IoT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(9%)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0191" y="76200"/>
            <a:ext cx="4374809" cy="705391"/>
          </a:xfrm>
        </p:spPr>
        <p:txBody>
          <a:bodyPr>
            <a:normAutofit/>
          </a:bodyPr>
          <a:lstStyle/>
          <a:p>
            <a:r>
              <a:rPr lang="en-US" sz="3200" dirty="0"/>
              <a:t>CEDA Conferences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6015664" y="1403287"/>
            <a:ext cx="4804736" cy="4387913"/>
            <a:chOff x="5105400" y="753841"/>
            <a:chExt cx="6324599" cy="5398847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5105400" y="753841"/>
              <a:ext cx="6324599" cy="539884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-108" charset="0"/>
                <a:ea typeface="Arial" pitchFamily="-108" charset="0"/>
                <a:cs typeface="Arial" pitchFamily="-108" charset="0"/>
                <a:sym typeface="Calibri"/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4140" y="2117574"/>
              <a:ext cx="1262880" cy="76096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0793" y="3318421"/>
              <a:ext cx="1538124" cy="890493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00" y="1131874"/>
              <a:ext cx="1408598" cy="501914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00" y="2634930"/>
              <a:ext cx="809538" cy="599058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00" y="3466446"/>
              <a:ext cx="1424789" cy="453342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2889" y="1923950"/>
              <a:ext cx="1861935" cy="372387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5281" y="4108075"/>
              <a:ext cx="1171575" cy="1148603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0301" y="4354313"/>
              <a:ext cx="1505741" cy="84192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1033" y="3338850"/>
              <a:ext cx="825729" cy="809538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1859" y="1100388"/>
              <a:ext cx="1171575" cy="616618"/>
            </a:xfrm>
            <a:prstGeom prst="rect">
              <a:avLst/>
            </a:prstGeom>
          </p:spPr>
        </p:pic>
        <p:pic>
          <p:nvPicPr>
            <p:cNvPr id="27" name="Picture 17" descr="http://www.dac.com/sites/default/files/images/Logos/53dac_logo_home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7230" y="922232"/>
              <a:ext cx="2256259" cy="915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9" descr="http://www.date-conference.com/files/iccad_34th_edition_logo_web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4140" y="4420504"/>
              <a:ext cx="1621588" cy="143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702" y="2691005"/>
              <a:ext cx="1810866" cy="420069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99290" y="1857655"/>
              <a:ext cx="916711" cy="525136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1068" y="5454933"/>
              <a:ext cx="1975159" cy="553186"/>
            </a:xfrm>
            <a:prstGeom prst="rect">
              <a:avLst/>
            </a:prstGeom>
          </p:spPr>
        </p:pic>
      </p:grpSp>
      <p:sp>
        <p:nvSpPr>
          <p:cNvPr id="10" name="文字方塊 9"/>
          <p:cNvSpPr txBox="1"/>
          <p:nvPr/>
        </p:nvSpPr>
        <p:spPr>
          <a:xfrm>
            <a:off x="6200188" y="5734753"/>
            <a:ext cx="4116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微軟正黑體" panose="020B0604030504040204" pitchFamily="34" charset="-120"/>
                <a:cs typeface="Calibri"/>
                <a:sym typeface="Calibri"/>
              </a:rPr>
              <a:t>Blue: Financial sponsorship (%share)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Calibri"/>
                <a:ea typeface="微軟正黑體" panose="020B0604030504040204" pitchFamily="34" charset="-120"/>
                <a:cs typeface="Calibri"/>
                <a:sym typeface="Calibri"/>
              </a:rPr>
              <a:t>Green: technical sponsorship</a:t>
            </a:r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610016" y="862465"/>
            <a:ext cx="9858669" cy="126653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Calibri"/>
              </a:rPr>
              <a:t>20 financially sponsored ones (Pending RC’17), 12 technically</a:t>
            </a:r>
          </a:p>
        </p:txBody>
      </p:sp>
    </p:spTree>
    <p:extLst>
      <p:ext uri="{BB962C8B-B14F-4D97-AF65-F5344CB8AC3E}">
        <p14:creationId xmlns:p14="http://schemas.microsoft.com/office/powerpoint/2010/main" val="94760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86200" y="76200"/>
            <a:ext cx="8596668" cy="610078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Stable Projections in Conferences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101" y="762001"/>
            <a:ext cx="11064899" cy="1066800"/>
          </a:xfrm>
        </p:spPr>
        <p:txBody>
          <a:bodyPr>
            <a:normAutofit/>
          </a:bodyPr>
          <a:lstStyle/>
          <a:p>
            <a:r>
              <a:rPr lang="en-US" altLang="zh-TW" sz="1800" dirty="0">
                <a:solidFill>
                  <a:srgbClr val="000000"/>
                </a:solidFill>
              </a:rPr>
              <a:t>Conferences projections look stable, but </a:t>
            </a:r>
            <a:r>
              <a:rPr lang="en-US" altLang="zh-TW" sz="1800" dirty="0">
                <a:solidFill>
                  <a:schemeClr val="tx1"/>
                </a:solidFill>
              </a:rPr>
              <a:t>not easy growth coming</a:t>
            </a:r>
          </a:p>
          <a:p>
            <a:r>
              <a:rPr lang="es-ES" altLang="zh-TW" sz="1800" dirty="0">
                <a:solidFill>
                  <a:schemeClr val="tx1"/>
                </a:solidFill>
              </a:rPr>
              <a:t>All conferences had surpluses; large conferences shrank/were stable in 2015</a:t>
            </a:r>
          </a:p>
          <a:p>
            <a:r>
              <a:rPr lang="es-ES" altLang="zh-TW" sz="1800" b="1" dirty="0">
                <a:solidFill>
                  <a:srgbClr val="C00000"/>
                </a:solidFill>
              </a:rPr>
              <a:t>Need to check with IEEE for ESWeek (25% share) and 8 more financially sponsored conferences 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/>
        </p:nvGraphicFramePr>
        <p:xfrm>
          <a:off x="642027" y="1752600"/>
          <a:ext cx="10787973" cy="5060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3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r>
                        <a:rPr lang="en-US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US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Sponsor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Society Share of Conference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34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</a:t>
                      </a:r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Expense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52nd ACM/EDAC/IEEE Design Automation Conference (DAC)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33.3%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1,085,487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1,037,031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48,456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Design, Automation &amp; Test in Europe Conference &amp; Exhibition (DATE)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164,101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162,015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2,086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Eight IEEE/ACM International Symposium on Networks-on-Chip (</a:t>
                      </a:r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NoCS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28,400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22,000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6,400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13th International Forum on Embedded MPSoC and Multicore (MPSoC)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26,730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26,235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495           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11th </a:t>
                      </a:r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 Conf. on Formal Methods and Models for </a:t>
                      </a:r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Codesign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(MEMOCODE)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2,715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2,310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405 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IEEE/IFIP 21st Int’l Conference on VLSI and System-on-Chip (VLSI-</a:t>
                      </a:r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22,600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21,375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1,225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9th Embedded Systems Week (</a:t>
                      </a:r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ESWeek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(should be 25.0%)</a:t>
                      </a:r>
                      <a:endParaRPr lang="en-US" sz="13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21,800 </a:t>
                      </a:r>
                      <a:endParaRPr lang="en-US" sz="13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20,300 </a:t>
                      </a:r>
                      <a:endParaRPr lang="en-US" sz="13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 (based on 10%) </a:t>
                      </a:r>
                      <a:endParaRPr lang="en-US" sz="13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Computer-Aided Network Design Workshop (CANDE)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100.0%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35,000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34,500  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 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IEEE/ACM International Conference on Computer-Aided Design (ICCAD)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46.6%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95,735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93,867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1,868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IEEE/ACM Asia and South Pacific Design Automation Conference (ASP-DAC)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25%/12.5%/16%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195,000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190,000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5,000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European Test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(ETS)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2560656"/>
                  </a:ext>
                </a:extLst>
              </a:tr>
              <a:tr h="343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Int. On-Line Testing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(IOLTS)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440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9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00600" y="76200"/>
            <a:ext cx="4724400" cy="685800"/>
          </a:xfrm>
        </p:spPr>
        <p:txBody>
          <a:bodyPr>
            <a:normAutofit/>
          </a:bodyPr>
          <a:lstStyle/>
          <a:p>
            <a:r>
              <a:rPr lang="en-US" sz="3200" dirty="0"/>
              <a:t>Conference Financials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295400"/>
          <a:ext cx="10066791" cy="5092137"/>
        </p:xfrm>
        <a:graphic>
          <a:graphicData uri="http://schemas.openxmlformats.org/drawingml/2006/table">
            <a:tbl>
              <a:tblPr/>
              <a:tblGrid>
                <a:gridCol w="264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2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9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7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8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8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Conference Title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CEDAShare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Revenue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Revenue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90"/>
                          </a:solidFill>
                          <a:effectLst/>
                          <a:latin typeface="Arial"/>
                        </a:rPr>
                        <a:t>2015 (reference only)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Conference Budget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Updated Share - Conf. DB</a:t>
                      </a:r>
                    </a:p>
                  </a:txBody>
                  <a:tcPr marL="4364" marR="4364" marT="436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3,198,000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2,901,000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297,000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1,085,487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 1,037,031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48,456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839,000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812,000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27,000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164,101.25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 162,015.17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2,086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 err="1">
                          <a:effectLst/>
                          <a:latin typeface="Arial"/>
                        </a:rPr>
                        <a:t>NoCS</a:t>
                      </a:r>
                      <a:endParaRPr lang="de-DE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71,000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55,000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28,400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22,000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6,400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MPSoC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79,500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26,730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26,235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495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MEMOCODE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18,100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15,400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2,700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2,715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2,310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405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VLSI-</a:t>
                      </a:r>
                      <a:r>
                        <a:rPr lang="de-DE" sz="1000" b="1" i="0" u="none" strike="noStrike" dirty="0" err="1">
                          <a:effectLst/>
                          <a:latin typeface="Arial"/>
                        </a:rPr>
                        <a:t>SoC</a:t>
                      </a:r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90,400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85,500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4,900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22,600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effectLst/>
                          <a:latin typeface="Arial"/>
                        </a:rPr>
                        <a:t> 21,375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1,225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ESWeek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218,000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21,800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20,300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CANDE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34,500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34,500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ICCAD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95,735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93,867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1,868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ASP-DAC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780,000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760,000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195,000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190,000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ETS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176,000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44,000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IOLTS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45,000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3,000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111"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 dirty="0">
                          <a:solidFill>
                            <a:srgbClr val="000090"/>
                          </a:solidFill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Conference Budget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Updated Share - Conf. DB</a:t>
                      </a:r>
                    </a:p>
                  </a:txBody>
                  <a:tcPr marL="4364" marR="4364" marT="436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3,220,000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2,905,000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315,000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1,033,990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effectLst/>
                          <a:latin typeface="Arial"/>
                        </a:rPr>
                        <a:t>978,147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 55,843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843,000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810,000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33,000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222,974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214,245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 8,729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NoCS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72,500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55,300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17,200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29,000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22,120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 6,880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MPSoC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76,500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3,500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26,400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25,245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1,155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MEMOCODE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19,200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16,100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3,100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2,880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2,415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465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VLSI-</a:t>
                      </a:r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SoC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89,300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84,200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5,100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22,325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21,050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1,275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ESWeek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221,000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202,000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19,000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22,100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1,900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CANDE: NOT EXISTING ANYMORE?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34,300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34,300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ICCAD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197,000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6,000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94,801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91,999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 2,802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ASP-DAC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765,000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735,000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28,035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26,021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2,013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178,000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17,000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44,500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40,250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4,250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IOLTS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41,300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4,700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46,000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41,300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 4,700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VLSID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98,000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10,000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24,500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2,500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71121" y="877361"/>
            <a:ext cx="6110680" cy="117794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0099"/>
                </a:solidFill>
              </a:rPr>
              <a:t>Statistics from Gi-Joon (VP-Finance)</a:t>
            </a:r>
          </a:p>
        </p:txBody>
      </p:sp>
    </p:spTree>
    <p:extLst>
      <p:ext uri="{BB962C8B-B14F-4D97-AF65-F5344CB8AC3E}">
        <p14:creationId xmlns:p14="http://schemas.microsoft.com/office/powerpoint/2010/main" val="206433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76200"/>
            <a:ext cx="4953000" cy="740958"/>
          </a:xfrm>
        </p:spPr>
        <p:txBody>
          <a:bodyPr>
            <a:normAutofit/>
          </a:bodyPr>
          <a:lstStyle/>
          <a:p>
            <a:r>
              <a:rPr lang="en-US" sz="3200" dirty="0"/>
              <a:t>Growth in 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90" y="838200"/>
            <a:ext cx="11348982" cy="5969020"/>
          </a:xfrm>
        </p:spPr>
        <p:txBody>
          <a:bodyPr>
            <a:normAutofit/>
          </a:bodyPr>
          <a:lstStyle/>
          <a:p>
            <a:r>
              <a:rPr lang="en-US" sz="2000" dirty="0"/>
              <a:t>Added 5 new conferences in 2015 &amp; 4 in 2016 (more in 2017): Only accept conferences that can show added value and new links with EDA/ES </a:t>
            </a:r>
          </a:p>
          <a:p>
            <a:r>
              <a:rPr lang="en-US" sz="2000" dirty="0"/>
              <a:t>Sponsor IEEE/ACM/EDAA PhD Forum at DATE since 2016</a:t>
            </a:r>
          </a:p>
          <a:p>
            <a:r>
              <a:rPr lang="en-US" sz="2000" dirty="0"/>
              <a:t>Try to reach out to other regions (esp. in </a:t>
            </a:r>
            <a:r>
              <a:rPr lang="en-US" altLang="zh-TW" sz="2000" dirty="0"/>
              <a:t>China, India, </a:t>
            </a:r>
            <a:r>
              <a:rPr lang="en-US" sz="2000" dirty="0"/>
              <a:t>South America)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09600" y="2209800"/>
          <a:ext cx="10896600" cy="459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8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411">
                <a:tc>
                  <a:txBody>
                    <a:bodyPr/>
                    <a:lstStyle/>
                    <a:p>
                      <a:r>
                        <a:rPr lang="en-US" sz="1600" dirty="0"/>
                        <a:t>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Characterization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CEDA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101">
                <a:tc>
                  <a:txBody>
                    <a:bodyPr/>
                    <a:lstStyle/>
                    <a:p>
                      <a:r>
                        <a:rPr lang="en-US" sz="1400" dirty="0"/>
                        <a:t>IEEE Latin</a:t>
                      </a:r>
                      <a:r>
                        <a:rPr lang="en-US" sz="1400" baseline="0" dirty="0"/>
                        <a:t> America Test </a:t>
                      </a:r>
                      <a:r>
                        <a:rPr lang="en-US" sz="1400" baseline="0" dirty="0" err="1"/>
                        <a:t>Symp</a:t>
                      </a:r>
                      <a:r>
                        <a:rPr lang="en-US" sz="1400" baseline="0" dirty="0"/>
                        <a:t>. (LATS)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Main testing conference in South America with EDA component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101">
                <a:tc>
                  <a:txBody>
                    <a:bodyPr/>
                    <a:lstStyle/>
                    <a:p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IEEE European Test Symp. (ETS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Main </a:t>
                      </a:r>
                      <a:r>
                        <a:rPr lang="es-ES" sz="1400" dirty="0" err="1">
                          <a:solidFill>
                            <a:schemeClr val="tx1"/>
                          </a:solidFill>
                        </a:rPr>
                        <a:t>European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 test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aseline="0" dirty="0" err="1">
                          <a:solidFill>
                            <a:schemeClr val="tx1"/>
                          </a:solidFill>
                        </a:rPr>
                        <a:t>conference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aseline="0" dirty="0" err="1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EDA </a:t>
                      </a:r>
                      <a:r>
                        <a:rPr lang="es-ES" sz="1400" baseline="0" dirty="0" err="1">
                          <a:solidFill>
                            <a:schemeClr val="tx1"/>
                          </a:solidFill>
                        </a:rPr>
                        <a:t>component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442">
                <a:tc>
                  <a:txBody>
                    <a:bodyPr/>
                    <a:lstStyle/>
                    <a:p>
                      <a:r>
                        <a:rPr lang="en-US" sz="1400" dirty="0"/>
                        <a:t>IEEE Latin America </a:t>
                      </a:r>
                      <a:r>
                        <a:rPr lang="en-US" sz="1400" dirty="0" err="1"/>
                        <a:t>Symp</a:t>
                      </a:r>
                      <a:r>
                        <a:rPr lang="en-US" sz="1400" dirty="0"/>
                        <a:t>.</a:t>
                      </a:r>
                      <a:r>
                        <a:rPr lang="en-US" sz="1400" baseline="0" dirty="0"/>
                        <a:t> on Circuits and Systems (LASCAS)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Flagship conference of IEEE CASS in South America, technical sponsorship of CEDA for EDA and embedded systems components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20-25%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27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IEEE Int. On-Line Testing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Symp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. (IOLTS)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Focused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on on-line testing in Europe, part of the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1st IEEE Federative Event on Design for Robustness (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FEDfRo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271">
                <a:tc>
                  <a:txBody>
                    <a:bodyPr/>
                    <a:lstStyle/>
                    <a:p>
                      <a:r>
                        <a:rPr lang="en-US" sz="1400" dirty="0"/>
                        <a:t>22nd Int’l Mixed-Signal Testing Workshop  (IMSTW)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Targeted</a:t>
                      </a:r>
                      <a:r>
                        <a:rPr lang="en-US" sz="1400" baseline="0" dirty="0"/>
                        <a:t> workshop on new technology on mixed-signal design and test in South and Eastern Europe, part of </a:t>
                      </a:r>
                      <a:r>
                        <a:rPr lang="en-US" sz="1400" baseline="0" dirty="0" err="1"/>
                        <a:t>FEDfRo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2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rgbClr val="0000CC"/>
                          </a:solidFill>
                        </a:rPr>
                        <a:t>Int’l Verification and Security Workshop (IVSW)</a:t>
                      </a:r>
                      <a:endParaRPr lang="zh-TW" altLang="en-US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rgbClr val="0000CC"/>
                          </a:solidFill>
                        </a:rPr>
                        <a:t>New event</a:t>
                      </a:r>
                      <a:r>
                        <a:rPr lang="en-US" altLang="zh-TW" sz="1400" baseline="0" dirty="0">
                          <a:solidFill>
                            <a:srgbClr val="0000CC"/>
                          </a:solidFill>
                        </a:rPr>
                        <a:t> on v</a:t>
                      </a:r>
                      <a:r>
                        <a:rPr lang="en-US" altLang="zh-TW" sz="1400" dirty="0">
                          <a:solidFill>
                            <a:srgbClr val="0000CC"/>
                          </a:solidFill>
                        </a:rPr>
                        <a:t>erification and security in Europe, part of </a:t>
                      </a:r>
                      <a:r>
                        <a:rPr lang="en-US" altLang="zh-TW" sz="1400" dirty="0" err="1">
                          <a:solidFill>
                            <a:srgbClr val="0000CC"/>
                          </a:solidFill>
                        </a:rPr>
                        <a:t>FEDfRo</a:t>
                      </a:r>
                      <a:endParaRPr lang="zh-TW" alt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rgbClr val="0000CC"/>
                          </a:solidFill>
                        </a:rPr>
                        <a:t>100%</a:t>
                      </a:r>
                      <a:endParaRPr lang="zh-TW" alt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6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26th Great Lakes </a:t>
                      </a:r>
                      <a:r>
                        <a:rPr lang="en-US" sz="1400" dirty="0" err="1">
                          <a:solidFill>
                            <a:srgbClr val="0000CC"/>
                          </a:solidFill>
                        </a:rPr>
                        <a:t>Symp</a:t>
                      </a:r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. on VLSI (GLSVLSI)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Focused on broad areas of VLSI and hardware design &amp; EDA/ES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Technical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527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29</a:t>
                      </a:r>
                      <a:r>
                        <a:rPr lang="en-US" sz="1400" baseline="30000" dirty="0">
                          <a:solidFill>
                            <a:srgbClr val="0000CC"/>
                          </a:solidFill>
                        </a:rPr>
                        <a:t>th</a:t>
                      </a:r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CC"/>
                          </a:solidFill>
                        </a:rPr>
                        <a:t>Symp</a:t>
                      </a:r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. on Integrated Circuits and Systems Design (SBCCI)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rgbClr val="0000CC"/>
                          </a:solidFill>
                        </a:rPr>
                        <a:t>Dedicated to integrated circuits and systems design, test and EDA, held annually in Brazil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Technical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269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IEEE Int’l Design &amp; Test Symposium (IDT)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Focused on design and test, </a:t>
                      </a:r>
                      <a:r>
                        <a:rPr lang="en-US" sz="1400" baseline="0" dirty="0">
                          <a:solidFill>
                            <a:srgbClr val="0000CC"/>
                          </a:solidFill>
                        </a:rPr>
                        <a:t>to be held in Tunisia</a:t>
                      </a:r>
                      <a:r>
                        <a:rPr lang="zh-TW" altLang="en-US" sz="1400" baseline="0" dirty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altLang="zh-TW" sz="1400" baseline="0" dirty="0">
                          <a:solidFill>
                            <a:srgbClr val="0000CC"/>
                          </a:solidFill>
                        </a:rPr>
                        <a:t>in 2016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Technical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02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34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066800"/>
            <a:ext cx="3028033" cy="685800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Top Goals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0918"/>
            <a:ext cx="11105233" cy="5422882"/>
          </a:xfrm>
        </p:spPr>
        <p:txBody>
          <a:bodyPr>
            <a:normAutofit/>
          </a:bodyPr>
          <a:lstStyle/>
          <a:p>
            <a:r>
              <a:rPr lang="en-US" sz="2600" dirty="0"/>
              <a:t>Continue to be the preferred organizer and sponsor for high-value conferences in EDA and ES related areas</a:t>
            </a:r>
          </a:p>
          <a:p>
            <a:endParaRPr lang="en-US" sz="2600" dirty="0"/>
          </a:p>
          <a:p>
            <a:r>
              <a:rPr lang="en-US" sz="2600" dirty="0"/>
              <a:t>Increase CEDA’s influence and visibility in growing areas related to EDA and ES</a:t>
            </a:r>
          </a:p>
          <a:p>
            <a:endParaRPr lang="en-US" sz="2600" dirty="0"/>
          </a:p>
          <a:p>
            <a:r>
              <a:rPr lang="en-US" sz="2600" dirty="0"/>
              <a:t>Outreach to “fast growing” regions </a:t>
            </a:r>
          </a:p>
          <a:p>
            <a:pPr lvl="1"/>
            <a:r>
              <a:rPr lang="en-US" sz="2600" dirty="0">
                <a:solidFill>
                  <a:srgbClr val="000099"/>
                </a:solidFill>
              </a:rPr>
              <a:t>China, India, South America, etc.</a:t>
            </a:r>
          </a:p>
        </p:txBody>
      </p:sp>
    </p:spTree>
    <p:extLst>
      <p:ext uri="{BB962C8B-B14F-4D97-AF65-F5344CB8AC3E}">
        <p14:creationId xmlns:p14="http://schemas.microsoft.com/office/powerpoint/2010/main" val="142385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2567" y="76200"/>
            <a:ext cx="3256633" cy="664758"/>
          </a:xfrm>
        </p:spPr>
        <p:txBody>
          <a:bodyPr>
            <a:normAutofit/>
          </a:bodyPr>
          <a:lstStyle/>
          <a:p>
            <a:r>
              <a:rPr lang="en-US" sz="3200" dirty="0"/>
              <a:t>Key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11125200" cy="5422882"/>
          </a:xfrm>
        </p:spPr>
        <p:txBody>
          <a:bodyPr>
            <a:noAutofit/>
          </a:bodyPr>
          <a:lstStyle/>
          <a:p>
            <a:r>
              <a:rPr lang="en-US" sz="2200" dirty="0"/>
              <a:t>Collaborate with other organizations in main conferences in EDA/ES and make CEDA more influential in re</a:t>
            </a:r>
            <a:r>
              <a:rPr lang="en-US" altLang="zh-TW" sz="2200" dirty="0"/>
              <a:t>la</a:t>
            </a:r>
            <a:r>
              <a:rPr lang="en-US" sz="2200" dirty="0"/>
              <a:t>ted growing areas with CEDA activities/financial support</a:t>
            </a:r>
          </a:p>
          <a:p>
            <a:pPr lvl="1"/>
            <a:r>
              <a:rPr lang="es-ES" altLang="zh-TW" sz="2000" dirty="0">
                <a:solidFill>
                  <a:srgbClr val="000099"/>
                </a:solidFill>
              </a:rPr>
              <a:t>Financially sound, but need to keep growing</a:t>
            </a:r>
            <a:endParaRPr lang="en-US" sz="2000" dirty="0"/>
          </a:p>
          <a:p>
            <a:r>
              <a:rPr lang="en-US" sz="2200" dirty="0"/>
              <a:t>Provide needed help (documentations, financial supports, etc.) to conference organizers</a:t>
            </a:r>
          </a:p>
          <a:p>
            <a:pPr lvl="1"/>
            <a:r>
              <a:rPr lang="es-ES" altLang="zh-TW" sz="2000" dirty="0">
                <a:solidFill>
                  <a:srgbClr val="000099"/>
                </a:solidFill>
              </a:rPr>
              <a:t>Further enahnce on-line sponsorship application support </a:t>
            </a:r>
            <a:endParaRPr lang="en-US" sz="2000" dirty="0"/>
          </a:p>
          <a:p>
            <a:r>
              <a:rPr lang="en-US" sz="2200" dirty="0"/>
              <a:t>Make CEDA a key reference for young researchers and nurse EDA/ES new blood </a:t>
            </a:r>
          </a:p>
          <a:p>
            <a:pPr lvl="1"/>
            <a:r>
              <a:rPr lang="en-US" sz="2000" dirty="0">
                <a:solidFill>
                  <a:srgbClr val="000099"/>
                </a:solidFill>
              </a:rPr>
              <a:t>Young Faculty Workshop at DAC, IEEE Rebooting Computing Competition at DAC, IEEE CEDA </a:t>
            </a:r>
            <a:r>
              <a:rPr lang="en-US" sz="2000" dirty="0" err="1">
                <a:solidFill>
                  <a:srgbClr val="000099"/>
                </a:solidFill>
              </a:rPr>
              <a:t>IoT</a:t>
            </a:r>
            <a:r>
              <a:rPr lang="en-US" sz="2000" dirty="0">
                <a:solidFill>
                  <a:srgbClr val="000099"/>
                </a:solidFill>
              </a:rPr>
              <a:t> competition at DATE, </a:t>
            </a:r>
            <a:r>
              <a:rPr lang="en-US" altLang="zh-TW" sz="2000" dirty="0">
                <a:solidFill>
                  <a:srgbClr val="000099"/>
                </a:solidFill>
              </a:rPr>
              <a:t>Ph.D. Forum at DATE, </a:t>
            </a:r>
            <a:r>
              <a:rPr lang="en-US" sz="2000" dirty="0">
                <a:solidFill>
                  <a:srgbClr val="000099"/>
                </a:solidFill>
              </a:rPr>
              <a:t>CAD Contest at ICCAD</a:t>
            </a:r>
          </a:p>
          <a:p>
            <a:r>
              <a:rPr lang="en-US" sz="2200" dirty="0"/>
              <a:t>Outreach to other geographical regions and emerging areas</a:t>
            </a:r>
          </a:p>
          <a:p>
            <a:pPr marL="742950" lvl="2" indent="-342900"/>
            <a:r>
              <a:rPr lang="es-ES" altLang="zh-TW" sz="2000" dirty="0">
                <a:solidFill>
                  <a:srgbClr val="000099"/>
                </a:solidFill>
              </a:rPr>
              <a:t>Grow in other regions: South America</a:t>
            </a:r>
            <a:r>
              <a:rPr lang="zh-TW" altLang="en-US" sz="2000" dirty="0">
                <a:solidFill>
                  <a:srgbClr val="000099"/>
                </a:solidFill>
              </a:rPr>
              <a:t> </a:t>
            </a:r>
            <a:r>
              <a:rPr lang="en-US" altLang="zh-TW" sz="2000" dirty="0">
                <a:solidFill>
                  <a:srgbClr val="000099"/>
                </a:solidFill>
              </a:rPr>
              <a:t>(e.g., SBCCI)</a:t>
            </a:r>
            <a:r>
              <a:rPr lang="es-ES" altLang="zh-TW" sz="2000" dirty="0">
                <a:solidFill>
                  <a:srgbClr val="000099"/>
                </a:solidFill>
              </a:rPr>
              <a:t>, Asia (e.g., Beijing DAC Workshop, ATS), etc. (outreach programme and CEDA Distinguished Lecturers)</a:t>
            </a:r>
          </a:p>
          <a:p>
            <a:pPr marL="742950" lvl="2" indent="-342900"/>
            <a:r>
              <a:rPr lang="es-ES" altLang="zh-TW" sz="2000" dirty="0">
                <a:solidFill>
                  <a:srgbClr val="000099"/>
                </a:solidFill>
              </a:rPr>
              <a:t>Grow in key topics: WF-IoT (9% until 2017, 20% after), rebooting computing, security</a:t>
            </a:r>
            <a:endParaRPr lang="en-US" sz="2000" dirty="0"/>
          </a:p>
          <a:p>
            <a:r>
              <a:rPr lang="en-US" sz="2200" dirty="0"/>
              <a:t>Collaborate with IEEE to add values to the community</a:t>
            </a:r>
          </a:p>
          <a:p>
            <a:pPr lvl="1"/>
            <a:r>
              <a:rPr lang="en-US" sz="2000" dirty="0">
                <a:solidFill>
                  <a:srgbClr val="000099"/>
                </a:solidFill>
              </a:rPr>
              <a:t>1</a:t>
            </a:r>
            <a:r>
              <a:rPr lang="en-US" sz="2000" baseline="30000" dirty="0">
                <a:solidFill>
                  <a:srgbClr val="000099"/>
                </a:solidFill>
              </a:rPr>
              <a:t>st</a:t>
            </a:r>
            <a:r>
              <a:rPr lang="en-US" sz="2000" dirty="0">
                <a:solidFill>
                  <a:srgbClr val="000099"/>
                </a:solidFill>
              </a:rPr>
              <a:t> CEDA Author Education Initiative Talk at DAC'16</a:t>
            </a:r>
          </a:p>
          <a:p>
            <a:pPr lvl="1"/>
            <a:endParaRPr lang="en-US" sz="2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6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76200"/>
            <a:ext cx="11453376" cy="583560"/>
          </a:xfrm>
        </p:spPr>
        <p:txBody>
          <a:bodyPr>
            <a:normAutofit/>
          </a:bodyPr>
          <a:lstStyle/>
          <a:p>
            <a:r>
              <a:rPr lang="en-US" altLang="zh-TW" dirty="0"/>
              <a:t>Upcoming EDA</a:t>
            </a:r>
            <a:r>
              <a:rPr lang="zh-TW" altLang="en-US" dirty="0"/>
              <a:t> </a:t>
            </a:r>
            <a:r>
              <a:rPr lang="en-US" altLang="zh-TW" dirty="0"/>
              <a:t>Outreach</a:t>
            </a:r>
            <a:r>
              <a:rPr lang="en-US" dirty="0"/>
              <a:t>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167" y="985602"/>
            <a:ext cx="11181433" cy="5422882"/>
          </a:xfrm>
        </p:spPr>
        <p:txBody>
          <a:bodyPr>
            <a:noAutofit/>
          </a:bodyPr>
          <a:lstStyle/>
          <a:p>
            <a:r>
              <a:rPr lang="en-US" sz="2400" dirty="0"/>
              <a:t>To be held in Beijing on Dec. 13 &amp;14, 2016</a:t>
            </a:r>
          </a:p>
          <a:p>
            <a:r>
              <a:rPr lang="en-US" sz="2400" dirty="0"/>
              <a:t>Engage people from CEDA, SIGDA, DAC, ICCAD, major IEEE/ACM EDA journals and active researchers to promote EDA in China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Expect to boost EDA (esp. DAC) publications in China</a:t>
            </a:r>
          </a:p>
          <a:p>
            <a:r>
              <a:rPr lang="en-US" sz="2400" dirty="0"/>
              <a:t>Organized two embedded DAC forums at conferences hosted by </a:t>
            </a:r>
            <a:r>
              <a:rPr lang="en-US" altLang="zh-TW" sz="2400" dirty="0"/>
              <a:t>the Chinese Computer Federation (CCF) </a:t>
            </a:r>
            <a:r>
              <a:rPr lang="en-US" sz="2400" dirty="0"/>
              <a:t>to promote DAC and encourage contributions to DAC </a:t>
            </a:r>
            <a:r>
              <a:rPr lang="en-US" altLang="zh-TW" sz="2400" dirty="0"/>
              <a:t>in China</a:t>
            </a:r>
            <a:endParaRPr lang="en-US" sz="2400" dirty="0"/>
          </a:p>
          <a:p>
            <a:pPr lvl="1"/>
            <a:r>
              <a:rPr lang="en-US" altLang="zh-TW" sz="2200" dirty="0">
                <a:solidFill>
                  <a:srgbClr val="000099"/>
                </a:solidFill>
              </a:rPr>
              <a:t>Conferences: National Test Conference and National Advanced Computer Architecture Conference</a:t>
            </a:r>
          </a:p>
          <a:p>
            <a:pPr lvl="1"/>
            <a:r>
              <a:rPr lang="en-US" sz="2200" dirty="0">
                <a:solidFill>
                  <a:srgbClr val="C00000"/>
                </a:solidFill>
              </a:rPr>
              <a:t>Goal: Make DAC a Class-A conference in the CCF recommendation list</a:t>
            </a:r>
            <a:r>
              <a:rPr lang="en-US" sz="2200" dirty="0">
                <a:solidFill>
                  <a:srgbClr val="000099"/>
                </a:solidFill>
              </a:rPr>
              <a:t> (currently, in Class B), which is crucial in China</a:t>
            </a:r>
          </a:p>
          <a:p>
            <a:r>
              <a:rPr lang="en-US" sz="2400" dirty="0">
                <a:solidFill>
                  <a:schemeClr val="tx1"/>
                </a:solidFill>
              </a:rPr>
              <a:t>My optimism: Taiwan experienced a similar successful model in promoting DAC and ICCAD starting 2004</a:t>
            </a:r>
          </a:p>
        </p:txBody>
      </p:sp>
    </p:spTree>
    <p:extLst>
      <p:ext uri="{BB962C8B-B14F-4D97-AF65-F5344CB8AC3E}">
        <p14:creationId xmlns:p14="http://schemas.microsoft.com/office/powerpoint/2010/main" val="2023893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152400"/>
            <a:ext cx="4495800" cy="554943"/>
          </a:xfrm>
        </p:spPr>
        <p:txBody>
          <a:bodyPr>
            <a:noAutofit/>
          </a:bodyPr>
          <a:lstStyle/>
          <a:p>
            <a:r>
              <a:rPr lang="en-US" sz="3200" dirty="0"/>
              <a:t>Recent DAC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20" y="955658"/>
            <a:ext cx="10755609" cy="117794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99"/>
                </a:solidFill>
              </a:rPr>
              <a:t>1</a:t>
            </a:r>
            <a:r>
              <a:rPr lang="en-US" sz="2400" baseline="30000" dirty="0">
                <a:solidFill>
                  <a:srgbClr val="000099"/>
                </a:solidFill>
              </a:rPr>
              <a:t>st</a:t>
            </a:r>
            <a:r>
              <a:rPr lang="en-US" sz="2400" dirty="0">
                <a:solidFill>
                  <a:srgbClr val="000099"/>
                </a:solidFill>
              </a:rPr>
              <a:t> authors of research papers 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478173" y="1555669"/>
          <a:ext cx="3045204" cy="4229721"/>
        </p:xfrm>
        <a:graphic>
          <a:graphicData uri="http://schemas.openxmlformats.org/drawingml/2006/table">
            <a:tbl>
              <a:tblPr/>
              <a:tblGrid>
                <a:gridCol w="486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7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(147</a:t>
                      </a:r>
                      <a:r>
                        <a:rPr kumimoji="1" lang="en-US" altLang="zh-TW" sz="11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#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(163)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st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(103)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(116)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(120)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(114)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nd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 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rd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Italy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Belgium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Israel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India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Japan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Italy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France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5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30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6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France 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7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Japan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</a:t>
                      </a:r>
                      <a:r>
                        <a:rPr kumimoji="1" lang="en-US" altLang="zh-TW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3523376" y="1545786"/>
          <a:ext cx="6616306" cy="4231625"/>
        </p:xfrm>
        <a:graphic>
          <a:graphicData uri="http://schemas.openxmlformats.org/drawingml/2006/table">
            <a:tbl>
              <a:tblPr/>
              <a:tblGrid>
                <a:gridCol w="709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2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30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73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(201)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(166)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(174)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(125)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(98)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(80)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(84)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(82)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(20)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758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Spain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+ HK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3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en-US" altLang="zh-TW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9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Netherlands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en-US" altLang="zh-TW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Israel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France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0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Italy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Israel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Belgium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Group 4"/>
          <p:cNvGraphicFramePr>
            <a:graphicFrameLocks/>
          </p:cNvGraphicFramePr>
          <p:nvPr/>
        </p:nvGraphicFramePr>
        <p:xfrm>
          <a:off x="10139684" y="1549857"/>
          <a:ext cx="1585468" cy="4241343"/>
        </p:xfrm>
        <a:graphic>
          <a:graphicData uri="http://schemas.openxmlformats.org/drawingml/2006/table">
            <a:tbl>
              <a:tblPr/>
              <a:tblGrid>
                <a:gridCol w="792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(164)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(152)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(78)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+ HK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(14)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(13)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25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Singapore, Spain, Switzerland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5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37910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2432</Words>
  <Application>Microsoft Office PowerPoint</Application>
  <PresentationFormat>Widescreen</PresentationFormat>
  <Paragraphs>673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標楷體</vt:lpstr>
      <vt:lpstr>Lucida Sans Unicode</vt:lpstr>
      <vt:lpstr>Wingdings</vt:lpstr>
      <vt:lpstr>Wingdings 2</vt:lpstr>
      <vt:lpstr>Wingdings 3</vt:lpstr>
      <vt:lpstr>Office Theme</vt:lpstr>
      <vt:lpstr>Concourse</vt:lpstr>
      <vt:lpstr>Conferences Report  VP-Conferences, Yao-Wen Chang (National Taiwan University)  Committee:     Chuck Alpert (Cadence)      Naehyuck Chang (KAIST)     Azadeh Davoodi (Univ. Wisconsin)     Joerg Henkel (KIT)     Frank Liu (IBM)     Sri Parameswaran (UNSW)     Yao-Wen Chang (NTU)</vt:lpstr>
      <vt:lpstr>CEDA Conferences</vt:lpstr>
      <vt:lpstr>Stable Projections in Conferences</vt:lpstr>
      <vt:lpstr>Conference Financials</vt:lpstr>
      <vt:lpstr>Growth in Conferences</vt:lpstr>
      <vt:lpstr>Top Goals</vt:lpstr>
      <vt:lpstr>Key Strategies</vt:lpstr>
      <vt:lpstr>Upcoming EDA Outreach Workshop</vt:lpstr>
      <vt:lpstr>Recent DAC Statistics</vt:lpstr>
      <vt:lpstr>Strategy Discussion I</vt:lpstr>
      <vt:lpstr>Strategy Discussion II.1</vt:lpstr>
      <vt:lpstr>Strategy Discussion II.2</vt:lpstr>
      <vt:lpstr>Conferences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 Gi-Joon Nam VP-Finance</dc:title>
  <dc:creator>Madie Nelson</dc:creator>
  <cp:lastModifiedBy>Madie Nelson</cp:lastModifiedBy>
  <cp:revision>3</cp:revision>
  <dcterms:created xsi:type="dcterms:W3CDTF">2022-06-09T19:28:45Z</dcterms:created>
  <dcterms:modified xsi:type="dcterms:W3CDTF">2022-06-09T19:30:59Z</dcterms:modified>
</cp:coreProperties>
</file>