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383" r:id="rId3"/>
    <p:sldId id="384" r:id="rId4"/>
    <p:sldId id="385" r:id="rId5"/>
    <p:sldId id="386" r:id="rId6"/>
    <p:sldId id="387" r:id="rId7"/>
    <p:sldId id="388" r:id="rId8"/>
    <p:sldId id="3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CF6D3-3205-4777-AAC1-F9A2E9F2179D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D0D70-156F-4629-A09D-DD6F95926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9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72F2-85AC-37C6-E40E-89E333EBB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44323-D1B7-6DA8-6239-FC045782F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169D8-45A2-4050-90F3-45E6BB9F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D8977-CBCD-AC2F-BB60-87D7F575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F5DD7-6A37-28F1-E6FE-34D44632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75A9-EF7C-B45F-A609-1BC178E8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D8F79-58D5-362E-CBC7-C4374338F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8AD9D-88F4-978F-41AB-74EB73D2A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62DAC-5E31-9AD6-D754-08116D681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37F75-6177-1B9F-35E2-BD03437E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3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DEAA4-1858-9E4C-CA82-91A444AF5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095E-990E-7B85-DB10-92710D454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85B40-3F2D-AE96-BFB6-6ED2B3C03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B5B8E-4A04-99AD-93F8-786657E4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74BA0-BD70-9DEB-7AE0-B12FFF5A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17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5784112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-457199" y="6758555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4" name="Picture 13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64800" y="0"/>
            <a:ext cx="1727200" cy="943050"/>
          </a:xfrm>
          <a:prstGeom prst="rect">
            <a:avLst/>
          </a:prstGeom>
        </p:spPr>
      </p:pic>
      <p:pic>
        <p:nvPicPr>
          <p:cNvPr id="16" name="image1.jpg" descr="CEDA_Logo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16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010715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28599" y="6773072"/>
            <a:ext cx="3134241" cy="2198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9894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04801" y="6748067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r>
              <a:rPr lang="en-US" sz="1000" dirty="0"/>
              <a:t>06 Nov EC Meeting at ICCAD 2016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1713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June 5,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1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A5392-48E4-BE38-37E9-D04DFD879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D3CB-D5D3-69AF-E43E-4D026404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AB922-3C1E-EAFD-EAB8-D1DDF680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920A1-4378-FDBB-2044-4278C4C1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13788-DAF0-1210-C47F-E1ED8837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8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03F2-A310-AAB7-5064-DB45F9EEB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46468-5CDE-FAF3-AA07-08EEA2AC5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5095E-CA23-A5FD-90D3-E32DDC41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19FAA-7F8F-55B7-0380-CCA05B23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1E3F-42DB-1DD5-787F-2ED8802F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D5FBE-6331-4BB1-CDF2-3D9BBEE94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5033C-AE67-F018-5E0B-7CBB4B960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BDB06-7C10-9E9E-FE05-18E83E9EB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89F9D-4342-3763-E4C0-89873831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DA537-585F-0F4A-8402-586D0850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4B5B3-913C-D549-FCDB-6211F5E8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4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D410-109B-9BD7-F03C-BF5F2F79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E1DC7-725C-3872-E13C-E954A5229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55D4E-12D5-B6B5-219E-47A64D8B8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57DDE1-1EFD-E394-5477-2A0820142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2FA51-29A0-351E-31BE-4D3930F8D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C6DE04-8EDC-0F1D-C640-4405BABEE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20D87-2AD9-E034-DFA3-7D0983E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5170E-10B7-2B53-86BB-2438BA4A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8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ADBA-7536-9420-2E44-10C77889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2871C-8F5F-59DF-C135-BAF3981ED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C91D2-B869-3C48-219E-0C781305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F9814-2F37-8C01-6EF3-E39172DF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6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2AEF20-A280-BA0D-4CDD-A9E64031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22113F-F474-A31D-96B8-6C1F7C42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13DDA-5CB1-83C9-A860-EF31BA8E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6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F5D2-DDEE-5010-DA4B-0082BA780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1558-DDF9-49E1-F464-743B88AB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017E4-14F5-25D8-1C7D-1FCC741FF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1F90E-3145-8020-9FF2-563D817C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01618-2721-89F3-2752-719D664E2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8A259-9540-D49F-BB7A-22842982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0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4223-96CB-B121-5371-216DA10AF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484E35-9210-5AB7-DCF4-14F08595B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6703A-ACBD-FC3F-8ACE-C05FDE18F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E60F8-B5E3-87FE-7390-2DDE3289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27850-0B36-FA63-6AC5-A846077D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3C339-B4B7-411A-FEA6-83BBCF4B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653441-3FA9-B65C-4B22-3AB57DB6C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BF2F7-10E9-A67F-C4B2-05A5D5BC6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9C29B-F414-1D41-BD2F-D1FE7397C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A21FF-27E5-A1A9-DC41-C3791E19D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B6919-3FBC-425A-6952-DB5489D4F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3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9" y="6248400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1" y="6172200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960438"/>
            <a:ext cx="9448800" cy="8683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81201"/>
            <a:ext cx="109728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-990600" y="6713615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br>
              <a:rPr lang="en-US" dirty="0"/>
            </a:br>
            <a:r>
              <a:rPr lang="en-US" dirty="0"/>
              <a:t>06 Nov  EC Meeting at ICCAD 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314" y="23238"/>
            <a:ext cx="1281063" cy="932614"/>
          </a:xfrm>
          <a:prstGeom prst="rect">
            <a:avLst/>
          </a:prstGeom>
        </p:spPr>
      </p:pic>
      <p:pic>
        <p:nvPicPr>
          <p:cNvPr id="17" name="image1.jpg" descr="CEDA_Logo"/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032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39859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ctrTitle"/>
          </p:nvPr>
        </p:nvSpPr>
        <p:spPr>
          <a:xfrm>
            <a:off x="2209800" y="2644776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/>
            </a:lvl1pPr>
          </a:lstStyle>
          <a:p>
            <a:pPr lvl="0">
              <a:defRPr sz="1800"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IEEE CEDA plans to Promote Diversity</a:t>
            </a:r>
            <a:br>
              <a:rPr lang="en-US" sz="3200" dirty="0">
                <a:solidFill>
                  <a:schemeClr val="accent4">
                    <a:lumMod val="50000"/>
                  </a:schemeClr>
                </a:solidFill>
              </a:rPr>
            </a:br>
            <a:endParaRPr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6" name="Shape 96"/>
          <p:cNvSpPr>
            <a:spLocks noGrp="1"/>
          </p:cNvSpPr>
          <p:nvPr>
            <p:ph type="subTitle" idx="1"/>
          </p:nvPr>
        </p:nvSpPr>
        <p:spPr>
          <a:xfrm>
            <a:off x="2895600" y="4648200"/>
            <a:ext cx="6400800" cy="1752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err="1">
                <a:solidFill>
                  <a:srgbClr val="888888"/>
                </a:solidFill>
              </a:rPr>
              <a:t>Ayse</a:t>
            </a:r>
            <a:r>
              <a:rPr lang="en-US" sz="2800" dirty="0">
                <a:solidFill>
                  <a:srgbClr val="888888"/>
                </a:solidFill>
              </a:rPr>
              <a:t> </a:t>
            </a:r>
            <a:r>
              <a:rPr lang="en-US" sz="2800" dirty="0" err="1">
                <a:solidFill>
                  <a:srgbClr val="888888"/>
                </a:solidFill>
              </a:rPr>
              <a:t>Coskun</a:t>
            </a:r>
            <a:endParaRPr lang="en-US" sz="2800" dirty="0">
              <a:solidFill>
                <a:srgbClr val="888888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888888"/>
                </a:solidFill>
              </a:rPr>
              <a:t>Eli Bozorgzadeh</a:t>
            </a:r>
          </a:p>
        </p:txBody>
      </p:sp>
    </p:spTree>
    <p:extLst>
      <p:ext uri="{BB962C8B-B14F-4D97-AF65-F5344CB8AC3E}">
        <p14:creationId xmlns:p14="http://schemas.microsoft.com/office/powerpoint/2010/main" val="88173109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Gender Diversity (Women in EDA)</a:t>
            </a:r>
          </a:p>
          <a:p>
            <a:r>
              <a:rPr lang="en-US" dirty="0"/>
              <a:t>Young Professionals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Diversity and IEEE CEDA</a:t>
            </a:r>
          </a:p>
        </p:txBody>
      </p:sp>
    </p:spTree>
    <p:extLst>
      <p:ext uri="{BB962C8B-B14F-4D97-AF65-F5344CB8AC3E}">
        <p14:creationId xmlns:p14="http://schemas.microsoft.com/office/powerpoint/2010/main" val="60867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sz="2400" dirty="0"/>
              <a:t>Gender Diversity</a:t>
            </a:r>
          </a:p>
          <a:p>
            <a:pPr lvl="1"/>
            <a:r>
              <a:rPr lang="en-US" sz="2400" dirty="0"/>
              <a:t>Women in CEDA</a:t>
            </a:r>
          </a:p>
          <a:p>
            <a:pPr lvl="2"/>
            <a:r>
              <a:rPr lang="en-US" sz="2400" dirty="0"/>
              <a:t>Two Female members in IEEE CEDA EC</a:t>
            </a:r>
          </a:p>
          <a:p>
            <a:pPr lvl="1"/>
            <a:r>
              <a:rPr lang="en-US" sz="2400" dirty="0"/>
              <a:t>Travel Grant to attend women professional leadership related events</a:t>
            </a:r>
          </a:p>
          <a:p>
            <a:pPr lvl="2"/>
            <a:r>
              <a:rPr lang="en-US" sz="2400" dirty="0"/>
              <a:t> To attend IEEE WILE (Women in Leadership by IEEE Women in engineering)</a:t>
            </a:r>
          </a:p>
          <a:p>
            <a:pPr lvl="2"/>
            <a:r>
              <a:rPr lang="en-US" sz="2400" dirty="0"/>
              <a:t>Established in 2015 (Thanks to </a:t>
            </a:r>
            <a:r>
              <a:rPr lang="en-US" sz="2400" dirty="0" err="1"/>
              <a:t>Ayse</a:t>
            </a:r>
            <a:r>
              <a:rPr lang="en-US" sz="2400" dirty="0"/>
              <a:t>)</a:t>
            </a:r>
          </a:p>
          <a:p>
            <a:pPr lvl="2"/>
            <a:r>
              <a:rPr lang="en-US" sz="2400" dirty="0"/>
              <a:t>two international female professional awardees plus a female CEDA member attend the event.</a:t>
            </a:r>
          </a:p>
          <a:p>
            <a:pPr lvl="1"/>
            <a:r>
              <a:rPr lang="en-US" sz="2400" dirty="0"/>
              <a:t>Publishing a Article about the event in CEDA Newsletter </a:t>
            </a:r>
          </a:p>
          <a:p>
            <a:pPr marL="109728" indent="0">
              <a:buNone/>
            </a:pPr>
            <a:endParaRPr lang="en-US" sz="2000" dirty="0"/>
          </a:p>
          <a:p>
            <a:pPr lvl="1"/>
            <a:endParaRPr lang="en-US" sz="1800" dirty="0"/>
          </a:p>
          <a:p>
            <a:pPr marL="109728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on Gender Diversity</a:t>
            </a:r>
          </a:p>
        </p:txBody>
      </p:sp>
    </p:spTree>
    <p:extLst>
      <p:ext uri="{BB962C8B-B14F-4D97-AF65-F5344CB8AC3E}">
        <p14:creationId xmlns:p14="http://schemas.microsoft.com/office/powerpoint/2010/main" val="206627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Council should improve the gender diversity of its D&amp;T and TCAD Associate Editors.</a:t>
            </a:r>
          </a:p>
          <a:p>
            <a:r>
              <a:rPr lang="en-US" dirty="0"/>
              <a:t>The Council should bring Young Professionals onto the </a:t>
            </a:r>
            <a:r>
              <a:rPr lang="en-US" dirty="0" err="1"/>
              <a:t>BoG</a:t>
            </a:r>
            <a:r>
              <a:rPr lang="en-US" dirty="0"/>
              <a:t> and engage them with meaningful work as well as in </a:t>
            </a:r>
            <a:r>
              <a:rPr lang="en-US" dirty="0" err="1"/>
              <a:t>AdCom</a:t>
            </a:r>
            <a:r>
              <a:rPr lang="en-US" dirty="0"/>
              <a:t>, Conferences, and Chapters.</a:t>
            </a:r>
          </a:p>
          <a:p>
            <a:r>
              <a:rPr lang="en-US" dirty="0"/>
              <a:t>The Council should consider practices employed by other Councils and Societies to engage women and Young Professionals.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SRC Report on Diversity</a:t>
            </a:r>
          </a:p>
        </p:txBody>
      </p:sp>
    </p:spTree>
    <p:extLst>
      <p:ext uri="{BB962C8B-B14F-4D97-AF65-F5344CB8AC3E}">
        <p14:creationId xmlns:p14="http://schemas.microsoft.com/office/powerpoint/2010/main" val="45255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Council should develop and execute a plan and a strategy to provide more gender diversity and outreach to Young Professionals in CEDA.</a:t>
            </a:r>
          </a:p>
          <a:p>
            <a:r>
              <a:rPr lang="en-US" dirty="0"/>
              <a:t>Short term plans</a:t>
            </a:r>
          </a:p>
          <a:p>
            <a:pPr lvl="1"/>
            <a:r>
              <a:rPr lang="en-US" dirty="0"/>
              <a:t>Lack of applicants for IEEE WILE beyond emails</a:t>
            </a:r>
          </a:p>
          <a:p>
            <a:pPr lvl="2"/>
            <a:r>
              <a:rPr lang="en-US" dirty="0"/>
              <a:t>Example: Promote it in DAC Women event</a:t>
            </a:r>
          </a:p>
          <a:p>
            <a:pPr lvl="1"/>
            <a:r>
              <a:rPr lang="en-US" dirty="0"/>
              <a:t>Promote our sponsorship for DAC Young professional workshop  in CEDA website</a:t>
            </a:r>
          </a:p>
          <a:p>
            <a:pPr lvl="1"/>
            <a:r>
              <a:rPr lang="en-US" dirty="0"/>
              <a:t>Write a summary of CEDA achievement on diversity in CEDA newsletter and provide a list of activities for members to participate. </a:t>
            </a:r>
          </a:p>
          <a:p>
            <a:pPr lvl="1"/>
            <a:r>
              <a:rPr lang="en-US" dirty="0"/>
              <a:t>Learn from other Councils for their strategies and activities 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Next?</a:t>
            </a:r>
          </a:p>
        </p:txBody>
      </p:sp>
    </p:spTree>
    <p:extLst>
      <p:ext uri="{BB962C8B-B14F-4D97-AF65-F5344CB8AC3E}">
        <p14:creationId xmlns:p14="http://schemas.microsoft.com/office/powerpoint/2010/main" val="132046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>
            <a:noAutofit/>
          </a:bodyPr>
          <a:lstStyle/>
          <a:p>
            <a:r>
              <a:rPr lang="en-US" sz="2800" dirty="0"/>
              <a:t>More Plans</a:t>
            </a:r>
          </a:p>
          <a:p>
            <a:pPr lvl="1"/>
            <a:r>
              <a:rPr lang="en-US" sz="2400" dirty="0"/>
              <a:t>CEDA should provide more detailed assessment of diversity in sponsoring various events and other activities.</a:t>
            </a:r>
          </a:p>
          <a:p>
            <a:pPr lvl="2"/>
            <a:r>
              <a:rPr lang="en-US" sz="2000" dirty="0"/>
              <a:t>For example,, NSF requires to address the gender diversity for travel grants provided to students to attend conferences or related events.</a:t>
            </a:r>
          </a:p>
          <a:p>
            <a:pPr lvl="1"/>
            <a:r>
              <a:rPr lang="en-US" sz="2400" dirty="0"/>
              <a:t>Bring back CRA-W/NSF Diversity Workshop) as regular one, happening one year at DAC, one year at DATE perhaps. (Thanks to </a:t>
            </a:r>
            <a:r>
              <a:rPr lang="en-US" sz="2400" dirty="0" err="1"/>
              <a:t>Ayse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Promote our involvement in sponsorship of events regarding gender diversity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Suggestions for future</a:t>
            </a:r>
          </a:p>
        </p:txBody>
      </p:sp>
    </p:spTree>
    <p:extLst>
      <p:ext uri="{BB962C8B-B14F-4D97-AF65-F5344CB8AC3E}">
        <p14:creationId xmlns:p14="http://schemas.microsoft.com/office/powerpoint/2010/main" val="2275725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Reaching out to EDA leaders to promote diversity</a:t>
            </a:r>
          </a:p>
          <a:p>
            <a:pPr lvl="1"/>
            <a:r>
              <a:rPr lang="en-US" sz="2000" dirty="0" err="1"/>
              <a:t>EiC</a:t>
            </a:r>
            <a:r>
              <a:rPr lang="en-US" sz="2000" dirty="0"/>
              <a:t>, AEs, conference program chairs, etc. (Especially to include young professionals)</a:t>
            </a:r>
          </a:p>
          <a:p>
            <a:r>
              <a:rPr lang="en-US" sz="2400" dirty="0"/>
              <a:t>Contribute to diversity beyond gender diversity such as first-time collage goers or even low income students. </a:t>
            </a:r>
          </a:p>
          <a:p>
            <a:r>
              <a:rPr lang="en-US" sz="2400" dirty="0"/>
              <a:t>Providing scholarships for students and professionals (both grad and undergrad) with diversity to attend and possibly present at diversity related events in computing and engineering such as </a:t>
            </a:r>
            <a:r>
              <a:rPr lang="en-US" sz="2400" b="1" dirty="0"/>
              <a:t>Grace Hopper Celebration of Women in computing, Richard Tapia Celebration of Diversity in Computing, etc.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Suggestions for future</a:t>
            </a:r>
          </a:p>
        </p:txBody>
      </p:sp>
    </p:spTree>
    <p:extLst>
      <p:ext uri="{BB962C8B-B14F-4D97-AF65-F5344CB8AC3E}">
        <p14:creationId xmlns:p14="http://schemas.microsoft.com/office/powerpoint/2010/main" val="192076753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429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Lucida Sans Unicode</vt:lpstr>
      <vt:lpstr>Wingdings</vt:lpstr>
      <vt:lpstr>Wingdings 2</vt:lpstr>
      <vt:lpstr>Office Theme</vt:lpstr>
      <vt:lpstr>Concourse</vt:lpstr>
      <vt:lpstr>IEEE CEDA plans to Promote Diversity </vt:lpstr>
      <vt:lpstr>Diversity and IEEE CEDA</vt:lpstr>
      <vt:lpstr>Activities on Gender Diversity</vt:lpstr>
      <vt:lpstr>Summary of SRC Report on Diversity</vt:lpstr>
      <vt:lpstr>What to do Next?</vt:lpstr>
      <vt:lpstr>Some Suggestions for future</vt:lpstr>
      <vt:lpstr>Some Suggestions for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 Gi-Joon Nam VP-Finance</dc:title>
  <dc:creator>Madie Nelson</dc:creator>
  <cp:lastModifiedBy>Madie Nelson</cp:lastModifiedBy>
  <cp:revision>4</cp:revision>
  <dcterms:created xsi:type="dcterms:W3CDTF">2022-06-09T19:28:45Z</dcterms:created>
  <dcterms:modified xsi:type="dcterms:W3CDTF">2022-06-09T19:32:03Z</dcterms:modified>
</cp:coreProperties>
</file>