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  <p:sldMasterId id="2147483732" r:id="rId2"/>
  </p:sldMasterIdLst>
  <p:sldIdLst>
    <p:sldId id="256" r:id="rId3"/>
    <p:sldId id="261" r:id="rId4"/>
    <p:sldId id="262" r:id="rId5"/>
    <p:sldId id="263" r:id="rId6"/>
    <p:sldId id="264" r:id="rId7"/>
    <p:sldId id="265" r:id="rId8"/>
  </p:sldIdLst>
  <p:sldSz cx="9144000" cy="5143500" type="screen16x9"/>
  <p:notesSz cx="6858000" cy="9144000"/>
  <p:defaultTextStyle>
    <a:defPPr>
      <a:defRPr lang="en-US"/>
    </a:defPPr>
    <a:lvl1pPr marL="0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6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d.brophy@ieee-ceda.com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857" y="977187"/>
            <a:ext cx="6875456" cy="123472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+mj-lt"/>
                <a:cs typeface="Californian FB"/>
              </a:defRPr>
            </a:lvl1pPr>
          </a:lstStyle>
          <a:p>
            <a:r>
              <a:rPr lang="es-ES" dirty="0" smtClean="0"/>
              <a:t>IEEE CEDA </a:t>
            </a:r>
            <a:br>
              <a:rPr lang="es-ES" dirty="0" smtClean="0"/>
            </a:br>
            <a:r>
              <a:rPr lang="es-ES" dirty="0" err="1" smtClean="0"/>
              <a:t>Executive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173" y="3435047"/>
            <a:ext cx="2411827" cy="515249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fornian FB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November 4, 2018</a:t>
            </a:r>
            <a:br>
              <a:rPr lang="en-US" dirty="0" smtClean="0"/>
            </a:br>
            <a:r>
              <a:rPr lang="en-US" dirty="0" smtClean="0"/>
              <a:t>San Diego, California, USA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7483" y="4869656"/>
            <a:ext cx="51250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9576" y="2456759"/>
            <a:ext cx="3550084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+mn-lt"/>
                <a:cs typeface="Californian FB"/>
              </a:rPr>
              <a:t>Dennis Brophy </a:t>
            </a:r>
            <a:r>
              <a:rPr lang="en-US" sz="1800" baseline="0" dirty="0" smtClean="0">
                <a:latin typeface="+mn-lt"/>
                <a:cs typeface="Californian FB"/>
              </a:rPr>
              <a:t>– </a:t>
            </a:r>
            <a:r>
              <a:rPr lang="en-US" sz="1800" dirty="0" smtClean="0">
                <a:latin typeface="+mn-lt"/>
                <a:cs typeface="Californian FB"/>
              </a:rPr>
              <a:t>VP Standards</a:t>
            </a:r>
            <a:endParaRPr lang="en-US" sz="1800" dirty="0" smtClean="0">
              <a:latin typeface="+mn-lt"/>
              <a:cs typeface="Californian FB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752" y="2889668"/>
            <a:ext cx="2240037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>
                <a:hlinkClick r:id="rId2"/>
              </a:rPr>
              <a:t>d.brophy@ieee-ceda.com</a:t>
            </a:r>
            <a:r>
              <a:rPr lang="en-US" baseline="0" dirty="0" smtClean="0"/>
              <a:t> </a:t>
            </a:r>
            <a:endParaRPr lang="en-US" dirty="0"/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9025" y="4443151"/>
            <a:ext cx="856330" cy="26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77" y="4718755"/>
            <a:ext cx="1509001" cy="3642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49" y="4603437"/>
            <a:ext cx="740811" cy="540063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07" y="4869657"/>
            <a:ext cx="21506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Hilton San Diego Resort &amp; Spa, San Diego,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826" y="243165"/>
            <a:ext cx="6447501" cy="481958"/>
          </a:xfrm>
        </p:spPr>
        <p:txBody>
          <a:bodyPr>
            <a:normAutofit/>
          </a:bodyPr>
          <a:lstStyle>
            <a:lvl1pPr>
              <a:defRPr sz="2700">
                <a:latin typeface="+mj-lt"/>
                <a:cs typeface="California FB"/>
              </a:defRPr>
            </a:lvl1pPr>
          </a:lstStyle>
          <a:p>
            <a:r>
              <a:rPr lang="en-US" dirty="0" smtClean="0"/>
              <a:t>Edit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463" y="898287"/>
            <a:ext cx="6447501" cy="3632735"/>
          </a:xfrm>
        </p:spPr>
        <p:txBody>
          <a:bodyPr>
            <a:normAutofit/>
          </a:bodyPr>
          <a:lstStyle>
            <a:lvl1pPr marL="257175" indent="-257175">
              <a:buClr>
                <a:schemeClr val="accent2">
                  <a:lumMod val="75000"/>
                </a:schemeClr>
              </a:buClr>
              <a:buSzPct val="990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California FB"/>
              </a:defRPr>
            </a:lvl1pPr>
            <a:lvl2pPr marL="557213" indent="-214313">
              <a:buClr>
                <a:schemeClr val="accent2">
                  <a:lumMod val="75000"/>
                </a:schemeClr>
              </a:buClr>
              <a:buSzPct val="99000"/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cs typeface="California FB"/>
              </a:defRPr>
            </a:lvl2pPr>
            <a:lvl3pPr marL="857250" indent="-171450">
              <a:buClr>
                <a:schemeClr val="accent2">
                  <a:lumMod val="75000"/>
                </a:schemeClr>
              </a:buClr>
              <a:buSzPct val="99000"/>
              <a:buFont typeface="Arial"/>
              <a:buChar char="•"/>
              <a:defRPr sz="1400" baseline="0">
                <a:solidFill>
                  <a:schemeClr val="tx1"/>
                </a:solidFill>
                <a:latin typeface="+mn-lt"/>
                <a:cs typeface="California FB"/>
              </a:defRPr>
            </a:lvl3pPr>
            <a:lvl4pPr>
              <a:defRPr>
                <a:latin typeface="California FB"/>
                <a:cs typeface="California FB"/>
              </a:defRPr>
            </a:lvl4pPr>
            <a:lvl5pPr>
              <a:defRPr>
                <a:latin typeface="California FB"/>
                <a:cs typeface="California FB"/>
              </a:defRPr>
            </a:lvl5pPr>
          </a:lstStyle>
          <a:p>
            <a:pPr lvl="0"/>
            <a:r>
              <a:rPr lang="en-US" dirty="0" smtClean="0"/>
              <a:t>Level one</a:t>
            </a:r>
            <a:endParaRPr lang="en-US" dirty="0"/>
          </a:p>
          <a:p>
            <a:pPr lvl="1"/>
            <a:r>
              <a:rPr lang="en-US" dirty="0" smtClean="0"/>
              <a:t>Level two</a:t>
            </a:r>
            <a:endParaRPr lang="en-US" dirty="0"/>
          </a:p>
          <a:p>
            <a:pPr lvl="2"/>
            <a:r>
              <a:rPr lang="en-US" dirty="0" smtClean="0"/>
              <a:t>Level three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6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2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8"/>
            <a:ext cx="9144000" cy="3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3388"/>
            <a:ext cx="901700" cy="19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57300"/>
            <a:ext cx="7391400" cy="4000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6477000" cy="40005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4686300"/>
            <a:ext cx="2895600" cy="3571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Powerpoint Title would go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6300"/>
            <a:ext cx="2133600" cy="3571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D44D89-CD67-4770-8E1C-F3E758DEA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rgbClr val="000000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5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E30A-C8F6-4675-8BA2-D40C2F2FBD25}" type="datetime1">
              <a:rPr lang="en-US"/>
              <a:pPr>
                <a:defRPr/>
              </a:pPr>
              <a:t>11/2/2018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FAEC-3B3F-44AF-A3FB-ECEA073AD96B}" type="slidenum">
              <a:rPr lang="en-US"/>
              <a:pPr>
                <a:defRPr/>
              </a:pPr>
              <a:t>‹#›</a:t>
            </a:fld>
            <a:endParaRPr lang="en-US" sz="1050" dirty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9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CB3F1-B30B-4380-ACBD-241836894C45}" type="datetime1">
              <a:rPr lang="en-US"/>
              <a:pPr>
                <a:defRPr/>
              </a:pPr>
              <a:t>11/2/2018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4775-F850-4322-880A-246D25803AF0}" type="slidenum">
              <a:rPr lang="en-US"/>
              <a:pPr>
                <a:defRPr/>
              </a:pPr>
              <a:t>‹#›</a:t>
            </a:fld>
            <a:endParaRPr lang="en-US" sz="1050" dirty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2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54B7-4D7B-41A5-B4F0-FC96425D0E19}" type="datetime1">
              <a:rPr lang="en-US"/>
              <a:pPr>
                <a:defRPr/>
              </a:pPr>
              <a:t>11/2/2018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DFCC8-9DDF-454C-BA65-1B064270F8A3}" type="slidenum">
              <a:rPr lang="en-US"/>
              <a:pPr>
                <a:defRPr/>
              </a:pPr>
              <a:t>‹#›</a:t>
            </a:fld>
            <a:endParaRPr lang="en-US" sz="1050" dirty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5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826" y="243165"/>
            <a:ext cx="6447501" cy="990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462" y="1380519"/>
            <a:ext cx="6447501" cy="31505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07" y="4869657"/>
            <a:ext cx="21506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Hilton San Diego Resort &amp; Spa, San Diego,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63125" y="4869656"/>
            <a:ext cx="34729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9025" y="4443151"/>
            <a:ext cx="856330" cy="26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9027" y="4443157"/>
            <a:ext cx="856330" cy="26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77" y="4718755"/>
            <a:ext cx="1509001" cy="3642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8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49" y="4603437"/>
            <a:ext cx="740811" cy="540063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49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Californian FB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99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fornian FB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99000"/>
        <a:buFont typeface="Arial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fornian FB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99000"/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fornian FB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99000"/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fornian FB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99000"/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fornian FB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91900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07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4972050"/>
            <a:ext cx="1066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7496981-2614-43E8-96F3-10363A64A23E}" type="datetime1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4972050"/>
            <a:ext cx="4800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4972050"/>
            <a:ext cx="4381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b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964C6E3-8B88-4533-9189-AEBC214959FF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50" dirty="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686300"/>
            <a:ext cx="901700" cy="19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52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57175" indent="-257175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standards.ieee.org/about/policies/bylaws/sect5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169" y="1208158"/>
            <a:ext cx="8614833" cy="123472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90"/>
                </a:solidFill>
              </a:rPr>
              <a:t>IEEE CEDA </a:t>
            </a:r>
            <a:br>
              <a:rPr lang="en-US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>Executive Committee </a:t>
            </a:r>
            <a:r>
              <a:rPr lang="en-US" dirty="0" smtClean="0">
                <a:solidFill>
                  <a:srgbClr val="000090"/>
                </a:solidFill>
              </a:rPr>
              <a:t>Meeting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at ICCAD 2018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520" y="4006246"/>
            <a:ext cx="5825202" cy="822674"/>
          </a:xfrm>
        </p:spPr>
        <p:txBody>
          <a:bodyPr>
            <a:normAutofit/>
          </a:bodyPr>
          <a:lstStyle/>
          <a:p>
            <a:r>
              <a:rPr lang="en-US" sz="1200" b="1" dirty="0" smtClean="0"/>
              <a:t>Hilton San Diego Resort &amp; Spa, </a:t>
            </a:r>
            <a:r>
              <a:rPr lang="en-US" sz="1200" b="1" dirty="0"/>
              <a:t>San </a:t>
            </a:r>
            <a:r>
              <a:rPr lang="en-US" sz="1200" b="1" dirty="0" smtClean="0"/>
              <a:t>Diego</a:t>
            </a:r>
            <a:r>
              <a:rPr lang="en-US" sz="1200" b="1" dirty="0"/>
              <a:t>, CA</a:t>
            </a:r>
            <a:br>
              <a:rPr lang="en-US" sz="1200" b="1" dirty="0"/>
            </a:br>
            <a:r>
              <a:rPr lang="en-US" sz="1200" b="1" dirty="0" smtClean="0"/>
              <a:t>November 4</a:t>
            </a:r>
            <a:r>
              <a:rPr lang="en-US" sz="1200" b="1" baseline="30000" dirty="0" smtClean="0"/>
              <a:t>th</a:t>
            </a:r>
            <a:r>
              <a:rPr lang="en-US" sz="1200" b="1" dirty="0"/>
              <a:t>, </a:t>
            </a:r>
            <a:r>
              <a:rPr lang="en-US" sz="1200" b="1" dirty="0" smtClean="0"/>
              <a:t>2018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143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Agenda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65" y="898290"/>
            <a:ext cx="6447501" cy="36327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CEDA as a standards “Sponsor”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Many IEEE Societies are Standards Sponsors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Few Non-Society Standards Sponsors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+mn-lt"/>
              </a:rPr>
              <a:t>IEEE-SA Corporate Advisory Group (CAG)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Sensors Council</a:t>
            </a:r>
            <a:endParaRPr lang="en-US" dirty="0" smtClean="0">
              <a:latin typeface="+mn-lt"/>
            </a:endParaRP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Sponsorship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189" y="898287"/>
            <a:ext cx="3287362" cy="3632735"/>
          </a:xfrm>
          <a:effectLst>
            <a:glow rad="63500">
              <a:srgbClr val="FFFF00">
                <a:alpha val="40000"/>
              </a:srgbClr>
            </a:glow>
          </a:effectLst>
        </p:spPr>
        <p:txBody>
          <a:bodyPr/>
          <a:lstStyle/>
          <a:p>
            <a:r>
              <a:rPr lang="en-US" dirty="0" smtClean="0"/>
              <a:t>45 Technical Societies</a:t>
            </a:r>
          </a:p>
          <a:p>
            <a:r>
              <a:rPr lang="en-US" dirty="0" smtClean="0"/>
              <a:t>IEEE Standards Sponsors Include: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Standards Committee or Standards Coordinating Committee of an IEEE </a:t>
            </a:r>
            <a:r>
              <a:rPr lang="en-US" dirty="0" smtClean="0"/>
              <a:t>Society/Council</a:t>
            </a:r>
          </a:p>
          <a:p>
            <a:r>
              <a:rPr lang="en-US" dirty="0" smtClean="0"/>
              <a:t>Councils added to list of accepted Sponsors</a:t>
            </a:r>
          </a:p>
          <a:p>
            <a:pPr lvl="1"/>
            <a:r>
              <a:rPr lang="en-US" dirty="0" smtClean="0"/>
              <a:t>Sensor Council only Council to sponsor standards at the moment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826" y="4295775"/>
            <a:ext cx="5953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2"/>
              </a:rPr>
              <a:t>https://</a:t>
            </a:r>
            <a:r>
              <a:rPr lang="en-US" sz="900" dirty="0" smtClean="0">
                <a:hlinkClick r:id="rId2"/>
              </a:rPr>
              <a:t>standards.ieee.org/about/policies/bylaws/sect5.html</a:t>
            </a:r>
            <a:r>
              <a:rPr lang="en-US" sz="900" dirty="0" smtClean="0"/>
              <a:t> </a:t>
            </a:r>
            <a:endParaRPr lang="en-US" sz="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15" y="243165"/>
            <a:ext cx="3387436" cy="4383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8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Request to Sponsor Standards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5464" y="898287"/>
            <a:ext cx="4175908" cy="3632735"/>
          </a:xfrm>
        </p:spPr>
        <p:txBody>
          <a:bodyPr/>
          <a:lstStyle/>
          <a:p>
            <a:r>
              <a:rPr lang="en-US" dirty="0" smtClean="0"/>
              <a:t>Connect requestors to CEDA member societies</a:t>
            </a:r>
          </a:p>
          <a:p>
            <a:pPr lvl="1"/>
            <a:r>
              <a:rPr lang="en-US" u="sng" dirty="0" smtClean="0"/>
              <a:t>IEEE Antennas and Propagation Society</a:t>
            </a:r>
          </a:p>
          <a:p>
            <a:pPr lvl="1"/>
            <a:r>
              <a:rPr lang="en-US" u="sng" dirty="0" smtClean="0"/>
              <a:t>IEEE Circuits and Systems Society</a:t>
            </a:r>
          </a:p>
          <a:p>
            <a:pPr lvl="1"/>
            <a:r>
              <a:rPr lang="en-US" u="sng" dirty="0" smtClean="0"/>
              <a:t>IEEE Computer Society</a:t>
            </a:r>
          </a:p>
          <a:p>
            <a:pPr lvl="1"/>
            <a:r>
              <a:rPr lang="en-US" u="sng" dirty="0" smtClean="0"/>
              <a:t>IEEE Electron Devices Society</a:t>
            </a:r>
          </a:p>
          <a:p>
            <a:pPr lvl="1"/>
            <a:r>
              <a:rPr lang="en-US" dirty="0" smtClean="0"/>
              <a:t>Electronics Packaging</a:t>
            </a:r>
          </a:p>
          <a:p>
            <a:pPr lvl="1"/>
            <a:r>
              <a:rPr lang="en-US" u="sng" dirty="0" smtClean="0"/>
              <a:t>IEEE Microware Theory and Techniques Society</a:t>
            </a:r>
          </a:p>
          <a:p>
            <a:pPr lvl="1"/>
            <a:r>
              <a:rPr lang="en-US" u="sng" dirty="0" smtClean="0"/>
              <a:t>IEEE Solid-State Circuits Society</a:t>
            </a:r>
          </a:p>
          <a:p>
            <a:r>
              <a:rPr lang="en-US" dirty="0" smtClean="0"/>
              <a:t>Sponsor Directly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738" y="898287"/>
            <a:ext cx="4572638" cy="3429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6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 Under Review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976564"/>
              </p:ext>
            </p:extLst>
          </p:nvPr>
        </p:nvGraphicFramePr>
        <p:xfrm>
          <a:off x="1200608" y="973380"/>
          <a:ext cx="6172200" cy="3324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428">
                  <a:extLst>
                    <a:ext uri="{9D8B030D-6E8A-4147-A177-3AD203B41FA5}">
                      <a16:colId xmlns:a16="http://schemas.microsoft.com/office/drawing/2014/main" xmlns="" val="1964239499"/>
                    </a:ext>
                  </a:extLst>
                </a:gridCol>
                <a:gridCol w="2064655">
                  <a:extLst>
                    <a:ext uri="{9D8B030D-6E8A-4147-A177-3AD203B41FA5}">
                      <a16:colId xmlns:a16="http://schemas.microsoft.com/office/drawing/2014/main" xmlns="" val="474950994"/>
                    </a:ext>
                  </a:extLst>
                </a:gridCol>
                <a:gridCol w="597009">
                  <a:extLst>
                    <a:ext uri="{9D8B030D-6E8A-4147-A177-3AD203B41FA5}">
                      <a16:colId xmlns:a16="http://schemas.microsoft.com/office/drawing/2014/main" xmlns="" val="807531718"/>
                    </a:ext>
                  </a:extLst>
                </a:gridCol>
                <a:gridCol w="559696">
                  <a:extLst>
                    <a:ext uri="{9D8B030D-6E8A-4147-A177-3AD203B41FA5}">
                      <a16:colId xmlns:a16="http://schemas.microsoft.com/office/drawing/2014/main" xmlns="" val="4238986884"/>
                    </a:ext>
                  </a:extLst>
                </a:gridCol>
                <a:gridCol w="2512412">
                  <a:extLst>
                    <a:ext uri="{9D8B030D-6E8A-4147-A177-3AD203B41FA5}">
                      <a16:colId xmlns:a16="http://schemas.microsoft.com/office/drawing/2014/main" xmlns="" val="2193641281"/>
                    </a:ext>
                  </a:extLst>
                </a:gridCol>
              </a:tblGrid>
              <a:tr h="4776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Project Number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Title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Submitter/ </a:t>
                      </a:r>
                      <a:r>
                        <a:rPr lang="en-US" sz="700" b="1" u="none" strike="noStrike" dirty="0">
                          <a:effectLst/>
                        </a:rPr>
                        <a:t>Chair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Identified Potential Sponsor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Status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6777981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PXXXX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Guide for frequency-phase controlled AC voltage withstand tests of gas-insulated metal-enclosed switchgear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SGCC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PE/SUB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Under review: Conference call b/t SUB and SGCC end of Sept.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481373029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P2747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Standard of requirements for energy consumption test and energy saving technology evaluation of electric power fittings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SGCC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PE/T&amp;D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T&amp;D Admin SC is currently voting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3127500419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P2772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Standard of test method for energy loss of overhead conductors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Far East Smarter Energy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PE/T&amp;D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T&amp;D Admin SC is currently voting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582580291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P2749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Recommended Practice for Risk Identification and Evaluation of Smart Power Distribution System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>
                            <a:glow rad="127000">
                              <a:srgbClr val="FFFF00"/>
                            </a:glow>
                          </a:effectLst>
                        </a:rPr>
                        <a:t>CEDA</a:t>
                      </a:r>
                      <a:r>
                        <a:rPr lang="en-US" sz="700" u="none" strike="noStrike" dirty="0">
                          <a:effectLst/>
                        </a:rPr>
                        <a:t/>
                      </a:r>
                      <a:br>
                        <a:rPr lang="en-US" sz="700" u="none" strike="noStrike" dirty="0">
                          <a:effectLst/>
                        </a:rPr>
                      </a:br>
                      <a:r>
                        <a:rPr lang="en-US" sz="700" u="none" strike="noStrike" dirty="0">
                          <a:effectLst/>
                        </a:rPr>
                        <a:t>SGCC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PE/T&amp;D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Received in September, T&amp;D is reviewing</a:t>
                      </a:r>
                      <a:endParaRPr lang="en-US" sz="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4067807657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PXXXX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Guide for Forecast and Early Warning of Icing on Overhead Transmission Lines in Micro-topographic Areas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SGCC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PE/T&amp;D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T&amp;D Admin SC is currently voting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673417996"/>
                  </a:ext>
                </a:extLst>
              </a:tr>
              <a:tr h="2376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PXXXX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Testing Guide for Automatic Voltage Control Systems in Regional Power Grids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SGCC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PE/PSRCC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Task Force created, SGCC to present Sept 11th at PSRCC face to face meeting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556322880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PXXXX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Specification of polymer-housed metal oxide surge arrestors with series gap for 1000 kV AC power transmission lines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CSEE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PE/SPDHV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Overlap identified.  CSEE will send attendees to participate in SPDHV doc.  No further action needed.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338042006"/>
                  </a:ext>
                </a:extLst>
              </a:tr>
              <a:tr h="47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PXXXX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Guide for the Frequency Response Testers of Power Transformers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SGCC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PE/TR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Overlap identified with two TR documents.  SGCC invited to participate in revision. No further action needed.  No intent to submit to CAG.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59120436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0FAEC-3B3F-44AF-A3FB-ECEA073AD96B}" type="slidenum">
              <a:rPr lang="en-US" smtClean="0"/>
              <a:pPr>
                <a:defRPr/>
              </a:pPr>
              <a:t>5</a:t>
            </a:fld>
            <a:endParaRPr lang="en-US" sz="1050" dirty="0">
              <a:latin typeface="Myriad Pr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2925" y="101910"/>
            <a:ext cx="4572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IEEE-SA Corporate Advisory Group meeting – Atlanta, GA USA – September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we seek Standards Sponsorship Rights?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Act as funnel for sponsorship requests to member Societies</a:t>
            </a:r>
          </a:p>
          <a:p>
            <a:r>
              <a:rPr lang="en-US" dirty="0" smtClean="0"/>
              <a:t>Guide future standards needs from cross-Societal viewpoint</a:t>
            </a:r>
          </a:p>
          <a:p>
            <a:r>
              <a:rPr lang="en-US" dirty="0" smtClean="0"/>
              <a:t>Secure option for greater future use</a:t>
            </a:r>
          </a:p>
          <a:p>
            <a:r>
              <a:rPr lang="en-US" dirty="0" smtClean="0"/>
              <a:t>Don’t compete with member Societies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0FAEC-3B3F-44AF-A3FB-ECEA073AD96B}" type="slidenum">
              <a:rPr lang="en-US" smtClean="0"/>
              <a:pPr>
                <a:defRPr/>
              </a:pPr>
              <a:t>6</a:t>
            </a:fld>
            <a:endParaRPr lang="en-US" sz="1050" dirty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82538"/>
      </p:ext>
    </p:extLst>
  </p:cSld>
  <p:clrMapOvr>
    <a:masterClrMapping/>
  </p:clrMapOvr>
</p:sld>
</file>

<file path=ppt/theme/theme1.xml><?xml version="1.0" encoding="utf-8"?>
<a:theme xmlns:a="http://schemas.openxmlformats.org/drawingml/2006/main" name="EC BoG DAC 2018 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IEEE-SA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 BoG DAC 2018 Template.potx</Template>
  <TotalTime>1165</TotalTime>
  <Words>412</Words>
  <Application>Microsoft Office PowerPoint</Application>
  <PresentationFormat>On-screen Show (16:9)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Arial</vt:lpstr>
      <vt:lpstr>California FB</vt:lpstr>
      <vt:lpstr>Californian FB</vt:lpstr>
      <vt:lpstr>Myriad Pro</vt:lpstr>
      <vt:lpstr>Times New Roman</vt:lpstr>
      <vt:lpstr>Verdana</vt:lpstr>
      <vt:lpstr>Wingdings 3</vt:lpstr>
      <vt:lpstr>EC BoG DAC 2018 Template</vt:lpstr>
      <vt:lpstr>IEEE-SA PPT Template</vt:lpstr>
      <vt:lpstr>    IEEE CEDA  Executive Committee Meeting  at ICCAD 2018</vt:lpstr>
      <vt:lpstr>Agenda</vt:lpstr>
      <vt:lpstr>Standards Sponsorship</vt:lpstr>
      <vt:lpstr>Request to Sponsor Standards</vt:lpstr>
      <vt:lpstr>PARs Under Review</vt:lpstr>
      <vt:lpstr>Should we seek Standards Sponsorship Rights?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CEDA 2018 Template</dc:title>
  <dc:subject/>
  <dc:creator>Jennifir McGillis</dc:creator>
  <cp:keywords/>
  <dc:description/>
  <cp:lastModifiedBy>Brophy, Dennis</cp:lastModifiedBy>
  <cp:revision>62</cp:revision>
  <dcterms:created xsi:type="dcterms:W3CDTF">2016-04-15T13:56:06Z</dcterms:created>
  <dcterms:modified xsi:type="dcterms:W3CDTF">2018-11-02T22:24:39Z</dcterms:modified>
  <cp:category/>
</cp:coreProperties>
</file>