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70" r:id="rId3"/>
    <p:sldId id="269" r:id="rId4"/>
    <p:sldId id="296" r:id="rId5"/>
    <p:sldId id="271" r:id="rId6"/>
    <p:sldId id="277" r:id="rId7"/>
    <p:sldId id="2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FC7DE-6DAB-2F42-A355-9DF78D216D19}" type="datetimeFigureOut">
              <a:rPr lang="en-US" smtClean="0"/>
              <a:t>11/27/21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E1637-67BD-4543-82EA-3BEB4B663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67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3" name="Google Shape;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25448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3" name="Google Shape;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47587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B42D7-6CE3-47F8-A98E-7840AE7571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2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3" name="Google Shape;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1012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6F6-74C9-4C78-A184-49AB7DE512B7}" type="datetimeFigureOut">
              <a:rPr lang="en-US" smtClean="0"/>
              <a:t>11/27/21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FDCB-FF47-42C0-BC60-57747DB9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2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DAC 2021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Gi-Joon Nam</a:t>
            </a:r>
          </a:p>
          <a:p>
            <a:r>
              <a:rPr lang="en-US" dirty="0"/>
              <a:t>12/05/2021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21">
            <a:extLst>
              <a:ext uri="{FF2B5EF4-FFF2-40B4-BE49-F238E27FC236}">
                <a16:creationId xmlns:a16="http://schemas.microsoft.com/office/drawing/2014/main" id="{B5C38675-C5E0-4F86-84B6-B573C6BDD746}"/>
              </a:ext>
            </a:extLst>
          </p:cNvPr>
          <p:cNvSpPr/>
          <p:nvPr/>
        </p:nvSpPr>
        <p:spPr>
          <a:xfrm>
            <a:off x="1692876" y="637787"/>
            <a:ext cx="9744314" cy="536977"/>
          </a:xfrm>
          <a:prstGeom prst="roundRect">
            <a:avLst/>
          </a:prstGeom>
          <a:solidFill>
            <a:srgbClr val="F47836"/>
          </a:solidFill>
          <a:ln>
            <a:solidFill>
              <a:srgbClr val="F478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2021 Live Conference Content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B9D3061-B177-44CC-A2F0-3109BF6E3B28}"/>
              </a:ext>
            </a:extLst>
          </p:cNvPr>
          <p:cNvGrpSpPr/>
          <p:nvPr/>
        </p:nvGrpSpPr>
        <p:grpSpPr>
          <a:xfrm>
            <a:off x="358346" y="1602889"/>
            <a:ext cx="11541211" cy="4840940"/>
            <a:chOff x="3022754" y="2708694"/>
            <a:chExt cx="8605653" cy="3161779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7EFE8DE-A849-46BA-BC59-8EE48F58302A}"/>
                </a:ext>
              </a:extLst>
            </p:cNvPr>
            <p:cNvGrpSpPr/>
            <p:nvPr/>
          </p:nvGrpSpPr>
          <p:grpSpPr>
            <a:xfrm>
              <a:off x="3022754" y="2708694"/>
              <a:ext cx="8605653" cy="3161779"/>
              <a:chOff x="1863306" y="1250830"/>
              <a:chExt cx="9765102" cy="4485359"/>
            </a:xfrm>
          </p:grpSpPr>
          <p:sp>
            <p:nvSpPr>
              <p:cNvPr id="22" name="Rounded Rectangle 5">
                <a:extLst>
                  <a:ext uri="{FF2B5EF4-FFF2-40B4-BE49-F238E27FC236}">
                    <a16:creationId xmlns:a16="http://schemas.microsoft.com/office/drawing/2014/main" id="{B0AF8D6B-C19B-46AF-8BC1-273DB4A5161C}"/>
                  </a:ext>
                </a:extLst>
              </p:cNvPr>
              <p:cNvSpPr/>
              <p:nvPr/>
            </p:nvSpPr>
            <p:spPr>
              <a:xfrm>
                <a:off x="1863306" y="1250830"/>
                <a:ext cx="9765102" cy="448535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23" name="Rounded Rectangle 10">
                <a:extLst>
                  <a:ext uri="{FF2B5EF4-FFF2-40B4-BE49-F238E27FC236}">
                    <a16:creationId xmlns:a16="http://schemas.microsoft.com/office/drawing/2014/main" id="{A7807305-439E-45B7-99C3-4549366B370A}"/>
                  </a:ext>
                </a:extLst>
              </p:cNvPr>
              <p:cNvSpPr/>
              <p:nvPr/>
            </p:nvSpPr>
            <p:spPr>
              <a:xfrm>
                <a:off x="6498705" y="2856340"/>
                <a:ext cx="4998619" cy="2681965"/>
              </a:xfrm>
              <a:prstGeom prst="roundRect">
                <a:avLst/>
              </a:prstGeom>
              <a:solidFill>
                <a:srgbClr val="C55A11">
                  <a:alpha val="18824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FEAF05E-0C04-499B-9D54-3E67C0B67E22}"/>
                  </a:ext>
                </a:extLst>
              </p:cNvPr>
              <p:cNvSpPr txBox="1"/>
              <p:nvPr/>
            </p:nvSpPr>
            <p:spPr>
              <a:xfrm>
                <a:off x="1957491" y="2825496"/>
                <a:ext cx="2045997" cy="1910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Research Papers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Research Panels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Research WIP Posters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Late Breaking Results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Workshops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Tutorials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0E50952-99AD-41B0-9EC2-967797CC0159}"/>
                  </a:ext>
                </a:extLst>
              </p:cNvPr>
              <p:cNvSpPr txBox="1"/>
              <p:nvPr/>
            </p:nvSpPr>
            <p:spPr>
              <a:xfrm>
                <a:off x="9285183" y="2825496"/>
                <a:ext cx="2117219" cy="14543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Presentations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Posters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Panels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Invited Talks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Networking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2250211-8F67-4162-8E65-6537E15900C9}"/>
                  </a:ext>
                </a:extLst>
              </p:cNvPr>
              <p:cNvSpPr txBox="1"/>
              <p:nvPr/>
            </p:nvSpPr>
            <p:spPr>
              <a:xfrm>
                <a:off x="4190322" y="2852272"/>
                <a:ext cx="2067520" cy="9980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Research Invited Talks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Research Best Paper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Training Day Sessions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56E16C3-ED39-463E-97B6-EC62D040A0D0}"/>
                  </a:ext>
                </a:extLst>
              </p:cNvPr>
              <p:cNvSpPr txBox="1"/>
              <p:nvPr/>
            </p:nvSpPr>
            <p:spPr>
              <a:xfrm>
                <a:off x="6568870" y="2833669"/>
                <a:ext cx="2550683" cy="16825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Keynotes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err="1"/>
                  <a:t>SKYtalks</a:t>
                </a:r>
                <a:r>
                  <a:rPr lang="en-US" sz="1600" dirty="0"/>
                  <a:t> (Short Keynotes)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Pavilion  </a:t>
                </a:r>
                <a:r>
                  <a:rPr lang="en-US" sz="1600" dirty="0" err="1"/>
                  <a:t>TechTalks</a:t>
                </a: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Analyst Reviews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Focused Best Paper</a:t>
                </a:r>
              </a:p>
              <a:p>
                <a:endParaRPr lang="en-US" sz="1600" dirty="0"/>
              </a:p>
            </p:txBody>
          </p:sp>
        </p:grpSp>
        <p:sp>
          <p:nvSpPr>
            <p:cNvPr id="21" name="Rounded Rectangle 22">
              <a:extLst>
                <a:ext uri="{FF2B5EF4-FFF2-40B4-BE49-F238E27FC236}">
                  <a16:creationId xmlns:a16="http://schemas.microsoft.com/office/drawing/2014/main" id="{63EC6FB5-9EB5-4786-90A1-6200662DCEF7}"/>
                </a:ext>
              </a:extLst>
            </p:cNvPr>
            <p:cNvSpPr/>
            <p:nvPr/>
          </p:nvSpPr>
          <p:spPr>
            <a:xfrm>
              <a:off x="7113529" y="3837568"/>
              <a:ext cx="4405112" cy="1890547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E1826DC6-500C-4775-AC4D-904772A8F8F0}"/>
              </a:ext>
            </a:extLst>
          </p:cNvPr>
          <p:cNvSpPr txBox="1"/>
          <p:nvPr/>
        </p:nvSpPr>
        <p:spPr>
          <a:xfrm>
            <a:off x="1207373" y="1891522"/>
            <a:ext cx="301025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FULL CONFERENCE</a:t>
            </a:r>
          </a:p>
          <a:p>
            <a:r>
              <a:rPr lang="en-US" i="1" dirty="0"/>
              <a:t>Research Focused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0D6A81-A6F9-40EE-BC63-C16588AAB1D6}"/>
              </a:ext>
            </a:extLst>
          </p:cNvPr>
          <p:cNvSpPr txBox="1"/>
          <p:nvPr/>
        </p:nvSpPr>
        <p:spPr>
          <a:xfrm>
            <a:off x="5892164" y="5513889"/>
            <a:ext cx="5960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DESIGNER, IP, and EMBEDDED SYSTEMS TRACKS</a:t>
            </a:r>
          </a:p>
          <a:p>
            <a:r>
              <a:rPr lang="en-US" i="1" dirty="0"/>
              <a:t>Industry Focused</a:t>
            </a:r>
          </a:p>
        </p:txBody>
      </p:sp>
    </p:spTree>
    <p:extLst>
      <p:ext uri="{BB962C8B-B14F-4D97-AF65-F5344CB8AC3E}">
        <p14:creationId xmlns:p14="http://schemas.microsoft.com/office/powerpoint/2010/main" val="116103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21">
            <a:extLst>
              <a:ext uri="{FF2B5EF4-FFF2-40B4-BE49-F238E27FC236}">
                <a16:creationId xmlns:a16="http://schemas.microsoft.com/office/drawing/2014/main" id="{B5C38675-C5E0-4F86-84B6-B573C6BDD746}"/>
              </a:ext>
            </a:extLst>
          </p:cNvPr>
          <p:cNvSpPr/>
          <p:nvPr/>
        </p:nvSpPr>
        <p:spPr>
          <a:xfrm>
            <a:off x="1692876" y="637787"/>
            <a:ext cx="9744314" cy="536977"/>
          </a:xfrm>
          <a:prstGeom prst="roundRect">
            <a:avLst/>
          </a:prstGeom>
          <a:solidFill>
            <a:srgbClr val="F47836"/>
          </a:solidFill>
          <a:ln>
            <a:solidFill>
              <a:srgbClr val="F478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2021 Hybrid Conference Content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B9D3061-B177-44CC-A2F0-3109BF6E3B28}"/>
              </a:ext>
            </a:extLst>
          </p:cNvPr>
          <p:cNvGrpSpPr/>
          <p:nvPr/>
        </p:nvGrpSpPr>
        <p:grpSpPr>
          <a:xfrm>
            <a:off x="358346" y="1602889"/>
            <a:ext cx="11541211" cy="4840940"/>
            <a:chOff x="3022754" y="2708694"/>
            <a:chExt cx="8605653" cy="3161779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7EFE8DE-A849-46BA-BC59-8EE48F58302A}"/>
                </a:ext>
              </a:extLst>
            </p:cNvPr>
            <p:cNvGrpSpPr/>
            <p:nvPr/>
          </p:nvGrpSpPr>
          <p:grpSpPr>
            <a:xfrm>
              <a:off x="3022754" y="2708694"/>
              <a:ext cx="8605653" cy="3161779"/>
              <a:chOff x="1863306" y="1250830"/>
              <a:chExt cx="9765102" cy="4485359"/>
            </a:xfrm>
          </p:grpSpPr>
          <p:sp>
            <p:nvSpPr>
              <p:cNvPr id="22" name="Rounded Rectangle 5">
                <a:extLst>
                  <a:ext uri="{FF2B5EF4-FFF2-40B4-BE49-F238E27FC236}">
                    <a16:creationId xmlns:a16="http://schemas.microsoft.com/office/drawing/2014/main" id="{B0AF8D6B-C19B-46AF-8BC1-273DB4A5161C}"/>
                  </a:ext>
                </a:extLst>
              </p:cNvPr>
              <p:cNvSpPr/>
              <p:nvPr/>
            </p:nvSpPr>
            <p:spPr>
              <a:xfrm>
                <a:off x="1863306" y="1250830"/>
                <a:ext cx="9765102" cy="448535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23" name="Rounded Rectangle 10">
                <a:extLst>
                  <a:ext uri="{FF2B5EF4-FFF2-40B4-BE49-F238E27FC236}">
                    <a16:creationId xmlns:a16="http://schemas.microsoft.com/office/drawing/2014/main" id="{A7807305-439E-45B7-99C3-4549366B370A}"/>
                  </a:ext>
                </a:extLst>
              </p:cNvPr>
              <p:cNvSpPr/>
              <p:nvPr/>
            </p:nvSpPr>
            <p:spPr>
              <a:xfrm>
                <a:off x="6498705" y="2856340"/>
                <a:ext cx="4998619" cy="2681965"/>
              </a:xfrm>
              <a:prstGeom prst="roundRect">
                <a:avLst/>
              </a:prstGeom>
              <a:solidFill>
                <a:srgbClr val="C55A11">
                  <a:alpha val="18824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FEAF05E-0C04-499B-9D54-3E67C0B67E22}"/>
                  </a:ext>
                </a:extLst>
              </p:cNvPr>
              <p:cNvSpPr txBox="1"/>
              <p:nvPr/>
            </p:nvSpPr>
            <p:spPr>
              <a:xfrm>
                <a:off x="1957491" y="2825496"/>
                <a:ext cx="2045997" cy="1910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Research Papers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Research Panels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Research WIP Posters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Late Breaking Results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Workshops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Tutorials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0E50952-99AD-41B0-9EC2-967797CC0159}"/>
                  </a:ext>
                </a:extLst>
              </p:cNvPr>
              <p:cNvSpPr txBox="1"/>
              <p:nvPr/>
            </p:nvSpPr>
            <p:spPr>
              <a:xfrm>
                <a:off x="9285183" y="2825496"/>
                <a:ext cx="2117219" cy="14543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Presentations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Posters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Panels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Invited Talks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Networking</a:t>
                </a:r>
              </a:p>
            </p:txBody>
          </p:sp>
          <p:sp>
            <p:nvSpPr>
              <p:cNvPr id="26" name="Rounded Rectangle 6">
                <a:extLst>
                  <a:ext uri="{FF2B5EF4-FFF2-40B4-BE49-F238E27FC236}">
                    <a16:creationId xmlns:a16="http://schemas.microsoft.com/office/drawing/2014/main" id="{9465BDB8-16DF-4DAF-9A2A-A817C4D6DF95}"/>
                  </a:ext>
                </a:extLst>
              </p:cNvPr>
              <p:cNvSpPr/>
              <p:nvPr/>
            </p:nvSpPr>
            <p:spPr>
              <a:xfrm>
                <a:off x="4150771" y="2106576"/>
                <a:ext cx="5049614" cy="2528210"/>
              </a:xfrm>
              <a:prstGeom prst="roundRect">
                <a:avLst/>
              </a:prstGeom>
              <a:solidFill>
                <a:srgbClr val="548235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2250211-8F67-4162-8E65-6537E15900C9}"/>
                  </a:ext>
                </a:extLst>
              </p:cNvPr>
              <p:cNvSpPr txBox="1"/>
              <p:nvPr/>
            </p:nvSpPr>
            <p:spPr>
              <a:xfrm>
                <a:off x="4190322" y="2852272"/>
                <a:ext cx="2067520" cy="9980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Research Invited Talks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Research Best Paper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Training Day Sessions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56E16C3-ED39-463E-97B6-EC62D040A0D0}"/>
                  </a:ext>
                </a:extLst>
              </p:cNvPr>
              <p:cNvSpPr txBox="1"/>
              <p:nvPr/>
            </p:nvSpPr>
            <p:spPr>
              <a:xfrm>
                <a:off x="6568870" y="2833669"/>
                <a:ext cx="2550683" cy="16825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Keynotes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err="1"/>
                  <a:t>SKYtalks</a:t>
                </a:r>
                <a:r>
                  <a:rPr lang="en-US" sz="1600" dirty="0"/>
                  <a:t> (Short Keynotes)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Pavilion  </a:t>
                </a:r>
                <a:r>
                  <a:rPr lang="en-US" sz="1600" dirty="0" err="1"/>
                  <a:t>TechTalks</a:t>
                </a: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Analyst Reviews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Industry Focused Best Paper</a:t>
                </a:r>
              </a:p>
              <a:p>
                <a:endParaRPr lang="en-US" sz="1600" dirty="0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848571C-5C20-4CF8-8427-2BB0D61E0517}"/>
                </a:ext>
              </a:extLst>
            </p:cNvPr>
            <p:cNvSpPr txBox="1"/>
            <p:nvPr/>
          </p:nvSpPr>
          <p:spPr>
            <a:xfrm>
              <a:off x="5447453" y="3388770"/>
              <a:ext cx="2244580" cy="4422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HYBRID</a:t>
              </a:r>
              <a:br>
                <a:rPr lang="en-US" sz="2000" b="1" dirty="0"/>
              </a:br>
              <a:r>
                <a:rPr lang="en-US" i="1" dirty="0"/>
                <a:t>Live &amp; Virtual Component</a:t>
              </a:r>
              <a:endParaRPr lang="en-US" sz="2000" i="1" dirty="0"/>
            </a:p>
          </p:txBody>
        </p:sp>
        <p:sp>
          <p:nvSpPr>
            <p:cNvPr id="21" name="Rounded Rectangle 22">
              <a:extLst>
                <a:ext uri="{FF2B5EF4-FFF2-40B4-BE49-F238E27FC236}">
                  <a16:creationId xmlns:a16="http://schemas.microsoft.com/office/drawing/2014/main" id="{63EC6FB5-9EB5-4786-90A1-6200662DCEF7}"/>
                </a:ext>
              </a:extLst>
            </p:cNvPr>
            <p:cNvSpPr/>
            <p:nvPr/>
          </p:nvSpPr>
          <p:spPr>
            <a:xfrm>
              <a:off x="7113529" y="3837568"/>
              <a:ext cx="4405112" cy="1890547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E1826DC6-500C-4775-AC4D-904772A8F8F0}"/>
              </a:ext>
            </a:extLst>
          </p:cNvPr>
          <p:cNvSpPr txBox="1"/>
          <p:nvPr/>
        </p:nvSpPr>
        <p:spPr>
          <a:xfrm>
            <a:off x="1207373" y="1891522"/>
            <a:ext cx="301025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FULL CONFERENCE</a:t>
            </a:r>
          </a:p>
          <a:p>
            <a:r>
              <a:rPr lang="en-US" i="1" dirty="0"/>
              <a:t>Research Focused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0D6A81-A6F9-40EE-BC63-C16588AAB1D6}"/>
              </a:ext>
            </a:extLst>
          </p:cNvPr>
          <p:cNvSpPr txBox="1"/>
          <p:nvPr/>
        </p:nvSpPr>
        <p:spPr>
          <a:xfrm>
            <a:off x="5892164" y="5513889"/>
            <a:ext cx="5960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DESIGNER, IP, and EMBEDDED SYSTEMS TRACKS</a:t>
            </a:r>
          </a:p>
          <a:p>
            <a:r>
              <a:rPr lang="en-US" i="1" dirty="0"/>
              <a:t>Industry Focused</a:t>
            </a:r>
          </a:p>
        </p:txBody>
      </p:sp>
    </p:spTree>
    <p:extLst>
      <p:ext uri="{BB962C8B-B14F-4D97-AF65-F5344CB8AC3E}">
        <p14:creationId xmlns:p14="http://schemas.microsoft.com/office/powerpoint/2010/main" val="93507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259976" y="1602889"/>
            <a:ext cx="11833412" cy="4840940"/>
            <a:chOff x="3022754" y="2708694"/>
            <a:chExt cx="8605653" cy="3161779"/>
          </a:xfrm>
        </p:grpSpPr>
        <p:grpSp>
          <p:nvGrpSpPr>
            <p:cNvPr id="16" name="Group 15"/>
            <p:cNvGrpSpPr/>
            <p:nvPr/>
          </p:nvGrpSpPr>
          <p:grpSpPr>
            <a:xfrm>
              <a:off x="3022754" y="2708694"/>
              <a:ext cx="8605653" cy="3161779"/>
              <a:chOff x="1863306" y="1250830"/>
              <a:chExt cx="9765102" cy="4485359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1863306" y="1250830"/>
                <a:ext cx="9765102" cy="448535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6532130" y="2856340"/>
                <a:ext cx="4965194" cy="2681965"/>
              </a:xfrm>
              <a:prstGeom prst="roundRect">
                <a:avLst/>
              </a:prstGeom>
              <a:solidFill>
                <a:srgbClr val="C55A11">
                  <a:alpha val="18824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013241" y="2825496"/>
                <a:ext cx="2124344" cy="1882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accent6"/>
                    </a:solidFill>
                  </a:rPr>
                  <a:t>Research Papers*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Research Panels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Research WIP Posters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accent6"/>
                    </a:solidFill>
                  </a:rPr>
                  <a:t>Late Breaking Results*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Workshops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Tutorials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9218283" y="2825496"/>
                <a:ext cx="1918355" cy="12832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accent6"/>
                    </a:solidFill>
                  </a:rPr>
                  <a:t>Industry Presentations*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Industry Posters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Industry Panels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accent6"/>
                    </a:solidFill>
                  </a:rPr>
                  <a:t>Industry Invited Talks*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Networking</a:t>
                </a: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4146016" y="2106576"/>
                <a:ext cx="5011015" cy="2654096"/>
              </a:xfrm>
              <a:prstGeom prst="roundRect">
                <a:avLst/>
              </a:prstGeom>
              <a:solidFill>
                <a:srgbClr val="548235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90322" y="2852272"/>
                <a:ext cx="1893222" cy="88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Research Invited Talks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Research Best Paper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Training Day Sessions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69220" y="2833669"/>
                <a:ext cx="2295359" cy="1482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Keynotes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err="1"/>
                  <a:t>SKYtalks</a:t>
                </a:r>
                <a:r>
                  <a:rPr lang="en-US" dirty="0"/>
                  <a:t> (Short Keynotes)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Pavilion  </a:t>
                </a:r>
                <a:r>
                  <a:rPr lang="en-US" dirty="0" err="1"/>
                  <a:t>TechTalks</a:t>
                </a: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Industry Analyst Reviews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Industry Focused Best Paper</a:t>
                </a:r>
              </a:p>
              <a:p>
                <a:endParaRPr lang="en-US" dirty="0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5324053" y="3388770"/>
              <a:ext cx="5078094" cy="361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/>
                <a:t>HYBRID </a:t>
              </a:r>
              <a:r>
                <a:rPr lang="en-US" sz="1400" b="1" dirty="0"/>
                <a:t>(Virtual Registration, included in Full Conference Registration)</a:t>
              </a:r>
              <a:br>
                <a:rPr lang="en-US" sz="1400" b="1" dirty="0"/>
              </a:br>
              <a:r>
                <a:rPr lang="en-US" sz="1200" i="1" dirty="0"/>
                <a:t>Live &amp; Virtual Component</a:t>
              </a:r>
              <a:endParaRPr lang="en-US" sz="1800" i="1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7137230" y="3837568"/>
              <a:ext cx="4381411" cy="1890547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E3EA8C0C-CD52-46E5-A6FF-D5B6BD246B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78" y="294487"/>
            <a:ext cx="1254611" cy="127300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8EF6658-2743-499F-84BD-E6C659613E05}"/>
              </a:ext>
            </a:extLst>
          </p:cNvPr>
          <p:cNvSpPr txBox="1"/>
          <p:nvPr/>
        </p:nvSpPr>
        <p:spPr>
          <a:xfrm>
            <a:off x="1310319" y="1891522"/>
            <a:ext cx="282271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FULL CONFERENCE</a:t>
            </a:r>
          </a:p>
          <a:p>
            <a:r>
              <a:rPr lang="en-US" i="1" dirty="0"/>
              <a:t>Research Focused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7120C40-C44D-443D-A71F-08EED79ABBAA}"/>
              </a:ext>
            </a:extLst>
          </p:cNvPr>
          <p:cNvSpPr txBox="1"/>
          <p:nvPr/>
        </p:nvSpPr>
        <p:spPr>
          <a:xfrm>
            <a:off x="6176682" y="5716459"/>
            <a:ext cx="558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DESIGNER, IP, and EMBEDDED SYSTEMS TRACKS</a:t>
            </a:r>
          </a:p>
          <a:p>
            <a:r>
              <a:rPr lang="en-US" sz="1100" i="1" dirty="0"/>
              <a:t>Industry Focused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A5AF12C-C752-4920-93A1-B336E194142D}"/>
              </a:ext>
            </a:extLst>
          </p:cNvPr>
          <p:cNvSpPr/>
          <p:nvPr/>
        </p:nvSpPr>
        <p:spPr>
          <a:xfrm>
            <a:off x="525778" y="5028889"/>
            <a:ext cx="1914554" cy="5703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* Virtual Research Papers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ABBDA44-41E5-4FFF-8145-6DC1DC5CDDEE}"/>
              </a:ext>
            </a:extLst>
          </p:cNvPr>
          <p:cNvSpPr/>
          <p:nvPr/>
        </p:nvSpPr>
        <p:spPr>
          <a:xfrm>
            <a:off x="9290059" y="5028890"/>
            <a:ext cx="1914554" cy="5703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* Virtual DIET Presentations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C131DEBA-9554-407E-9398-CDB934DF3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4984" y="365125"/>
            <a:ext cx="9410700" cy="1325563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Last minute Update on Virtual DAC 2021</a:t>
            </a:r>
          </a:p>
        </p:txBody>
      </p:sp>
    </p:spTree>
    <p:extLst>
      <p:ext uri="{BB962C8B-B14F-4D97-AF65-F5344CB8AC3E}">
        <p14:creationId xmlns:p14="http://schemas.microsoft.com/office/powerpoint/2010/main" val="110183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8 HOURS – Medium">
            <a:extLst>
              <a:ext uri="{FF2B5EF4-FFF2-40B4-BE49-F238E27FC236}">
                <a16:creationId xmlns:a16="http://schemas.microsoft.com/office/drawing/2014/main" id="{734910A5-16C8-4880-81F0-754D47E07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030" y="1645920"/>
            <a:ext cx="3566160" cy="356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44D767E-1E65-4F37-ADCE-A1054DCD1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876" y="1229817"/>
            <a:ext cx="9410700" cy="1325563"/>
          </a:xfrm>
        </p:spPr>
        <p:txBody>
          <a:bodyPr>
            <a:normAutofit/>
          </a:bodyPr>
          <a:lstStyle/>
          <a:p>
            <a:r>
              <a:rPr lang="en-US" sz="2700" dirty="0">
                <a:solidFill>
                  <a:srgbClr val="000000"/>
                </a:solidFill>
                <a:latin typeface="+mn-lt"/>
              </a:rPr>
              <a:t>O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+mn-lt"/>
              </a:rPr>
              <a:t>ver 38 hours of on-demand high-quality technical content</a:t>
            </a:r>
            <a:br>
              <a:rPr lang="en-US" sz="4400" b="0" i="0" dirty="0">
                <a:solidFill>
                  <a:srgbClr val="000000"/>
                </a:solidFill>
                <a:effectLst/>
                <a:latin typeface="+mn-lt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A7FAA-752D-4271-8AD7-16D7ACDF9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2876" y="2359999"/>
            <a:ext cx="9410700" cy="3690938"/>
          </a:xfrm>
        </p:spPr>
        <p:txBody>
          <a:bodyPr>
            <a:normAutofit lnSpcReduction="10000"/>
          </a:bodyPr>
          <a:lstStyle/>
          <a:p>
            <a:pPr marL="114300" indent="0" fontAlgn="base">
              <a:buNone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  4 –</a:t>
            </a:r>
            <a:r>
              <a:rPr lang="en-US" sz="2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Keynote Speakers</a:t>
            </a:r>
          </a:p>
          <a:p>
            <a:pPr marL="114300" indent="0" fontAlgn="base">
              <a:buNone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  3 –</a:t>
            </a:r>
            <a:r>
              <a:rPr lang="en-US" sz="2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+mn-lt"/>
              </a:rPr>
              <a:t>SkyTalks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</a:p>
          <a:p>
            <a:pPr marL="114300" indent="0" fontAlgn="base">
              <a:buNone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  3 –</a:t>
            </a:r>
            <a:r>
              <a:rPr lang="en-US" sz="2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Pavilion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+mn-lt"/>
              </a:rPr>
              <a:t>TechTalks</a:t>
            </a:r>
            <a:endParaRPr lang="en-US" sz="2600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114300" indent="0" fontAlgn="base">
              <a:buNone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  2 –</a:t>
            </a:r>
            <a:r>
              <a:rPr lang="en-US" sz="2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Industry Analysis Reviews</a:t>
            </a:r>
          </a:p>
          <a:p>
            <a:pPr marL="114300" indent="0" fontAlgn="base">
              <a:buNone/>
            </a:pPr>
            <a:r>
              <a:rPr lang="en-US" sz="2600" dirty="0">
                <a:solidFill>
                  <a:srgbClr val="000000"/>
                </a:solidFill>
                <a:latin typeface="+mn-lt"/>
              </a:rPr>
              <a:t>32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–</a:t>
            </a:r>
            <a:r>
              <a:rPr lang="en-US" sz="2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Research Invited Talks</a:t>
            </a:r>
          </a:p>
          <a:p>
            <a:pPr marL="114300" indent="0" fontAlgn="base">
              <a:buNone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  4 –</a:t>
            </a:r>
            <a:r>
              <a:rPr lang="en-US" sz="2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Research Best Paper Talks</a:t>
            </a:r>
          </a:p>
          <a:p>
            <a:pPr marL="114300" indent="0" fontAlgn="base">
              <a:buNone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  4 –</a:t>
            </a:r>
            <a:r>
              <a:rPr lang="en-US" sz="2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Designer, IP, Embedded Systems Track Best Paper Talks</a:t>
            </a:r>
          </a:p>
          <a:p>
            <a:pPr marL="114300" indent="0" fontAlgn="base">
              <a:buNone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  4 –</a:t>
            </a:r>
            <a:r>
              <a:rPr lang="en-US" sz="2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</a:rPr>
              <a:t>Training Day Sessions</a:t>
            </a:r>
          </a:p>
          <a:p>
            <a:endParaRPr lang="en-US" dirty="0"/>
          </a:p>
        </p:txBody>
      </p:sp>
      <p:sp>
        <p:nvSpPr>
          <p:cNvPr id="17" name="Rounded Rectangle 21">
            <a:extLst>
              <a:ext uri="{FF2B5EF4-FFF2-40B4-BE49-F238E27FC236}">
                <a16:creationId xmlns:a16="http://schemas.microsoft.com/office/drawing/2014/main" id="{78DDB0DD-E7DA-4854-BE19-9B8EC65309F1}"/>
              </a:ext>
            </a:extLst>
          </p:cNvPr>
          <p:cNvSpPr/>
          <p:nvPr/>
        </p:nvSpPr>
        <p:spPr>
          <a:xfrm>
            <a:off x="1692876" y="637787"/>
            <a:ext cx="9744314" cy="536977"/>
          </a:xfrm>
          <a:prstGeom prst="roundRect">
            <a:avLst/>
          </a:prstGeom>
          <a:solidFill>
            <a:srgbClr val="F47836"/>
          </a:solidFill>
          <a:ln>
            <a:solidFill>
              <a:srgbClr val="F478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2021 Hybrid Conference Content</a:t>
            </a:r>
          </a:p>
        </p:txBody>
      </p:sp>
    </p:spTree>
    <p:extLst>
      <p:ext uri="{BB962C8B-B14F-4D97-AF65-F5344CB8AC3E}">
        <p14:creationId xmlns:p14="http://schemas.microsoft.com/office/powerpoint/2010/main" val="218293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2161B9-0091-41E7-9BB3-01DC08596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Updated Registration Page</a:t>
            </a:r>
          </a:p>
        </p:txBody>
      </p:sp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B2CD775E-2229-4307-8C5F-733706EE4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6046" y="186267"/>
            <a:ext cx="5123239" cy="5568739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0B6EB1F1-875E-EF42-B542-30C24042A712}"/>
              </a:ext>
            </a:extLst>
          </p:cNvPr>
          <p:cNvGrpSpPr/>
          <p:nvPr/>
        </p:nvGrpSpPr>
        <p:grpSpPr>
          <a:xfrm>
            <a:off x="626165" y="1534677"/>
            <a:ext cx="4641574" cy="3230217"/>
            <a:chOff x="2107096" y="3393294"/>
            <a:chExt cx="4641574" cy="3230217"/>
          </a:xfrm>
        </p:grpSpPr>
        <p:sp>
          <p:nvSpPr>
            <p:cNvPr id="2" name="Pentagon 1">
              <a:extLst>
                <a:ext uri="{FF2B5EF4-FFF2-40B4-BE49-F238E27FC236}">
                  <a16:creationId xmlns:a16="http://schemas.microsoft.com/office/drawing/2014/main" id="{1B08E9E5-A876-B047-9930-1EF4FE389BA2}"/>
                </a:ext>
              </a:extLst>
            </p:cNvPr>
            <p:cNvSpPr/>
            <p:nvPr/>
          </p:nvSpPr>
          <p:spPr>
            <a:xfrm>
              <a:off x="2107096" y="3393294"/>
              <a:ext cx="4641574" cy="3230217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itle 3">
              <a:extLst>
                <a:ext uri="{FF2B5EF4-FFF2-40B4-BE49-F238E27FC236}">
                  <a16:creationId xmlns:a16="http://schemas.microsoft.com/office/drawing/2014/main" id="{B0355361-6797-B546-9EC0-14F28E212D5D}"/>
                </a:ext>
              </a:extLst>
            </p:cNvPr>
            <p:cNvSpPr txBox="1">
              <a:spLocks/>
            </p:cNvSpPr>
            <p:nvPr/>
          </p:nvSpPr>
          <p:spPr>
            <a:xfrm>
              <a:off x="2728668" y="3734774"/>
              <a:ext cx="2628900" cy="2547257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rgbClr val="32316A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600" dirty="0">
                  <a:solidFill>
                    <a:schemeClr val="bg1"/>
                  </a:solidFill>
                </a:rPr>
                <a:t>Updated Registration Page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4524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432C005-F771-4F1E-94B4-3B54C20068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090540"/>
              </p:ext>
            </p:extLst>
          </p:nvPr>
        </p:nvGraphicFramePr>
        <p:xfrm>
          <a:off x="2025704" y="1044328"/>
          <a:ext cx="7664450" cy="487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92856">
                  <a:extLst>
                    <a:ext uri="{9D8B030D-6E8A-4147-A177-3AD203B41FA5}">
                      <a16:colId xmlns:a16="http://schemas.microsoft.com/office/drawing/2014/main" val="4178776384"/>
                    </a:ext>
                  </a:extLst>
                </a:gridCol>
                <a:gridCol w="1085797">
                  <a:extLst>
                    <a:ext uri="{9D8B030D-6E8A-4147-A177-3AD203B41FA5}">
                      <a16:colId xmlns:a16="http://schemas.microsoft.com/office/drawing/2014/main" val="3589056762"/>
                    </a:ext>
                  </a:extLst>
                </a:gridCol>
                <a:gridCol w="1085797">
                  <a:extLst>
                    <a:ext uri="{9D8B030D-6E8A-4147-A177-3AD203B41FA5}">
                      <a16:colId xmlns:a16="http://schemas.microsoft.com/office/drawing/2014/main" val="416322772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Annual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Pre-Event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5433671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Description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Forecast*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77225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7768752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Revenue: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1551588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130 Exhibits - Revenue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1,916,711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2,023,669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90881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140 Annual Conference - Revenue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671,912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440,060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94356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2046695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 Total Revenue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2,588,623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2,463,729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19562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2495411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Expenses: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464643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110 Operations - Expenses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480,296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551,651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1465729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120 Executive Committee - Expenses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61,286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54,401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2045070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130 Exhibits - Expenses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851,463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753,339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6268284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140 Annual Conference - Expenses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1,360,772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1,274,082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7812756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145 TPC - Expenses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18,300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17,096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10648498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170 Professional Development - Expenses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3157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0643161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 Total Expenses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2,782,117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2,660,569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34385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7268426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Net Income(Loss)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(193,494)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(196,840)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74026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79DF35D-9B45-4F1A-9CAE-0AB9157BC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20" y="326979"/>
            <a:ext cx="11059160" cy="802640"/>
          </a:xfrm>
        </p:spPr>
        <p:txBody>
          <a:bodyPr/>
          <a:lstStyle/>
          <a:p>
            <a:r>
              <a:rPr lang="en-US" dirty="0"/>
              <a:t>Updated Budget: Pre-Event Forecast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4859A9-6C68-4361-9574-C61E107C0DA6}"/>
              </a:ext>
            </a:extLst>
          </p:cNvPr>
          <p:cNvSpPr txBox="1"/>
          <p:nvPr/>
        </p:nvSpPr>
        <p:spPr>
          <a:xfrm>
            <a:off x="9944664" y="5632878"/>
            <a:ext cx="1833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*as of November 17, 2021</a:t>
            </a:r>
          </a:p>
        </p:txBody>
      </p:sp>
    </p:spTree>
    <p:extLst>
      <p:ext uri="{BB962C8B-B14F-4D97-AF65-F5344CB8AC3E}">
        <p14:creationId xmlns:p14="http://schemas.microsoft.com/office/powerpoint/2010/main" val="1109778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409</Words>
  <Application>Microsoft Macintosh PowerPoint</Application>
  <PresentationFormat>Widescreen</PresentationFormat>
  <Paragraphs>145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DAC 2021 Updates</vt:lpstr>
      <vt:lpstr>PowerPoint Presentation</vt:lpstr>
      <vt:lpstr>PowerPoint Presentation</vt:lpstr>
      <vt:lpstr>Last minute Update on Virtual DAC 2021</vt:lpstr>
      <vt:lpstr>Over 38 hours of on-demand high-quality technical content </vt:lpstr>
      <vt:lpstr>Updated Registration Page</vt:lpstr>
      <vt:lpstr>Updated Budget: Pre-Event Forecast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Gi-Joon Nam</cp:lastModifiedBy>
  <cp:revision>7</cp:revision>
  <dcterms:created xsi:type="dcterms:W3CDTF">2020-08-31T15:23:30Z</dcterms:created>
  <dcterms:modified xsi:type="dcterms:W3CDTF">2021-11-28T01:51:44Z</dcterms:modified>
</cp:coreProperties>
</file>