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419" r:id="rId3"/>
    <p:sldId id="420" r:id="rId4"/>
    <p:sldId id="421" r:id="rId5"/>
    <p:sldId id="422" r:id="rId6"/>
    <p:sldId id="423" r:id="rId7"/>
    <p:sldId id="426" r:id="rId8"/>
    <p:sldId id="359" r:id="rId9"/>
    <p:sldId id="427" r:id="rId10"/>
    <p:sldId id="430" r:id="rId11"/>
    <p:sldId id="257" r:id="rId12"/>
    <p:sldId id="431" r:id="rId13"/>
    <p:sldId id="259" r:id="rId14"/>
    <p:sldId id="260" r:id="rId15"/>
    <p:sldId id="261" r:id="rId16"/>
    <p:sldId id="339" r:id="rId17"/>
    <p:sldId id="340" r:id="rId18"/>
    <p:sldId id="342" r:id="rId19"/>
    <p:sldId id="341" r:id="rId20"/>
    <p:sldId id="343" r:id="rId21"/>
    <p:sldId id="256" r:id="rId22"/>
    <p:sldId id="281" r:id="rId23"/>
    <p:sldId id="282" r:id="rId24"/>
    <p:sldId id="283" r:id="rId25"/>
    <p:sldId id="428" r:id="rId26"/>
    <p:sldId id="336" r:id="rId27"/>
    <p:sldId id="365" r:id="rId28"/>
    <p:sldId id="429" r:id="rId29"/>
    <p:sldId id="346" r:id="rId30"/>
    <p:sldId id="363" r:id="rId31"/>
    <p:sldId id="3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0" d="100"/>
          <a:sy n="120"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esktop\ESL-EIC\Meetings-BOG\Manuscripts%20Accepted%20by%20Count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r>
              <a:rPr lang="en-IN"/>
              <a:t>Submissions by Country</a:t>
            </a:r>
          </a:p>
        </c:rich>
      </c:tx>
      <c:layout>
        <c:manualLayout>
          <c:xMode val="edge"/>
          <c:yMode val="edge"/>
          <c:x val="0.27676625350060913"/>
          <c:y val="0"/>
        </c:manualLayout>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endParaRPr lang="en-PT"/>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CEF-4CE1-860B-8680FD3F7D7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CEF-4CE1-860B-8680FD3F7D7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CEF-4CE1-860B-8680FD3F7D7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CEF-4CE1-860B-8680FD3F7D7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CEF-4CE1-860B-8680FD3F7D7C}"/>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CEF-4CE1-860B-8680FD3F7D7C}"/>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CEF-4CE1-860B-8680FD3F7D7C}"/>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1CEF-4CE1-860B-8680FD3F7D7C}"/>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1CEF-4CE1-860B-8680FD3F7D7C}"/>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1CEF-4CE1-860B-8680FD3F7D7C}"/>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1CEF-4CE1-860B-8680FD3F7D7C}"/>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1CEF-4CE1-860B-8680FD3F7D7C}"/>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1CEF-4CE1-860B-8680FD3F7D7C}"/>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1CEF-4CE1-860B-8680FD3F7D7C}"/>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1CEF-4CE1-860B-8680FD3F7D7C}"/>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1CEF-4CE1-860B-8680FD3F7D7C}"/>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1CEF-4CE1-860B-8680FD3F7D7C}"/>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1CEF-4CE1-860B-8680FD3F7D7C}"/>
              </c:ext>
            </c:extLst>
          </c:dPt>
          <c:dPt>
            <c:idx val="18"/>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5-1CEF-4CE1-860B-8680FD3F7D7C}"/>
              </c:ext>
            </c:extLst>
          </c:dPt>
          <c:dPt>
            <c:idx val="19"/>
            <c:bubble3D val="0"/>
            <c:spPr>
              <a:solidFill>
                <a:schemeClr val="accent2">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7-1CEF-4CE1-860B-8680FD3F7D7C}"/>
              </c:ext>
            </c:extLst>
          </c:dPt>
          <c:dPt>
            <c:idx val="20"/>
            <c:bubble3D val="0"/>
            <c:spPr>
              <a:solidFill>
                <a:schemeClr val="accent3">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9-1CEF-4CE1-860B-8680FD3F7D7C}"/>
              </c:ext>
            </c:extLst>
          </c:dPt>
          <c:dPt>
            <c:idx val="21"/>
            <c:bubble3D val="0"/>
            <c:spPr>
              <a:solidFill>
                <a:schemeClr val="accent4">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B-1CEF-4CE1-860B-8680FD3F7D7C}"/>
              </c:ext>
            </c:extLst>
          </c:dPt>
          <c:dPt>
            <c:idx val="22"/>
            <c:bubble3D val="0"/>
            <c:spPr>
              <a:solidFill>
                <a:schemeClr val="accent5">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D-1CEF-4CE1-860B-8680FD3F7D7C}"/>
              </c:ext>
            </c:extLst>
          </c:dPt>
          <c:dPt>
            <c:idx val="23"/>
            <c:bubble3D val="0"/>
            <c:spPr>
              <a:solidFill>
                <a:schemeClr val="accent6">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F-1CEF-4CE1-860B-8680FD3F7D7C}"/>
              </c:ext>
            </c:extLst>
          </c:dPt>
          <c:dPt>
            <c:idx val="24"/>
            <c:bubble3D val="0"/>
            <c:spPr>
              <a:solidFill>
                <a:schemeClr val="accent1">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1-1CEF-4CE1-860B-8680FD3F7D7C}"/>
              </c:ext>
            </c:extLst>
          </c:dPt>
          <c:dPt>
            <c:idx val="25"/>
            <c:bubble3D val="0"/>
            <c:spPr>
              <a:solidFill>
                <a:schemeClr val="accent2">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3-1CEF-4CE1-860B-8680FD3F7D7C}"/>
              </c:ext>
            </c:extLst>
          </c:dPt>
          <c:dPt>
            <c:idx val="26"/>
            <c:bubble3D val="0"/>
            <c:spPr>
              <a:solidFill>
                <a:schemeClr val="accent3">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5-1CEF-4CE1-860B-8680FD3F7D7C}"/>
              </c:ext>
            </c:extLst>
          </c:dPt>
          <c:dPt>
            <c:idx val="27"/>
            <c:bubble3D val="0"/>
            <c:spPr>
              <a:solidFill>
                <a:schemeClr val="accent4">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7-1CEF-4CE1-860B-8680FD3F7D7C}"/>
              </c:ext>
            </c:extLst>
          </c:dPt>
          <c:dPt>
            <c:idx val="28"/>
            <c:bubble3D val="0"/>
            <c:spPr>
              <a:solidFill>
                <a:schemeClr val="accent5">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9-1CEF-4CE1-860B-8680FD3F7D7C}"/>
              </c:ext>
            </c:extLst>
          </c:dPt>
          <c:dLbls>
            <c:dLbl>
              <c:idx val="0"/>
              <c:layout>
                <c:manualLayout>
                  <c:x val="-4.02375851013256E-2"/>
                  <c:y val="1.5970465810669743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1"/>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EF-4CE1-860B-8680FD3F7D7C}"/>
                </c:ext>
              </c:extLst>
            </c:dLbl>
            <c:dLbl>
              <c:idx val="1"/>
              <c:layout>
                <c:manualLayout>
                  <c:x val="-6.3795853269538651E-3"/>
                  <c:y val="-3.2520325203252036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2"/>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EF-4CE1-860B-8680FD3F7D7C}"/>
                </c:ext>
              </c:extLst>
            </c:dLbl>
            <c:dLbl>
              <c:idx val="2"/>
              <c:layout>
                <c:manualLayout>
                  <c:x val="0.11696701830901068"/>
                  <c:y val="-2.1884535279148996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3"/>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EF-4CE1-860B-8680FD3F7D7C}"/>
                </c:ext>
              </c:extLst>
            </c:dLbl>
            <c:dLbl>
              <c:idx val="3"/>
              <c:layout>
                <c:manualLayout>
                  <c:x val="-6.379585326953748E-3"/>
                  <c:y val="1.721664275466284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4"/>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EF-4CE1-860B-8680FD3F7D7C}"/>
                </c:ext>
              </c:extLst>
            </c:dLbl>
            <c:dLbl>
              <c:idx val="4"/>
              <c:layout>
                <c:manualLayout>
                  <c:x val="5.3625838522949734E-2"/>
                  <c:y val="-2.754915509085513E-3"/>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5"/>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EF-4CE1-860B-8680FD3F7D7C}"/>
                </c:ext>
              </c:extLst>
            </c:dLbl>
            <c:dLbl>
              <c:idx val="5"/>
              <c:layout>
                <c:manualLayout>
                  <c:x val="0"/>
                  <c:y val="3.6346245815399296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6"/>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CEF-4CE1-860B-8680FD3F7D7C}"/>
                </c:ext>
              </c:extLst>
            </c:dLbl>
            <c:dLbl>
              <c:idx val="6"/>
              <c:spPr>
                <a:noFill/>
                <a:ln>
                  <a:noFill/>
                </a:ln>
                <a:effectLst/>
              </c:spPr>
              <c:txPr>
                <a:bodyPr rot="0" spcFirstLastPara="1" vertOverflow="ellipsis" vert="horz" wrap="square" anchor="ctr" anchorCtr="1"/>
                <a:lstStyle/>
                <a:p>
                  <a:pPr>
                    <a:defRPr sz="2000" b="0" i="0" u="none" strike="noStrike" kern="1200" spc="0" baseline="0">
                      <a:solidFill>
                        <a:schemeClr val="accent1">
                          <a:lumMod val="60000"/>
                        </a:schemeClr>
                      </a:solidFill>
                      <a:latin typeface="+mn-lt"/>
                      <a:ea typeface="+mn-ea"/>
                      <a:cs typeface="+mn-cs"/>
                    </a:defRPr>
                  </a:pPr>
                  <a:endParaRPr lang="en-PT"/>
                </a:p>
              </c:txPr>
              <c:dLblPos val="outEnd"/>
              <c:showLegendKey val="0"/>
              <c:showVal val="0"/>
              <c:showCatName val="1"/>
              <c:showSerName val="0"/>
              <c:showPercent val="0"/>
              <c:showBubbleSize val="0"/>
              <c:extLst>
                <c:ext xmlns:c16="http://schemas.microsoft.com/office/drawing/2014/chart" uri="{C3380CC4-5D6E-409C-BE32-E72D297353CC}">
                  <c16:uniqueId val="{0000000D-1CEF-4CE1-860B-8680FD3F7D7C}"/>
                </c:ext>
              </c:extLst>
            </c:dLbl>
            <c:dLbl>
              <c:idx val="7"/>
              <c:spPr>
                <a:noFill/>
                <a:ln>
                  <a:noFill/>
                </a:ln>
                <a:effectLst/>
              </c:spPr>
              <c:txPr>
                <a:bodyPr rot="0" spcFirstLastPara="1" vertOverflow="ellipsis" vert="horz" wrap="square" anchor="ctr" anchorCtr="1"/>
                <a:lstStyle/>
                <a:p>
                  <a:pPr>
                    <a:defRPr sz="2000" b="0" i="0" u="none" strike="noStrike" kern="1200" spc="0" baseline="0">
                      <a:solidFill>
                        <a:schemeClr val="accent2">
                          <a:lumMod val="60000"/>
                        </a:schemeClr>
                      </a:solidFill>
                      <a:latin typeface="+mn-lt"/>
                      <a:ea typeface="+mn-ea"/>
                      <a:cs typeface="+mn-cs"/>
                    </a:defRPr>
                  </a:pPr>
                  <a:endParaRPr lang="en-PT"/>
                </a:p>
              </c:txPr>
              <c:dLblPos val="outEnd"/>
              <c:showLegendKey val="0"/>
              <c:showVal val="0"/>
              <c:showCatName val="1"/>
              <c:showSerName val="0"/>
              <c:showPercent val="0"/>
              <c:showBubbleSize val="0"/>
              <c:extLst>
                <c:ext xmlns:c16="http://schemas.microsoft.com/office/drawing/2014/chart" uri="{C3380CC4-5D6E-409C-BE32-E72D297353CC}">
                  <c16:uniqueId val="{0000000F-1CEF-4CE1-860B-8680FD3F7D7C}"/>
                </c:ext>
              </c:extLst>
            </c:dLbl>
            <c:dLbl>
              <c:idx val="8"/>
              <c:spPr>
                <a:noFill/>
                <a:ln>
                  <a:noFill/>
                </a:ln>
                <a:effectLst/>
              </c:spPr>
              <c:txPr>
                <a:bodyPr rot="0" spcFirstLastPara="1" vertOverflow="ellipsis" vert="horz" wrap="square" anchor="ctr" anchorCtr="1"/>
                <a:lstStyle/>
                <a:p>
                  <a:pPr>
                    <a:defRPr sz="2000" b="0" i="0" u="none" strike="noStrike" kern="1200" spc="0" baseline="0">
                      <a:solidFill>
                        <a:schemeClr val="accent3">
                          <a:lumMod val="60000"/>
                        </a:schemeClr>
                      </a:solidFill>
                      <a:latin typeface="+mn-lt"/>
                      <a:ea typeface="+mn-ea"/>
                      <a:cs typeface="+mn-cs"/>
                    </a:defRPr>
                  </a:pPr>
                  <a:endParaRPr lang="en-PT"/>
                </a:p>
              </c:txPr>
              <c:dLblPos val="outEnd"/>
              <c:showLegendKey val="0"/>
              <c:showVal val="0"/>
              <c:showCatName val="1"/>
              <c:showSerName val="0"/>
              <c:showPercent val="0"/>
              <c:showBubbleSize val="0"/>
              <c:extLst>
                <c:ext xmlns:c16="http://schemas.microsoft.com/office/drawing/2014/chart" uri="{C3380CC4-5D6E-409C-BE32-E72D297353CC}">
                  <c16:uniqueId val="{00000011-1CEF-4CE1-860B-8680FD3F7D7C}"/>
                </c:ext>
              </c:extLst>
            </c:dLbl>
            <c:dLbl>
              <c:idx val="9"/>
              <c:layout>
                <c:manualLayout>
                  <c:x val="3.1897926634767569E-3"/>
                  <c:y val="-3.8259206121472981E-3"/>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4">
                          <a:lumMod val="6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CEF-4CE1-860B-8680FD3F7D7C}"/>
                </c:ext>
              </c:extLst>
            </c:dLbl>
            <c:dLbl>
              <c:idx val="10"/>
              <c:layout>
                <c:manualLayout>
                  <c:x val="-1.1557132185039663E-3"/>
                  <c:y val="3.7538720051059987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5">
                          <a:lumMod val="6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15:layout>
                    <c:manualLayout>
                      <c:w val="0.22999285808522504"/>
                      <c:h val="0.10791358722622747"/>
                    </c:manualLayout>
                  </c15:layout>
                </c:ext>
                <c:ext xmlns:c16="http://schemas.microsoft.com/office/drawing/2014/chart" uri="{C3380CC4-5D6E-409C-BE32-E72D297353CC}">
                  <c16:uniqueId val="{00000015-1CEF-4CE1-860B-8680FD3F7D7C}"/>
                </c:ext>
              </c:extLst>
            </c:dLbl>
            <c:dLbl>
              <c:idx val="11"/>
              <c:spPr>
                <a:noFill/>
                <a:ln>
                  <a:noFill/>
                </a:ln>
                <a:effectLst/>
              </c:spPr>
              <c:txPr>
                <a:bodyPr rot="0" spcFirstLastPara="1" vertOverflow="ellipsis" vert="horz" wrap="square" anchor="ctr" anchorCtr="1"/>
                <a:lstStyle/>
                <a:p>
                  <a:pPr>
                    <a:defRPr sz="2000" b="0" i="0" u="none" strike="noStrike" kern="1200" spc="0" baseline="0">
                      <a:solidFill>
                        <a:schemeClr val="accent6">
                          <a:lumMod val="60000"/>
                        </a:schemeClr>
                      </a:solidFill>
                      <a:latin typeface="+mn-lt"/>
                      <a:ea typeface="+mn-ea"/>
                      <a:cs typeface="+mn-cs"/>
                    </a:defRPr>
                  </a:pPr>
                  <a:endParaRPr lang="en-PT"/>
                </a:p>
              </c:txPr>
              <c:dLblPos val="outEnd"/>
              <c:showLegendKey val="0"/>
              <c:showVal val="0"/>
              <c:showCatName val="1"/>
              <c:showSerName val="0"/>
              <c:showPercent val="0"/>
              <c:showBubbleSize val="0"/>
              <c:extLst>
                <c:ext xmlns:c16="http://schemas.microsoft.com/office/drawing/2014/chart" uri="{C3380CC4-5D6E-409C-BE32-E72D297353CC}">
                  <c16:uniqueId val="{00000017-1CEF-4CE1-860B-8680FD3F7D7C}"/>
                </c:ext>
              </c:extLst>
            </c:dLbl>
            <c:dLbl>
              <c:idx val="12"/>
              <c:layout>
                <c:manualLayout>
                  <c:x val="2.7315403925191283E-2"/>
                  <c:y val="0"/>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1">
                          <a:lumMod val="80000"/>
                          <a:lumOff val="2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CEF-4CE1-860B-8680FD3F7D7C}"/>
                </c:ext>
              </c:extLst>
            </c:dLbl>
            <c:dLbl>
              <c:idx val="13"/>
              <c:layout>
                <c:manualLayout>
                  <c:x val="2.8708133971291835E-2"/>
                  <c:y val="-5.7388809182209472E-3"/>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2">
                          <a:lumMod val="80000"/>
                          <a:lumOff val="2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CEF-4CE1-860B-8680FD3F7D7C}"/>
                </c:ext>
              </c:extLst>
            </c:dLbl>
            <c:dLbl>
              <c:idx val="14"/>
              <c:layout>
                <c:manualLayout>
                  <c:x val="2.2328548644338118E-2"/>
                  <c:y val="-1.1477761836441894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3">
                          <a:lumMod val="80000"/>
                          <a:lumOff val="2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CEF-4CE1-860B-8680FD3F7D7C}"/>
                </c:ext>
              </c:extLst>
            </c:dLbl>
            <c:dLbl>
              <c:idx val="15"/>
              <c:layout>
                <c:manualLayout>
                  <c:x val="1.9138755980861243E-2"/>
                  <c:y val="0"/>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4">
                          <a:lumMod val="80000"/>
                          <a:lumOff val="2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CEF-4CE1-860B-8680FD3F7D7C}"/>
                </c:ext>
              </c:extLst>
            </c:dLbl>
            <c:dLbl>
              <c:idx val="16"/>
              <c:layout>
                <c:manualLayout>
                  <c:x val="-9.8580543868525447E-18"/>
                  <c:y val="1.8058692579096064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5">
                          <a:lumMod val="80000"/>
                          <a:lumOff val="2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CEF-4CE1-860B-8680FD3F7D7C}"/>
                </c:ext>
              </c:extLst>
            </c:dLbl>
            <c:dLbl>
              <c:idx val="17"/>
              <c:layout>
                <c:manualLayout>
                  <c:x val="-6.4526192299230817E-2"/>
                  <c:y val="0.11040645871476143"/>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6">
                          <a:lumMod val="80000"/>
                          <a:lumOff val="2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CEF-4CE1-860B-8680FD3F7D7C}"/>
                </c:ext>
              </c:extLst>
            </c:dLbl>
            <c:dLbl>
              <c:idx val="18"/>
              <c:layout>
                <c:manualLayout>
                  <c:x val="-1.2905238459846169E-2"/>
                  <c:y val="1.2899066127925733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1">
                          <a:lumMod val="8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CEF-4CE1-860B-8680FD3F7D7C}"/>
                </c:ext>
              </c:extLst>
            </c:dLbl>
            <c:dLbl>
              <c:idx val="19"/>
              <c:spPr>
                <a:noFill/>
                <a:ln>
                  <a:noFill/>
                </a:ln>
                <a:effectLst/>
              </c:spPr>
              <c:txPr>
                <a:bodyPr rot="0" spcFirstLastPara="1" vertOverflow="ellipsis" vert="horz" wrap="square" anchor="ctr" anchorCtr="1"/>
                <a:lstStyle/>
                <a:p>
                  <a:pPr>
                    <a:defRPr sz="2000" b="0" i="0" u="none" strike="noStrike" kern="1200" spc="0" baseline="0">
                      <a:solidFill>
                        <a:schemeClr val="accent2">
                          <a:lumMod val="80000"/>
                        </a:schemeClr>
                      </a:solidFill>
                      <a:latin typeface="+mn-lt"/>
                      <a:ea typeface="+mn-ea"/>
                      <a:cs typeface="+mn-cs"/>
                    </a:defRPr>
                  </a:pPr>
                  <a:endParaRPr lang="en-PT"/>
                </a:p>
              </c:txPr>
              <c:dLblPos val="outEnd"/>
              <c:showLegendKey val="0"/>
              <c:showVal val="0"/>
              <c:showCatName val="1"/>
              <c:showSerName val="0"/>
              <c:showPercent val="0"/>
              <c:showBubbleSize val="0"/>
              <c:extLst>
                <c:ext xmlns:c16="http://schemas.microsoft.com/office/drawing/2014/chart" uri="{C3380CC4-5D6E-409C-BE32-E72D297353CC}">
                  <c16:uniqueId val="{00000027-1CEF-4CE1-860B-8680FD3F7D7C}"/>
                </c:ext>
              </c:extLst>
            </c:dLbl>
            <c:dLbl>
              <c:idx val="20"/>
              <c:spPr>
                <a:noFill/>
                <a:ln>
                  <a:noFill/>
                </a:ln>
                <a:effectLst/>
              </c:spPr>
              <c:txPr>
                <a:bodyPr rot="0" spcFirstLastPara="1" vertOverflow="ellipsis" vert="horz" wrap="square" anchor="ctr" anchorCtr="1"/>
                <a:lstStyle/>
                <a:p>
                  <a:pPr>
                    <a:defRPr sz="2000" b="0" i="0" u="none" strike="noStrike" kern="1200" spc="0" baseline="0">
                      <a:solidFill>
                        <a:schemeClr val="accent3">
                          <a:lumMod val="80000"/>
                        </a:schemeClr>
                      </a:solidFill>
                      <a:latin typeface="+mn-lt"/>
                      <a:ea typeface="+mn-ea"/>
                      <a:cs typeface="+mn-cs"/>
                    </a:defRPr>
                  </a:pPr>
                  <a:endParaRPr lang="en-PT"/>
                </a:p>
              </c:txPr>
              <c:dLblPos val="outEnd"/>
              <c:showLegendKey val="0"/>
              <c:showVal val="0"/>
              <c:showCatName val="1"/>
              <c:showSerName val="0"/>
              <c:showPercent val="0"/>
              <c:showBubbleSize val="0"/>
              <c:extLst>
                <c:ext xmlns:c16="http://schemas.microsoft.com/office/drawing/2014/chart" uri="{C3380CC4-5D6E-409C-BE32-E72D297353CC}">
                  <c16:uniqueId val="{00000029-1CEF-4CE1-860B-8680FD3F7D7C}"/>
                </c:ext>
              </c:extLst>
            </c:dLbl>
            <c:dLbl>
              <c:idx val="21"/>
              <c:layout>
                <c:manualLayout>
                  <c:x val="0"/>
                  <c:y val="-1.1477761836441894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4">
                          <a:lumMod val="8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CEF-4CE1-860B-8680FD3F7D7C}"/>
                </c:ext>
              </c:extLst>
            </c:dLbl>
            <c:dLbl>
              <c:idx val="22"/>
              <c:layout>
                <c:manualLayout>
                  <c:x val="-1.594896331738437E-3"/>
                  <c:y val="-1.7216642754662909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5">
                          <a:lumMod val="8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D-1CEF-4CE1-860B-8680FD3F7D7C}"/>
                </c:ext>
              </c:extLst>
            </c:dLbl>
            <c:dLbl>
              <c:idx val="23"/>
              <c:layout>
                <c:manualLayout>
                  <c:x val="-3.3333451885392677E-3"/>
                  <c:y val="-5.2000299827111886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6">
                          <a:lumMod val="8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CEF-4CE1-860B-8680FD3F7D7C}"/>
                </c:ext>
              </c:extLst>
            </c:dLbl>
            <c:dLbl>
              <c:idx val="24"/>
              <c:layout>
                <c:manualLayout>
                  <c:x val="0"/>
                  <c:y val="-6.0898217836584924E-2"/>
                </c:manualLayout>
              </c:layout>
              <c:tx>
                <c:rich>
                  <a:bodyPr rot="0" spcFirstLastPara="1" vertOverflow="ellipsis" vert="horz" wrap="square" anchor="ctr" anchorCtr="1"/>
                  <a:lstStyle/>
                  <a:p>
                    <a:pPr>
                      <a:defRPr sz="1600" b="0" i="0" u="none" strike="noStrike" kern="1200" spc="0" baseline="0">
                        <a:solidFill>
                          <a:schemeClr val="accent1"/>
                        </a:solidFill>
                        <a:latin typeface="+mn-lt"/>
                        <a:ea typeface="+mn-ea"/>
                        <a:cs typeface="+mn-cs"/>
                      </a:defRPr>
                    </a:pPr>
                    <a:fld id="{F3844FAE-606A-4A16-9813-E7CFE761E2B6}" type="CATEGORYNAME">
                      <a:rPr lang="en-US" sz="1600" b="0" smtClean="0"/>
                      <a:pPr>
                        <a:defRPr sz="1600" b="0">
                          <a:solidFill>
                            <a:schemeClr val="accent1"/>
                          </a:solidFill>
                        </a:defRPr>
                      </a:pPr>
                      <a:t>[CATEGORY NAME]</a:t>
                    </a:fld>
                    <a:endParaRPr lang="en-PT"/>
                  </a:p>
                </c:rich>
              </c:tx>
              <c:spPr>
                <a:noFill/>
                <a:ln>
                  <a:noFill/>
                </a:ln>
                <a:effectLst/>
              </c:spPr>
              <c:txPr>
                <a:bodyPr rot="0" spcFirstLastPara="1" vertOverflow="ellipsis" vert="horz" wrap="square" anchor="ctr" anchorCtr="1"/>
                <a:lstStyle/>
                <a:p>
                  <a:pPr>
                    <a:defRPr sz="1600" b="0" i="0" u="none" strike="noStrike" kern="1200" spc="0" baseline="0">
                      <a:solidFill>
                        <a:schemeClr val="accent1"/>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15:layout>
                    <c:manualLayout>
                      <c:w val="0.22727208832331652"/>
                      <c:h val="0.13371171948207913"/>
                    </c:manualLayout>
                  </c15:layout>
                  <c15:dlblFieldTable/>
                  <c15:showDataLabelsRange val="0"/>
                </c:ext>
                <c:ext xmlns:c16="http://schemas.microsoft.com/office/drawing/2014/chart" uri="{C3380CC4-5D6E-409C-BE32-E72D297353CC}">
                  <c16:uniqueId val="{00000031-1CEF-4CE1-860B-8680FD3F7D7C}"/>
                </c:ext>
              </c:extLst>
            </c:dLbl>
            <c:dLbl>
              <c:idx val="25"/>
              <c:layout>
                <c:manualLayout>
                  <c:x val="-2.1435736569872299E-2"/>
                  <c:y val="-7.1796811472734159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2">
                          <a:lumMod val="60000"/>
                          <a:lumOff val="4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3-1CEF-4CE1-860B-8680FD3F7D7C}"/>
                </c:ext>
              </c:extLst>
            </c:dLbl>
            <c:dLbl>
              <c:idx val="26"/>
              <c:layout>
                <c:manualLayout>
                  <c:x val="-3.7603697062906602E-2"/>
                  <c:y val="-0.1153907797475318"/>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3">
                          <a:lumMod val="60000"/>
                          <a:lumOff val="4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5-1CEF-4CE1-860B-8680FD3F7D7C}"/>
                </c:ext>
              </c:extLst>
            </c:dLbl>
            <c:dLbl>
              <c:idx val="27"/>
              <c:layout>
                <c:manualLayout>
                  <c:x val="2.6074339931771558E-2"/>
                  <c:y val="-3.9188784840936235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accent4">
                          <a:lumMod val="60000"/>
                          <a:lumOff val="40000"/>
                        </a:schemeClr>
                      </a:solidFill>
                      <a:latin typeface="+mn-lt"/>
                      <a:ea typeface="+mn-ea"/>
                      <a:cs typeface="+mn-cs"/>
                    </a:defRPr>
                  </a:pPr>
                  <a:endParaRPr lang="en-PT"/>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7-1CEF-4CE1-860B-8680FD3F7D7C}"/>
                </c:ext>
              </c:extLst>
            </c:dLbl>
            <c:dLbl>
              <c:idx val="28"/>
              <c:spPr>
                <a:noFill/>
                <a:ln>
                  <a:noFill/>
                </a:ln>
                <a:effectLst/>
              </c:spPr>
              <c:txPr>
                <a:bodyPr rot="0" spcFirstLastPara="1" vertOverflow="ellipsis" vert="horz" wrap="square" anchor="ctr" anchorCtr="1"/>
                <a:lstStyle/>
                <a:p>
                  <a:pPr>
                    <a:defRPr sz="2000" b="0" i="0" u="none" strike="noStrike" kern="1200" spc="0" baseline="0">
                      <a:solidFill>
                        <a:schemeClr val="accent5">
                          <a:lumMod val="60000"/>
                          <a:lumOff val="40000"/>
                        </a:schemeClr>
                      </a:solidFill>
                      <a:latin typeface="+mn-lt"/>
                      <a:ea typeface="+mn-ea"/>
                      <a:cs typeface="+mn-cs"/>
                    </a:defRPr>
                  </a:pPr>
                  <a:endParaRPr lang="en-PT"/>
                </a:p>
              </c:txPr>
              <c:dLblPos val="outEnd"/>
              <c:showLegendKey val="0"/>
              <c:showVal val="0"/>
              <c:showCatName val="1"/>
              <c:showSerName val="0"/>
              <c:showPercent val="0"/>
              <c:showBubbleSize val="0"/>
              <c:extLst>
                <c:ext xmlns:c16="http://schemas.microsoft.com/office/drawing/2014/chart" uri="{C3380CC4-5D6E-409C-BE32-E72D297353CC}">
                  <c16:uniqueId val="{00000039-1CEF-4CE1-860B-8680FD3F7D7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spc="0" baseline="0">
                    <a:solidFill>
                      <a:schemeClr val="accent1"/>
                    </a:solidFill>
                    <a:latin typeface="+mn-lt"/>
                    <a:ea typeface="+mn-ea"/>
                    <a:cs typeface="+mn-cs"/>
                  </a:defRPr>
                </a:pPr>
                <a:endParaRPr lang="en-PT"/>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Sheet1!$A$1:$A$29</c:f>
              <c:strCache>
                <c:ptCount val="29"/>
                <c:pt idx="0">
                  <c:v>Argentina</c:v>
                </c:pt>
                <c:pt idx="1">
                  <c:v>Australia</c:v>
                </c:pt>
                <c:pt idx="2">
                  <c:v>Belgium</c:v>
                </c:pt>
                <c:pt idx="3">
                  <c:v>Brazil</c:v>
                </c:pt>
                <c:pt idx="4">
                  <c:v>Canada</c:v>
                </c:pt>
                <c:pt idx="5">
                  <c:v>Chile</c:v>
                </c:pt>
                <c:pt idx="6">
                  <c:v>China</c:v>
                </c:pt>
                <c:pt idx="7">
                  <c:v>Croatia</c:v>
                </c:pt>
                <c:pt idx="8">
                  <c:v>France</c:v>
                </c:pt>
                <c:pt idx="9">
                  <c:v>Germany</c:v>
                </c:pt>
                <c:pt idx="10">
                  <c:v>Hong Kong</c:v>
                </c:pt>
                <c:pt idx="11">
                  <c:v>India</c:v>
                </c:pt>
                <c:pt idx="12">
                  <c:v>Iran</c:v>
                </c:pt>
                <c:pt idx="13">
                  <c:v>Italy</c:v>
                </c:pt>
                <c:pt idx="14">
                  <c:v>Jordan</c:v>
                </c:pt>
                <c:pt idx="15">
                  <c:v>Korea</c:v>
                </c:pt>
                <c:pt idx="16">
                  <c:v>Mexico</c:v>
                </c:pt>
                <c:pt idx="17">
                  <c:v>New Zealand</c:v>
                </c:pt>
                <c:pt idx="18">
                  <c:v>Pakistan</c:v>
                </c:pt>
                <c:pt idx="19">
                  <c:v>Portugal</c:v>
                </c:pt>
                <c:pt idx="20">
                  <c:v>Romania</c:v>
                </c:pt>
                <c:pt idx="21">
                  <c:v>Singapore</c:v>
                </c:pt>
                <c:pt idx="22">
                  <c:v>Spain</c:v>
                </c:pt>
                <c:pt idx="23">
                  <c:v>Sri Lanka</c:v>
                </c:pt>
                <c:pt idx="24">
                  <c:v>Switzerland</c:v>
                </c:pt>
                <c:pt idx="25">
                  <c:v>Taiwan</c:v>
                </c:pt>
                <c:pt idx="26">
                  <c:v>Turkey</c:v>
                </c:pt>
                <c:pt idx="27">
                  <c:v>UK</c:v>
                </c:pt>
                <c:pt idx="28">
                  <c:v>USA</c:v>
                </c:pt>
              </c:strCache>
            </c:strRef>
          </c:cat>
          <c:val>
            <c:numRef>
              <c:f>Sheet1!$B$1:$B$29</c:f>
              <c:numCache>
                <c:formatCode>#,##0</c:formatCode>
                <c:ptCount val="29"/>
                <c:pt idx="0">
                  <c:v>1</c:v>
                </c:pt>
                <c:pt idx="1">
                  <c:v>3</c:v>
                </c:pt>
                <c:pt idx="2">
                  <c:v>1</c:v>
                </c:pt>
                <c:pt idx="3">
                  <c:v>5</c:v>
                </c:pt>
                <c:pt idx="4">
                  <c:v>3</c:v>
                </c:pt>
                <c:pt idx="5">
                  <c:v>1</c:v>
                </c:pt>
                <c:pt idx="6">
                  <c:v>15</c:v>
                </c:pt>
                <c:pt idx="7">
                  <c:v>3</c:v>
                </c:pt>
                <c:pt idx="8">
                  <c:v>6</c:v>
                </c:pt>
                <c:pt idx="9">
                  <c:v>5</c:v>
                </c:pt>
                <c:pt idx="10">
                  <c:v>2</c:v>
                </c:pt>
                <c:pt idx="11">
                  <c:v>31</c:v>
                </c:pt>
                <c:pt idx="12">
                  <c:v>5</c:v>
                </c:pt>
                <c:pt idx="13">
                  <c:v>5</c:v>
                </c:pt>
                <c:pt idx="14">
                  <c:v>1</c:v>
                </c:pt>
                <c:pt idx="15">
                  <c:v>9</c:v>
                </c:pt>
                <c:pt idx="16">
                  <c:v>1</c:v>
                </c:pt>
                <c:pt idx="17">
                  <c:v>1</c:v>
                </c:pt>
                <c:pt idx="18">
                  <c:v>1</c:v>
                </c:pt>
                <c:pt idx="19">
                  <c:v>3</c:v>
                </c:pt>
                <c:pt idx="20">
                  <c:v>2</c:v>
                </c:pt>
                <c:pt idx="21">
                  <c:v>2</c:v>
                </c:pt>
                <c:pt idx="22">
                  <c:v>2</c:v>
                </c:pt>
                <c:pt idx="23">
                  <c:v>1</c:v>
                </c:pt>
                <c:pt idx="24">
                  <c:v>2</c:v>
                </c:pt>
                <c:pt idx="25">
                  <c:v>2</c:v>
                </c:pt>
                <c:pt idx="26">
                  <c:v>1</c:v>
                </c:pt>
                <c:pt idx="27">
                  <c:v>6</c:v>
                </c:pt>
                <c:pt idx="28">
                  <c:v>25</c:v>
                </c:pt>
              </c:numCache>
            </c:numRef>
          </c:val>
          <c:extLst>
            <c:ext xmlns:c16="http://schemas.microsoft.com/office/drawing/2014/chart" uri="{C3380CC4-5D6E-409C-BE32-E72D297353CC}">
              <c16:uniqueId val="{0000003A-1CEF-4CE1-860B-8680FD3F7D7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847E6-DA64-A044-9F7F-7308B6648FBA}" type="datetimeFigureOut">
              <a:rPr lang="en-PT" smtClean="0"/>
              <a:t>26/10/2020</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1C2CF-14F8-BB4F-947F-F06604F5F365}" type="slidenum">
              <a:rPr lang="en-PT" smtClean="0"/>
              <a:t>‹#›</a:t>
            </a:fld>
            <a:endParaRPr lang="en-PT"/>
          </a:p>
        </p:txBody>
      </p:sp>
    </p:spTree>
    <p:extLst>
      <p:ext uri="{BB962C8B-B14F-4D97-AF65-F5344CB8AC3E}">
        <p14:creationId xmlns:p14="http://schemas.microsoft.com/office/powerpoint/2010/main" val="178419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437c45ae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437c45ae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0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c57cebe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c57cebe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777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3da1d088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3da1d088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02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3da1d088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3da1d088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4254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c57cebe1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c57cebe1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86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c57cebe1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c57cebe1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09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B883EF0-7434-1148-AB18-582B814DB9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2FA04E99-0F65-8144-9264-29634B165F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5" name="Slide Number Placeholder 3">
            <a:extLst>
              <a:ext uri="{FF2B5EF4-FFF2-40B4-BE49-F238E27FC236}">
                <a16:creationId xmlns:a16="http://schemas.microsoft.com/office/drawing/2014/main" id="{FBE08AB4-4971-964C-88A4-B7299A3A65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1363" indent="-284163">
              <a:defRPr sz="2400">
                <a:solidFill>
                  <a:schemeClr val="tx1"/>
                </a:solidFill>
                <a:latin typeface="Arial" panose="020B0604020202020204" pitchFamily="34" charset="0"/>
                <a:ea typeface="ＭＳ Ｐゴシック" panose="020B0600070205080204" pitchFamily="34" charset="-128"/>
              </a:defRPr>
            </a:lvl2pPr>
            <a:lvl3pPr marL="1139825" indent="-227013">
              <a:defRPr sz="2400">
                <a:solidFill>
                  <a:schemeClr val="tx1"/>
                </a:solidFill>
                <a:latin typeface="Arial" panose="020B0604020202020204" pitchFamily="34" charset="0"/>
                <a:ea typeface="ＭＳ Ｐゴシック" panose="020B0600070205080204" pitchFamily="34" charset="-128"/>
              </a:defRPr>
            </a:lvl3pPr>
            <a:lvl4pPr marL="1595438" indent="-227013">
              <a:defRPr sz="2400">
                <a:solidFill>
                  <a:schemeClr val="tx1"/>
                </a:solidFill>
                <a:latin typeface="Arial" panose="020B0604020202020204" pitchFamily="34" charset="0"/>
                <a:ea typeface="ＭＳ Ｐゴシック" panose="020B0600070205080204" pitchFamily="34" charset="-128"/>
              </a:defRPr>
            </a:lvl4pPr>
            <a:lvl5pPr marL="2052638" indent="-227013">
              <a:defRPr sz="2400">
                <a:solidFill>
                  <a:schemeClr val="tx1"/>
                </a:solidFill>
                <a:latin typeface="Arial" panose="020B0604020202020204" pitchFamily="34" charset="0"/>
                <a:ea typeface="ＭＳ Ｐゴシック" panose="020B0600070205080204" pitchFamily="34" charset="-128"/>
              </a:defRPr>
            </a:lvl5pPr>
            <a:lvl6pPr marL="2509838" indent="-2270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67038" indent="-2270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4238" indent="-2270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1438" indent="-2270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95E316-1637-E64C-9467-2F159981699B}" type="slidenum">
              <a:rPr lang="en-US" altLang="en-US" sz="1200"/>
              <a:pPr/>
              <a:t>26</a:t>
            </a:fld>
            <a:endParaRPr lang="en-US" altLang="en-US" sz="1200"/>
          </a:p>
        </p:txBody>
      </p:sp>
      <p:sp>
        <p:nvSpPr>
          <p:cNvPr id="18436" name="Date Placeholder 4">
            <a:extLst>
              <a:ext uri="{FF2B5EF4-FFF2-40B4-BE49-F238E27FC236}">
                <a16:creationId xmlns:a16="http://schemas.microsoft.com/office/drawing/2014/main" id="{E0CE6E9F-CC8F-4E49-B34E-E51A0117E360}"/>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1363" indent="-284163">
              <a:defRPr sz="2400">
                <a:solidFill>
                  <a:schemeClr val="tx1"/>
                </a:solidFill>
                <a:latin typeface="Arial" panose="020B0604020202020204" pitchFamily="34" charset="0"/>
                <a:ea typeface="ＭＳ Ｐゴシック" panose="020B0600070205080204" pitchFamily="34" charset="-128"/>
              </a:defRPr>
            </a:lvl2pPr>
            <a:lvl3pPr marL="1139825" indent="-227013">
              <a:defRPr sz="2400">
                <a:solidFill>
                  <a:schemeClr val="tx1"/>
                </a:solidFill>
                <a:latin typeface="Arial" panose="020B0604020202020204" pitchFamily="34" charset="0"/>
                <a:ea typeface="ＭＳ Ｐゴシック" panose="020B0600070205080204" pitchFamily="34" charset="-128"/>
              </a:defRPr>
            </a:lvl3pPr>
            <a:lvl4pPr marL="1595438" indent="-227013">
              <a:defRPr sz="2400">
                <a:solidFill>
                  <a:schemeClr val="tx1"/>
                </a:solidFill>
                <a:latin typeface="Arial" panose="020B0604020202020204" pitchFamily="34" charset="0"/>
                <a:ea typeface="ＭＳ Ｐゴシック" panose="020B0600070205080204" pitchFamily="34" charset="-128"/>
              </a:defRPr>
            </a:lvl4pPr>
            <a:lvl5pPr marL="2052638" indent="-227013">
              <a:defRPr sz="2400">
                <a:solidFill>
                  <a:schemeClr val="tx1"/>
                </a:solidFill>
                <a:latin typeface="Arial" panose="020B0604020202020204" pitchFamily="34" charset="0"/>
                <a:ea typeface="ＭＳ Ｐゴシック" panose="020B0600070205080204" pitchFamily="34" charset="-128"/>
              </a:defRPr>
            </a:lvl5pPr>
            <a:lvl6pPr marL="2509838" indent="-2270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67038" indent="-2270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4238" indent="-2270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1438" indent="-2270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BE89B12-0711-3043-90C8-D7486135B570}" type="datetime1">
              <a:rPr lang="en-US" altLang="en-US" sz="1200" smtClean="0"/>
              <a:pPr/>
              <a:t>10/26/20</a:t>
            </a:fld>
            <a:endParaRPr lang="en-US" altLang="en-US" sz="1200"/>
          </a:p>
        </p:txBody>
      </p:sp>
    </p:spTree>
    <p:extLst>
      <p:ext uri="{BB962C8B-B14F-4D97-AF65-F5344CB8AC3E}">
        <p14:creationId xmlns:p14="http://schemas.microsoft.com/office/powerpoint/2010/main" val="205138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C04C00C2-D3AC-4748-85F4-78558C7076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BFD798B5-9005-5B42-A9F3-66ABA73D27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7" name="Date Placeholder 3">
            <a:extLst>
              <a:ext uri="{FF2B5EF4-FFF2-40B4-BE49-F238E27FC236}">
                <a16:creationId xmlns:a16="http://schemas.microsoft.com/office/drawing/2014/main" id="{0522B3CF-C37E-9F48-A827-F419E3D5401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0FC7A1-7802-A54F-BA5E-4C626C900A56}" type="datetime1">
              <a:rPr lang="en-US" altLang="en-US" sz="1200" smtClean="0"/>
              <a:pPr/>
              <a:t>10/26/20</a:t>
            </a:fld>
            <a:endParaRPr lang="en-US" altLang="en-US" sz="1200"/>
          </a:p>
        </p:txBody>
      </p:sp>
      <p:sp>
        <p:nvSpPr>
          <p:cNvPr id="21508" name="Slide Number Placeholder 4">
            <a:extLst>
              <a:ext uri="{FF2B5EF4-FFF2-40B4-BE49-F238E27FC236}">
                <a16:creationId xmlns:a16="http://schemas.microsoft.com/office/drawing/2014/main" id="{5B1DA0A8-A032-3443-96BC-2024487918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12F2916-D42D-EF49-8052-4B382D0F8521}" type="slidenum">
              <a:rPr lang="en-US" altLang="en-US" sz="1200"/>
              <a:pPr/>
              <a:t>28</a:t>
            </a:fld>
            <a:endParaRPr lang="en-US" altLang="en-US" sz="1200"/>
          </a:p>
        </p:txBody>
      </p:sp>
    </p:spTree>
    <p:extLst>
      <p:ext uri="{BB962C8B-B14F-4D97-AF65-F5344CB8AC3E}">
        <p14:creationId xmlns:p14="http://schemas.microsoft.com/office/powerpoint/2010/main" val="122404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B8C9784-064B-374B-BDAC-298E81848D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1CE245A5-CC51-334A-9844-5268AD14B8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5" name="Date Placeholder 3">
            <a:extLst>
              <a:ext uri="{FF2B5EF4-FFF2-40B4-BE49-F238E27FC236}">
                <a16:creationId xmlns:a16="http://schemas.microsoft.com/office/drawing/2014/main" id="{746DE9C4-7E61-2343-A3F7-018B186B3AA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CC2F77-C6AD-504F-B42A-93C1AFC8BC8A}" type="datetime1">
              <a:rPr lang="en-US" altLang="en-US" sz="1200" smtClean="0"/>
              <a:pPr/>
              <a:t>10/26/20</a:t>
            </a:fld>
            <a:endParaRPr lang="en-US" altLang="en-US" sz="1200"/>
          </a:p>
        </p:txBody>
      </p:sp>
      <p:sp>
        <p:nvSpPr>
          <p:cNvPr id="23556" name="Slide Number Placeholder 4">
            <a:extLst>
              <a:ext uri="{FF2B5EF4-FFF2-40B4-BE49-F238E27FC236}">
                <a16:creationId xmlns:a16="http://schemas.microsoft.com/office/drawing/2014/main" id="{29D53C2D-0DFA-C043-BBE2-FB06EF48C9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C5BE41-A90D-3E48-BE6A-A3217F5C0119}" type="slidenum">
              <a:rPr lang="en-US" altLang="en-US" sz="1200"/>
              <a:pPr/>
              <a:t>29</a:t>
            </a:fld>
            <a:endParaRPr lang="en-US" altLang="en-US" sz="1200"/>
          </a:p>
        </p:txBody>
      </p:sp>
    </p:spTree>
    <p:extLst>
      <p:ext uri="{BB962C8B-B14F-4D97-AF65-F5344CB8AC3E}">
        <p14:creationId xmlns:p14="http://schemas.microsoft.com/office/powerpoint/2010/main" val="958321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4768B6C1-EAF5-4738-88F6-32054EFA2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EEFE7E-4F42-4D07-9CCA-BA65EED0541B}"/>
              </a:ext>
            </a:extLst>
          </p:cNvPr>
          <p:cNvSpPr>
            <a:spLocks noGrp="1"/>
          </p:cNvSpPr>
          <p:nvPr>
            <p:ph type="ctrTitle"/>
          </p:nvPr>
        </p:nvSpPr>
        <p:spPr>
          <a:xfrm>
            <a:off x="1524000" y="178471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9FC726-B604-4500-9F1C-26F0001584D3}"/>
              </a:ext>
            </a:extLst>
          </p:cNvPr>
          <p:cNvSpPr>
            <a:spLocks noGrp="1"/>
          </p:cNvSpPr>
          <p:nvPr>
            <p:ph type="subTitle" idx="1"/>
          </p:nvPr>
        </p:nvSpPr>
        <p:spPr>
          <a:xfrm>
            <a:off x="1524000" y="4264393"/>
            <a:ext cx="9144000" cy="1655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1624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2" descr="IEEE MB Blue gif">
            <a:extLst>
              <a:ext uri="{FF2B5EF4-FFF2-40B4-BE49-F238E27FC236}">
                <a16:creationId xmlns:a16="http://schemas.microsoft.com/office/drawing/2014/main" id="{87D2C9FE-A012-4145-B252-1980274EFD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8401" y="5867401"/>
            <a:ext cx="1841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09600" y="1600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a:extLst>
              <a:ext uri="{FF2B5EF4-FFF2-40B4-BE49-F238E27FC236}">
                <a16:creationId xmlns:a16="http://schemas.microsoft.com/office/drawing/2014/main" id="{C6578B80-E133-4846-AF2A-EA867D0FC33E}"/>
              </a:ext>
            </a:extLst>
          </p:cNvPr>
          <p:cNvSpPr>
            <a:spLocks noGrp="1"/>
          </p:cNvSpPr>
          <p:nvPr>
            <p:ph type="dt" sz="half" idx="10"/>
          </p:nvPr>
        </p:nvSpPr>
        <p:spPr/>
        <p:txBody>
          <a:bodyPr/>
          <a:lstStyle>
            <a:lvl1pPr>
              <a:defRPr/>
            </a:lvl1pPr>
          </a:lstStyle>
          <a:p>
            <a:pPr>
              <a:defRPr/>
            </a:pPr>
            <a:fld id="{0A0383A0-6211-9745-A416-1A5B57B6C299}" type="datetime5">
              <a:rPr lang="en-US"/>
              <a:pPr>
                <a:defRPr/>
              </a:pPr>
              <a:t>26-Oct-20</a:t>
            </a:fld>
            <a:endParaRPr lang="en-US" dirty="0"/>
          </a:p>
        </p:txBody>
      </p:sp>
      <p:sp>
        <p:nvSpPr>
          <p:cNvPr id="7" name="Slide Number Placeholder 10">
            <a:extLst>
              <a:ext uri="{FF2B5EF4-FFF2-40B4-BE49-F238E27FC236}">
                <a16:creationId xmlns:a16="http://schemas.microsoft.com/office/drawing/2014/main" id="{A6D71C45-9B4F-0748-A098-27535152A67E}"/>
              </a:ext>
            </a:extLst>
          </p:cNvPr>
          <p:cNvSpPr>
            <a:spLocks noGrp="1"/>
          </p:cNvSpPr>
          <p:nvPr>
            <p:ph type="sldNum" sz="quarter" idx="11"/>
          </p:nvPr>
        </p:nvSpPr>
        <p:spPr/>
        <p:txBody>
          <a:bodyPr/>
          <a:lstStyle>
            <a:lvl1pPr>
              <a:defRPr/>
            </a:lvl1pPr>
          </a:lstStyle>
          <a:p>
            <a:fld id="{FBC5357A-5293-8A4D-A0C7-B045165BF18E}" type="slidenum">
              <a:rPr lang="en-US" altLang="en-US"/>
              <a:pPr/>
              <a:t>‹#›</a:t>
            </a:fld>
            <a:endParaRPr lang="en-US" altLang="en-US"/>
          </a:p>
        </p:txBody>
      </p:sp>
    </p:spTree>
    <p:extLst>
      <p:ext uri="{BB962C8B-B14F-4D97-AF65-F5344CB8AC3E}">
        <p14:creationId xmlns:p14="http://schemas.microsoft.com/office/powerpoint/2010/main" val="8690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1971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5DA9E43-F0AD-43E7-963E-649E53B74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C3D53ED5-AAFF-4464-B2F5-DA16958EDDBA}"/>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8BF5170-8BE9-4AA4-85C9-41850026944C}"/>
              </a:ext>
            </a:extLst>
          </p:cNvPr>
          <p:cNvSpPr>
            <a:spLocks noGrp="1"/>
          </p:cNvSpPr>
          <p:nvPr>
            <p:ph idx="1"/>
          </p:nvPr>
        </p:nvSpPr>
        <p:spPr>
          <a:xfrm>
            <a:off x="838200" y="1825625"/>
            <a:ext cx="10515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86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61C7D160-FB77-458E-B429-15F03E809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12C3-0AD4-45DE-946A-2538A94A32B5}"/>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37BC49C-EEFD-4C16-AE96-552F43315AEF}"/>
              </a:ext>
            </a:extLst>
          </p:cNvPr>
          <p:cNvSpPr>
            <a:spLocks noGrp="1"/>
          </p:cNvSpPr>
          <p:nvPr>
            <p:ph type="body" idx="1"/>
          </p:nvPr>
        </p:nvSpPr>
        <p:spPr>
          <a:xfrm>
            <a:off x="831850" y="4589463"/>
            <a:ext cx="10515600" cy="1500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815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BDECF9A-F64E-4E16-A29F-06C3476D0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BA4AAB8-E512-4820-A48B-651514D55AC6}"/>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FBB4F0-1AE2-4D8B-AA76-4185CF1D41CE}"/>
              </a:ext>
            </a:extLst>
          </p:cNvPr>
          <p:cNvSpPr>
            <a:spLocks noGrp="1"/>
          </p:cNvSpPr>
          <p:nvPr>
            <p:ph sz="half" idx="1"/>
          </p:nvPr>
        </p:nvSpPr>
        <p:spPr>
          <a:xfrm>
            <a:off x="838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0445A-983F-4532-8020-FD5746CE7D5B}"/>
              </a:ext>
            </a:extLst>
          </p:cNvPr>
          <p:cNvSpPr>
            <a:spLocks noGrp="1"/>
          </p:cNvSpPr>
          <p:nvPr>
            <p:ph sz="half" idx="2"/>
          </p:nvPr>
        </p:nvSpPr>
        <p:spPr>
          <a:xfrm>
            <a:off x="6172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17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8EE5C127-374E-4851-BF28-4DAB1B7C3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05511C1C-160A-4A10-A30F-B2F6859EB2AF}"/>
              </a:ext>
            </a:extLst>
          </p:cNvPr>
          <p:cNvSpPr>
            <a:spLocks noGrp="1"/>
          </p:cNvSpPr>
          <p:nvPr>
            <p:ph type="title"/>
          </p:nvPr>
        </p:nvSpPr>
        <p:spPr>
          <a:xfrm>
            <a:off x="839788" y="365125"/>
            <a:ext cx="10515600" cy="1325563"/>
          </a:xfrm>
        </p:spPr>
        <p:txBody>
          <a:bodyPr/>
          <a:lstStyle>
            <a:lvl1pPr>
              <a:defRPr>
                <a:solidFill>
                  <a:srgbClr val="32316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8FE26DF-1799-4B38-A430-A847FCC38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2209C-C526-4965-AF1F-59ACC980FBF0}"/>
              </a:ext>
            </a:extLst>
          </p:cNvPr>
          <p:cNvSpPr>
            <a:spLocks noGrp="1"/>
          </p:cNvSpPr>
          <p:nvPr>
            <p:ph sz="half" idx="2"/>
          </p:nvPr>
        </p:nvSpPr>
        <p:spPr>
          <a:xfrm>
            <a:off x="839788" y="2505075"/>
            <a:ext cx="5157787" cy="3409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61E34-D492-4D46-B69F-0489FE58E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875FA-3220-4BA6-A0BC-4C4E209BA961}"/>
              </a:ext>
            </a:extLst>
          </p:cNvPr>
          <p:cNvSpPr>
            <a:spLocks noGrp="1"/>
          </p:cNvSpPr>
          <p:nvPr>
            <p:ph sz="quarter" idx="4"/>
          </p:nvPr>
        </p:nvSpPr>
        <p:spPr>
          <a:xfrm>
            <a:off x="6172200" y="2505075"/>
            <a:ext cx="5183188" cy="3409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14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BFA79EC-F75F-435A-88F7-5CC0D3091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6C034089-4F4C-40B2-B59E-4798BE6A9831}"/>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73BCB3-95EF-4259-9098-E6486697A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994D1-83A5-405B-832C-5E21B39D8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945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AC36B3E2-2AE4-4889-A6EE-05595EEC3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6F4C1F5-07C2-4809-A0C4-7533D94BD2EE}"/>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F0740A8-21BA-4A04-9137-A305BE322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34936-1317-475D-8356-8535EAF87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779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Report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09600"/>
            <a:ext cx="8596668" cy="714892"/>
          </a:xfrm>
        </p:spPr>
        <p:txBody>
          <a:bodyPr/>
          <a:lstStyle>
            <a:lvl1pPr>
              <a:defRPr/>
            </a:lvl1pPr>
          </a:lstStyle>
          <a:p>
            <a:r>
              <a:rPr lang="en-US" dirty="0"/>
              <a:t>Name of your Activity</a:t>
            </a:r>
          </a:p>
        </p:txBody>
      </p:sp>
      <p:sp>
        <p:nvSpPr>
          <p:cNvPr id="11" name="Slide Number Placeholder 5"/>
          <p:cNvSpPr>
            <a:spLocks noGrp="1"/>
          </p:cNvSpPr>
          <p:nvPr>
            <p:ph type="sldNum" sz="quarter" idx="4"/>
          </p:nvPr>
        </p:nvSpPr>
        <p:spPr>
          <a:xfrm>
            <a:off x="4510216" y="6586151"/>
            <a:ext cx="419189" cy="270742"/>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47D424C4-300E-E241-8E10-F05B61D0F3A9}" type="slidenum">
              <a:rPr lang="en-US" smtClean="0"/>
              <a:t>‹#›</a:t>
            </a:fld>
            <a:endParaRPr lang="en-US"/>
          </a:p>
        </p:txBody>
      </p:sp>
      <p:sp>
        <p:nvSpPr>
          <p:cNvPr id="6" name="Content Placeholder 3"/>
          <p:cNvSpPr>
            <a:spLocks noGrp="1"/>
          </p:cNvSpPr>
          <p:nvPr>
            <p:ph sz="half" idx="10" hasCustomPrompt="1"/>
          </p:nvPr>
        </p:nvSpPr>
        <p:spPr>
          <a:xfrm>
            <a:off x="716716" y="1754117"/>
            <a:ext cx="8542513" cy="3304117"/>
          </a:xfrm>
        </p:spPr>
        <p:txBody>
          <a:bodyPr>
            <a:normAutofit/>
          </a:bodyPr>
          <a:lstStyle>
            <a:lvl1pPr marL="342900" indent="-342900">
              <a:buClrTx/>
              <a:buFont typeface="Arial" panose="020B0604020202020204" pitchFamily="34" charset="0"/>
              <a:buChar char="•"/>
              <a:defRPr sz="2400">
                <a:solidFill>
                  <a:schemeClr val="tx1"/>
                </a:solidFill>
                <a:latin typeface="+mn-lt"/>
              </a:defRPr>
            </a:lvl1pPr>
            <a:lvl2pPr marL="800100" indent="-342900">
              <a:buClrTx/>
              <a:buSzPct val="90000"/>
              <a:buFont typeface="Arial" panose="020B0604020202020204" pitchFamily="34" charset="0"/>
              <a:buChar char="•"/>
              <a:defRPr sz="2000">
                <a:solidFill>
                  <a:schemeClr val="tx1"/>
                </a:solidFill>
                <a:latin typeface="+mn-lt"/>
              </a:defRPr>
            </a:lvl2pPr>
            <a:lvl3pPr marL="1143000" indent="-228600">
              <a:buClrTx/>
              <a:buFont typeface="Arial" panose="020B0604020202020204" pitchFamily="34" charset="0"/>
              <a:buChar char="•"/>
              <a:defRPr sz="2000">
                <a:solidFill>
                  <a:schemeClr val="tx1"/>
                </a:solidFill>
                <a:latin typeface="+mn-lt"/>
              </a:defRPr>
            </a:lvl3pPr>
            <a:lvl4pPr marL="1600200" indent="-228600">
              <a:buClrTx/>
              <a:buFont typeface="Arial" panose="020B0604020202020204" pitchFamily="34" charset="0"/>
              <a:buChar char="•"/>
              <a:defRPr sz="1800">
                <a:solidFill>
                  <a:schemeClr val="tx1"/>
                </a:solidFill>
                <a:latin typeface="+mn-lt"/>
              </a:defRPr>
            </a:lvl4pPr>
            <a:lvl5pPr marL="2057400" indent="-228600">
              <a:buClrTx/>
              <a:buFont typeface="Arial" panose="020B0604020202020204" pitchFamily="34" charset="0"/>
              <a:buChar char="•"/>
              <a:defRPr sz="1800">
                <a:solidFill>
                  <a:schemeClr val="tx1"/>
                </a:solidFill>
                <a:latin typeface="+mn-lt"/>
              </a:defRPr>
            </a:lvl5pPr>
          </a:lstStyle>
          <a:p>
            <a:r>
              <a:rPr lang="en-US" dirty="0"/>
              <a:t>Name of Chair</a:t>
            </a:r>
          </a:p>
          <a:p>
            <a:pPr lvl="1"/>
            <a:r>
              <a:rPr lang="en-US" dirty="0"/>
              <a:t>Members of Committee (if applicable)</a:t>
            </a:r>
          </a:p>
          <a:p>
            <a:pPr lvl="1"/>
            <a:endParaRPr lang="en-US" dirty="0"/>
          </a:p>
        </p:txBody>
      </p:sp>
    </p:spTree>
    <p:extLst>
      <p:ext uri="{BB962C8B-B14F-4D97-AF65-F5344CB8AC3E}">
        <p14:creationId xmlns:p14="http://schemas.microsoft.com/office/powerpoint/2010/main" val="365958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Content Placeholder 4"/>
          <p:cNvSpPr>
            <a:spLocks noGrp="1"/>
          </p:cNvSpPr>
          <p:nvPr>
            <p:ph sz="quarter" idx="10"/>
          </p:nvPr>
        </p:nvSpPr>
        <p:spPr>
          <a:xfrm>
            <a:off x="524256" y="1197864"/>
            <a:ext cx="11143488" cy="4892040"/>
          </a:xfrm>
        </p:spPr>
        <p:txBody>
          <a:bodyPr/>
          <a:lstStyle>
            <a:lvl1pPr>
              <a:defRPr sz="28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942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E9CFA-CF36-482F-A57C-02A368B22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89DDE-6092-4BFE-B829-C7E8708C9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65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eeexplore.ieee.org/document/838225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it.ly/TCAD-REVIE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scopus.com/sources.ur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30FCD-8A35-401A-9903-417F8DBC3CA4}"/>
              </a:ext>
            </a:extLst>
          </p:cNvPr>
          <p:cNvSpPr>
            <a:spLocks noGrp="1"/>
          </p:cNvSpPr>
          <p:nvPr>
            <p:ph type="ctrTitle"/>
          </p:nvPr>
        </p:nvSpPr>
        <p:spPr/>
        <p:txBody>
          <a:bodyPr/>
          <a:lstStyle/>
          <a:p>
            <a:r>
              <a:rPr lang="en-US" dirty="0"/>
              <a:t>Publications</a:t>
            </a:r>
          </a:p>
        </p:txBody>
      </p:sp>
      <p:sp>
        <p:nvSpPr>
          <p:cNvPr id="3" name="Subtitle 2">
            <a:extLst>
              <a:ext uri="{FF2B5EF4-FFF2-40B4-BE49-F238E27FC236}">
                <a16:creationId xmlns:a16="http://schemas.microsoft.com/office/drawing/2014/main" id="{471BA788-2CBF-445D-B9EB-E38B9540C087}"/>
              </a:ext>
            </a:extLst>
          </p:cNvPr>
          <p:cNvSpPr>
            <a:spLocks noGrp="1"/>
          </p:cNvSpPr>
          <p:nvPr>
            <p:ph type="subTitle" idx="1"/>
          </p:nvPr>
        </p:nvSpPr>
        <p:spPr/>
        <p:txBody>
          <a:bodyPr/>
          <a:lstStyle/>
          <a:p>
            <a:r>
              <a:rPr lang="en-US" dirty="0"/>
              <a:t>L. Miguel Silveira</a:t>
            </a:r>
          </a:p>
          <a:p>
            <a:r>
              <a:rPr lang="en-US" dirty="0"/>
              <a:t>November 1</a:t>
            </a:r>
            <a:r>
              <a:rPr lang="en-US" baseline="30000" dirty="0"/>
              <a:t>st</a:t>
            </a:r>
            <a:r>
              <a:rPr lang="en-US" dirty="0"/>
              <a:t> 2020</a:t>
            </a:r>
          </a:p>
        </p:txBody>
      </p:sp>
    </p:spTree>
    <p:extLst>
      <p:ext uri="{BB962C8B-B14F-4D97-AF65-F5344CB8AC3E}">
        <p14:creationId xmlns:p14="http://schemas.microsoft.com/office/powerpoint/2010/main" val="218662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838200" y="0"/>
            <a:ext cx="10515600" cy="1325563"/>
          </a:xfrm>
          <a:prstGeom prst="rect">
            <a:avLst/>
          </a:prstGeom>
        </p:spPr>
        <p:txBody>
          <a:bodyPr spcFirstLastPara="1" vert="horz" wrap="square" lIns="121900" tIns="121900" rIns="121900" bIns="121900" rtlCol="0" anchor="t" anchorCtr="0">
            <a:noAutofit/>
          </a:bodyPr>
          <a:lstStyle/>
          <a:p>
            <a:r>
              <a:rPr lang="en" dirty="0"/>
              <a:t>IEEE TCAD Update</a:t>
            </a:r>
            <a:endParaRPr dirty="0">
              <a:solidFill>
                <a:srgbClr val="0000FF"/>
              </a:solidFill>
            </a:endParaRPr>
          </a:p>
        </p:txBody>
      </p:sp>
      <p:sp>
        <p:nvSpPr>
          <p:cNvPr id="55" name="Google Shape;55;p13"/>
          <p:cNvSpPr txBox="1">
            <a:spLocks noGrp="1"/>
          </p:cNvSpPr>
          <p:nvPr>
            <p:ph idx="1"/>
          </p:nvPr>
        </p:nvSpPr>
        <p:spPr>
          <a:xfrm>
            <a:off x="651441" y="857394"/>
            <a:ext cx="7297537" cy="5143211"/>
          </a:xfrm>
          <a:prstGeom prst="rect">
            <a:avLst/>
          </a:prstGeom>
        </p:spPr>
        <p:txBody>
          <a:bodyPr spcFirstLastPara="1" vert="horz" wrap="square" lIns="121900" tIns="121900" rIns="121900" bIns="121900" rtlCol="0" anchor="t" anchorCtr="0">
            <a:noAutofit/>
          </a:bodyPr>
          <a:lstStyle/>
          <a:p>
            <a:r>
              <a:rPr lang="en" sz="2400" dirty="0"/>
              <a:t>Current Status</a:t>
            </a:r>
            <a:endParaRPr sz="2400" dirty="0"/>
          </a:p>
          <a:p>
            <a:pPr lvl="1">
              <a:spcBef>
                <a:spcPts val="0"/>
              </a:spcBef>
            </a:pPr>
            <a:r>
              <a:rPr lang="en" sz="2200" dirty="0"/>
              <a:t>Editorial Board: 67, Editors-At-Large: 5</a:t>
            </a:r>
            <a:endParaRPr sz="2200" dirty="0"/>
          </a:p>
          <a:p>
            <a:pPr lvl="1">
              <a:spcBef>
                <a:spcPts val="0"/>
              </a:spcBef>
            </a:pPr>
            <a:r>
              <a:rPr lang="en" sz="2000" dirty="0">
                <a:solidFill>
                  <a:srgbClr val="666666"/>
                </a:solidFill>
                <a:latin typeface="Roboto"/>
                <a:ea typeface="Roboto"/>
                <a:cs typeface="Roboto"/>
                <a:sym typeface="Roboto"/>
              </a:rPr>
              <a:t>Areas streamlined: ML/AI Automation; Approximate Computing; Arch. Design &amp; Opt.; DA for CPS/IOT, Embedded Intelligence; Safety, resilience, security.</a:t>
            </a:r>
          </a:p>
          <a:p>
            <a:pPr lvl="1">
              <a:spcBef>
                <a:spcPts val="0"/>
              </a:spcBef>
            </a:pPr>
            <a:endParaRPr sz="1000" dirty="0"/>
          </a:p>
          <a:p>
            <a:pPr>
              <a:spcBef>
                <a:spcPts val="0"/>
              </a:spcBef>
            </a:pPr>
            <a:r>
              <a:rPr lang="en" sz="2400" dirty="0"/>
              <a:t>At a glance: Accept Ratio: 248/471 </a:t>
            </a:r>
            <a:r>
              <a:rPr lang="en" sz="2400" dirty="0">
                <a:highlight>
                  <a:srgbClr val="FFFF00"/>
                </a:highlight>
              </a:rPr>
              <a:t>(52.7%)</a:t>
            </a:r>
            <a:endParaRPr sz="2400" dirty="0">
              <a:highlight>
                <a:srgbClr val="FFFF00"/>
              </a:highlight>
            </a:endParaRPr>
          </a:p>
          <a:p>
            <a:pPr lvl="1">
              <a:spcBef>
                <a:spcPts val="0"/>
              </a:spcBef>
            </a:pPr>
            <a:r>
              <a:rPr lang="en" sz="2200" dirty="0"/>
              <a:t>Manuscripts Received: 881 (Original: 490, Revised: 391) </a:t>
            </a:r>
            <a:endParaRPr sz="2200" dirty="0"/>
          </a:p>
          <a:p>
            <a:pPr lvl="2">
              <a:spcBef>
                <a:spcPts val="0"/>
              </a:spcBef>
            </a:pPr>
            <a:r>
              <a:rPr lang="en" dirty="0">
                <a:solidFill>
                  <a:srgbClr val="666666"/>
                </a:solidFill>
                <a:latin typeface="Roboto"/>
                <a:ea typeface="Roboto"/>
                <a:cs typeface="Roboto"/>
                <a:sym typeface="Roboto"/>
              </a:rPr>
              <a:t>2020: 799 (446); 2019: 779 (432); 2018: 853 (478); 2017: 899 (515); 2016: 818 (527).</a:t>
            </a:r>
            <a:endParaRPr dirty="0"/>
          </a:p>
          <a:p>
            <a:pPr lvl="1">
              <a:spcBef>
                <a:spcPts val="0"/>
              </a:spcBef>
            </a:pPr>
            <a:r>
              <a:rPr lang="en" sz="2200" dirty="0"/>
              <a:t>Pending Manuscripts: 195</a:t>
            </a:r>
            <a:endParaRPr sz="2200" dirty="0"/>
          </a:p>
          <a:p>
            <a:pPr lvl="1">
              <a:spcBef>
                <a:spcPts val="0"/>
              </a:spcBef>
            </a:pPr>
            <a:r>
              <a:rPr lang="en" sz="2200" dirty="0"/>
              <a:t>Oldest manuscript without decision: 170 days.</a:t>
            </a:r>
            <a:endParaRPr sz="2200" dirty="0"/>
          </a:p>
          <a:p>
            <a:r>
              <a:rPr lang="en" sz="2400" dirty="0"/>
              <a:t>Publishing backlog remains</a:t>
            </a:r>
          </a:p>
          <a:p>
            <a:pPr lvl="1"/>
            <a:r>
              <a:rPr lang="en" sz="2200" dirty="0"/>
              <a:t>Need to understand why IEEE online costs are so much higher than ACM. ($48/page versus zero)</a:t>
            </a:r>
            <a:endParaRPr sz="2200" dirty="0"/>
          </a:p>
          <a:p>
            <a:pPr indent="0">
              <a:spcBef>
                <a:spcPts val="2133"/>
              </a:spcBef>
              <a:spcAft>
                <a:spcPts val="2133"/>
              </a:spcAft>
              <a:buNone/>
            </a:pPr>
            <a:endParaRPr dirty="0"/>
          </a:p>
        </p:txBody>
      </p:sp>
      <p:sp>
        <p:nvSpPr>
          <p:cNvPr id="56" name="Google Shape;56;p13"/>
          <p:cNvSpPr txBox="1"/>
          <p:nvPr/>
        </p:nvSpPr>
        <p:spPr>
          <a:xfrm>
            <a:off x="8027600" y="1539540"/>
            <a:ext cx="4140430" cy="4175460"/>
          </a:xfrm>
          <a:prstGeom prst="rect">
            <a:avLst/>
          </a:prstGeom>
          <a:solidFill>
            <a:srgbClr val="FFFFFF"/>
          </a:solidFill>
          <a:ln w="19050">
            <a:solidFill>
              <a:schemeClr val="accent1">
                <a:shade val="50000"/>
              </a:schemeClr>
            </a:solid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a:lnSpc>
                <a:spcPct val="115000"/>
              </a:lnSpc>
            </a:pPr>
            <a:r>
              <a:rPr lang="en" sz="1733" u="sng" dirty="0">
                <a:solidFill>
                  <a:srgbClr val="666666"/>
                </a:solidFill>
                <a:latin typeface="Roboto"/>
                <a:ea typeface="Roboto"/>
                <a:cs typeface="Roboto"/>
                <a:sym typeface="Roboto"/>
              </a:rPr>
              <a:t>Averages</a:t>
            </a:r>
            <a:endParaRPr sz="1733" u="sng" dirty="0">
              <a:solidFill>
                <a:srgbClr val="666666"/>
              </a:solidFill>
              <a:latin typeface="Roboto"/>
              <a:ea typeface="Roboto"/>
              <a:cs typeface="Roboto"/>
              <a:sym typeface="Roboto"/>
            </a:endParaRPr>
          </a:p>
          <a:p>
            <a:pPr>
              <a:lnSpc>
                <a:spcPct val="115000"/>
              </a:lnSpc>
            </a:pPr>
            <a:r>
              <a:rPr lang="en" sz="1733" dirty="0">
                <a:solidFill>
                  <a:srgbClr val="666666"/>
                </a:solidFill>
                <a:latin typeface="Roboto"/>
                <a:ea typeface="Roboto"/>
                <a:cs typeface="Roboto"/>
                <a:sym typeface="Roboto"/>
              </a:rPr>
              <a:t>Days from submission to 1st decision: </a:t>
            </a:r>
            <a:r>
              <a:rPr lang="en" sz="1733" dirty="0">
                <a:solidFill>
                  <a:srgbClr val="0000FF"/>
                </a:solidFill>
                <a:latin typeface="Roboto"/>
                <a:ea typeface="Roboto"/>
                <a:cs typeface="Roboto"/>
                <a:sym typeface="Roboto"/>
              </a:rPr>
              <a:t>68.1</a:t>
            </a:r>
            <a:endParaRPr sz="1733" dirty="0">
              <a:solidFill>
                <a:srgbClr val="0000FF"/>
              </a:solidFill>
              <a:latin typeface="Roboto"/>
              <a:ea typeface="Roboto"/>
              <a:cs typeface="Roboto"/>
              <a:sym typeface="Roboto"/>
            </a:endParaRPr>
          </a:p>
          <a:p>
            <a:pPr>
              <a:lnSpc>
                <a:spcPct val="115000"/>
              </a:lnSpc>
              <a:spcBef>
                <a:spcPts val="2133"/>
              </a:spcBef>
            </a:pPr>
            <a:r>
              <a:rPr lang="en" sz="1733" dirty="0">
                <a:solidFill>
                  <a:srgbClr val="666666"/>
                </a:solidFill>
                <a:latin typeface="Roboto"/>
                <a:ea typeface="Roboto"/>
                <a:cs typeface="Roboto"/>
                <a:sym typeface="Roboto"/>
              </a:rPr>
              <a:t>Reviewer assignment: 11.4 (original) 5.3 (revision)</a:t>
            </a:r>
            <a:endParaRPr sz="1733" dirty="0">
              <a:solidFill>
                <a:srgbClr val="666666"/>
              </a:solidFill>
              <a:latin typeface="Roboto"/>
              <a:ea typeface="Roboto"/>
              <a:cs typeface="Roboto"/>
              <a:sym typeface="Roboto"/>
            </a:endParaRPr>
          </a:p>
          <a:p>
            <a:pPr>
              <a:lnSpc>
                <a:spcPct val="115000"/>
              </a:lnSpc>
              <a:spcBef>
                <a:spcPts val="2133"/>
              </a:spcBef>
            </a:pPr>
            <a:r>
              <a:rPr lang="en" sz="1733" dirty="0">
                <a:solidFill>
                  <a:srgbClr val="666666"/>
                </a:solidFill>
                <a:latin typeface="Roboto"/>
                <a:ea typeface="Roboto"/>
                <a:cs typeface="Roboto"/>
                <a:sym typeface="Roboto"/>
              </a:rPr>
              <a:t>Reviewer turnaround (original): 30</a:t>
            </a:r>
            <a:endParaRPr sz="1733" dirty="0">
              <a:solidFill>
                <a:srgbClr val="666666"/>
              </a:solidFill>
              <a:latin typeface="Roboto"/>
              <a:ea typeface="Roboto"/>
              <a:cs typeface="Roboto"/>
              <a:sym typeface="Roboto"/>
            </a:endParaRPr>
          </a:p>
          <a:p>
            <a:pPr>
              <a:lnSpc>
                <a:spcPct val="115000"/>
              </a:lnSpc>
              <a:spcBef>
                <a:spcPts val="2133"/>
              </a:spcBef>
            </a:pPr>
            <a:r>
              <a:rPr lang="en" sz="1733" dirty="0">
                <a:solidFill>
                  <a:srgbClr val="666666"/>
                </a:solidFill>
                <a:latin typeface="Roboto"/>
                <a:ea typeface="Roboto"/>
                <a:cs typeface="Roboto"/>
                <a:sym typeface="Roboto"/>
              </a:rPr>
              <a:t>Reviewer turnaround (revision): 24.6</a:t>
            </a:r>
            <a:endParaRPr sz="1733" dirty="0">
              <a:solidFill>
                <a:srgbClr val="666666"/>
              </a:solidFill>
              <a:latin typeface="Roboto"/>
              <a:ea typeface="Roboto"/>
              <a:cs typeface="Roboto"/>
              <a:sym typeface="Roboto"/>
            </a:endParaRPr>
          </a:p>
          <a:p>
            <a:pPr>
              <a:lnSpc>
                <a:spcPct val="115000"/>
              </a:lnSpc>
              <a:spcBef>
                <a:spcPts val="2133"/>
              </a:spcBef>
            </a:pPr>
            <a:r>
              <a:rPr lang="en" sz="1733" dirty="0">
                <a:solidFill>
                  <a:srgbClr val="666666"/>
                </a:solidFill>
                <a:latin typeface="Roboto"/>
                <a:ea typeface="Roboto"/>
                <a:cs typeface="Roboto"/>
                <a:sym typeface="Roboto"/>
              </a:rPr>
              <a:t>Submission to final decision: </a:t>
            </a:r>
            <a:r>
              <a:rPr lang="en" sz="1733" dirty="0">
                <a:solidFill>
                  <a:srgbClr val="0000FF"/>
                </a:solidFill>
                <a:latin typeface="Roboto"/>
                <a:ea typeface="Roboto"/>
                <a:cs typeface="Roboto"/>
                <a:sym typeface="Roboto"/>
              </a:rPr>
              <a:t>101.3</a:t>
            </a:r>
            <a:endParaRPr sz="1733" dirty="0">
              <a:solidFill>
                <a:srgbClr val="0000FF"/>
              </a:solidFill>
              <a:latin typeface="Roboto"/>
              <a:ea typeface="Roboto"/>
              <a:cs typeface="Roboto"/>
              <a:sym typeface="Roboto"/>
            </a:endParaRPr>
          </a:p>
          <a:p>
            <a:pPr>
              <a:lnSpc>
                <a:spcPct val="115000"/>
              </a:lnSpc>
              <a:spcBef>
                <a:spcPts val="2133"/>
              </a:spcBef>
              <a:spcAft>
                <a:spcPts val="2133"/>
              </a:spcAft>
            </a:pPr>
            <a:r>
              <a:rPr lang="en" sz="1733" dirty="0">
                <a:solidFill>
                  <a:srgbClr val="666666"/>
                </a:solidFill>
                <a:latin typeface="Roboto"/>
                <a:ea typeface="Roboto"/>
                <a:cs typeface="Roboto"/>
                <a:sym typeface="Roboto"/>
              </a:rPr>
              <a:t>AE turn-around: avg. 59 (4-133 days)</a:t>
            </a:r>
            <a:endParaRPr sz="1733" dirty="0">
              <a:solidFill>
                <a:srgbClr val="666666"/>
              </a:solidFill>
              <a:latin typeface="Roboto"/>
              <a:ea typeface="Roboto"/>
              <a:cs typeface="Roboto"/>
              <a:sym typeface="Roboto"/>
            </a:endParaRPr>
          </a:p>
        </p:txBody>
      </p:sp>
      <p:pic>
        <p:nvPicPr>
          <p:cNvPr id="5" name="Picture 4">
            <a:extLst>
              <a:ext uri="{FF2B5EF4-FFF2-40B4-BE49-F238E27FC236}">
                <a16:creationId xmlns:a16="http://schemas.microsoft.com/office/drawing/2014/main" id="{24A92C9B-B59B-BB4F-B472-2EC65FFA5A91}"/>
              </a:ext>
            </a:extLst>
          </p:cNvPr>
          <p:cNvPicPr>
            <a:picLocks noChangeAspect="1"/>
          </p:cNvPicPr>
          <p:nvPr/>
        </p:nvPicPr>
        <p:blipFill rotWithShape="1">
          <a:blip r:embed="rId3">
            <a:extLst>
              <a:ext uri="{28A0092B-C50C-407E-A947-70E740481C1C}">
                <a14:useLocalDpi xmlns:a14="http://schemas.microsoft.com/office/drawing/2010/main" val="0"/>
              </a:ext>
            </a:extLst>
          </a:blip>
          <a:srcRect l="3750" t="11779" r="6250" b="70447"/>
          <a:stretch/>
        </p:blipFill>
        <p:spPr>
          <a:xfrm>
            <a:off x="7762219" y="0"/>
            <a:ext cx="4405811" cy="1491049"/>
          </a:xfrm>
          <a:prstGeom prst="rect">
            <a:avLst/>
          </a:prstGeom>
        </p:spPr>
      </p:pic>
    </p:spTree>
    <p:extLst>
      <p:ext uri="{BB962C8B-B14F-4D97-AF65-F5344CB8AC3E}">
        <p14:creationId xmlns:p14="http://schemas.microsoft.com/office/powerpoint/2010/main" val="71277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838200" y="0"/>
            <a:ext cx="10515600" cy="1325563"/>
          </a:xfrm>
          <a:prstGeom prst="rect">
            <a:avLst/>
          </a:prstGeom>
        </p:spPr>
        <p:txBody>
          <a:bodyPr spcFirstLastPara="1" vert="horz" wrap="square" lIns="121900" tIns="121900" rIns="121900" bIns="121900" rtlCol="0" anchor="t" anchorCtr="0">
            <a:noAutofit/>
          </a:bodyPr>
          <a:lstStyle/>
          <a:p>
            <a:r>
              <a:rPr lang="en" dirty="0"/>
              <a:t>TCAD Donald O. Pederson Best Paper Award: </a:t>
            </a:r>
            <a:r>
              <a:rPr lang="en" sz="3200" dirty="0"/>
              <a:t>To be announced at ICCAD</a:t>
            </a:r>
            <a:endParaRPr sz="3200" dirty="0"/>
          </a:p>
        </p:txBody>
      </p:sp>
      <p:sp>
        <p:nvSpPr>
          <p:cNvPr id="62" name="Google Shape;62;p14"/>
          <p:cNvSpPr txBox="1">
            <a:spLocks noGrp="1"/>
          </p:cNvSpPr>
          <p:nvPr>
            <p:ph idx="1"/>
          </p:nvPr>
        </p:nvSpPr>
        <p:spPr>
          <a:xfrm>
            <a:off x="838199" y="1214727"/>
            <a:ext cx="11132127" cy="2789237"/>
          </a:xfrm>
          <a:prstGeom prst="rect">
            <a:avLst/>
          </a:prstGeom>
        </p:spPr>
        <p:txBody>
          <a:bodyPr spcFirstLastPara="1" vert="horz" wrap="square" lIns="121900" tIns="121900" rIns="121900" bIns="121900" rtlCol="0" anchor="t" anchorCtr="0">
            <a:noAutofit/>
          </a:bodyPr>
          <a:lstStyle/>
          <a:p>
            <a:pPr marL="0" indent="0">
              <a:spcBef>
                <a:spcPts val="0"/>
              </a:spcBef>
              <a:spcAft>
                <a:spcPts val="1200"/>
              </a:spcAft>
              <a:buNone/>
            </a:pPr>
            <a:r>
              <a:rPr lang="en" sz="2400" dirty="0"/>
              <a:t>Process repeated from last year</a:t>
            </a:r>
            <a:endParaRPr sz="2400" dirty="0"/>
          </a:p>
          <a:p>
            <a:pPr marL="0" indent="0">
              <a:spcBef>
                <a:spcPts val="0"/>
              </a:spcBef>
              <a:spcAft>
                <a:spcPts val="1200"/>
              </a:spcAft>
              <a:buNone/>
            </a:pPr>
            <a:r>
              <a:rPr lang="en" sz="2400" dirty="0"/>
              <a:t>Phase 1: papers nominated by AEs (6 papers) + </a:t>
            </a:r>
            <a:r>
              <a:rPr lang="en" sz="2400" dirty="0" err="1"/>
              <a:t>Autonominated</a:t>
            </a:r>
            <a:r>
              <a:rPr lang="en" sz="2400" dirty="0"/>
              <a:t> papers based on citations and downloads (10 papers, 2 of which overlap with nominated set) = 14</a:t>
            </a:r>
            <a:endParaRPr sz="2400" dirty="0"/>
          </a:p>
          <a:p>
            <a:pPr marL="0" indent="0">
              <a:spcBef>
                <a:spcPts val="0"/>
              </a:spcBef>
              <a:spcAft>
                <a:spcPts val="1200"/>
              </a:spcAft>
              <a:buNone/>
            </a:pPr>
            <a:r>
              <a:rPr lang="en" sz="2400" dirty="0"/>
              <a:t>Phase 2: 3 papers selected from voted papers (2 nominated, 1 </a:t>
            </a:r>
            <a:r>
              <a:rPr lang="en" sz="2400" dirty="0" err="1"/>
              <a:t>autonominated</a:t>
            </a:r>
            <a:r>
              <a:rPr lang="en" sz="2400" dirty="0"/>
              <a:t>)</a:t>
            </a:r>
            <a:endParaRPr sz="2400" dirty="0"/>
          </a:p>
          <a:p>
            <a:pPr marL="0" indent="0">
              <a:spcBef>
                <a:spcPts val="0"/>
              </a:spcBef>
              <a:spcAft>
                <a:spcPts val="1200"/>
              </a:spcAft>
              <a:buNone/>
            </a:pPr>
            <a:r>
              <a:rPr lang="en" sz="2400" dirty="0"/>
              <a:t>EAL board reviewed and selected the final candidate: </a:t>
            </a:r>
            <a:endParaRPr sz="2400" dirty="0"/>
          </a:p>
          <a:p>
            <a:pPr marL="0" indent="0">
              <a:spcAft>
                <a:spcPts val="2133"/>
              </a:spcAft>
              <a:buNone/>
            </a:pPr>
            <a:endParaRPr dirty="0"/>
          </a:p>
        </p:txBody>
      </p:sp>
      <p:sp>
        <p:nvSpPr>
          <p:cNvPr id="5" name="TextBox 4">
            <a:extLst>
              <a:ext uri="{FF2B5EF4-FFF2-40B4-BE49-F238E27FC236}">
                <a16:creationId xmlns:a16="http://schemas.microsoft.com/office/drawing/2014/main" id="{B1A2FF6B-A3DD-EF41-B7FE-387A1AFB8674}"/>
              </a:ext>
            </a:extLst>
          </p:cNvPr>
          <p:cNvSpPr txBox="1"/>
          <p:nvPr/>
        </p:nvSpPr>
        <p:spPr>
          <a:xfrm>
            <a:off x="838198" y="3827391"/>
            <a:ext cx="11007437" cy="1815882"/>
          </a:xfrm>
          <a:prstGeom prst="rect">
            <a:avLst/>
          </a:prstGeom>
          <a:noFill/>
          <a:ln w="19050">
            <a:solidFill>
              <a:srgbClr val="FF0000"/>
            </a:solidFill>
          </a:ln>
        </p:spPr>
        <p:txBody>
          <a:bodyPr wrap="square" rtlCol="0">
            <a:spAutoFit/>
          </a:bodyPr>
          <a:lstStyle/>
          <a:p>
            <a:pPr>
              <a:spcBef>
                <a:spcPts val="2133"/>
              </a:spcBef>
            </a:pPr>
            <a:r>
              <a:rPr lang="en-GB" sz="2400" b="1" u="sng" dirty="0">
                <a:solidFill>
                  <a:schemeClr val="hlink"/>
                </a:solidFill>
                <a:hlinkClick r:id="rId3"/>
              </a:rPr>
              <a:t>An Efficient Methodology for Mapping Quantum Circuits to the IBM QX Architectures</a:t>
            </a:r>
            <a:endParaRPr lang="en-GB" sz="2400" b="1" u="sng" dirty="0">
              <a:solidFill>
                <a:schemeClr val="hlink"/>
              </a:solidFill>
            </a:endParaRPr>
          </a:p>
          <a:p>
            <a:r>
              <a:rPr lang="en-GB" sz="2800" dirty="0">
                <a:solidFill>
                  <a:srgbClr val="006699"/>
                </a:solidFill>
              </a:rPr>
              <a:t>Alwin </a:t>
            </a:r>
            <a:r>
              <a:rPr lang="en-GB" sz="2800" dirty="0" err="1">
                <a:solidFill>
                  <a:srgbClr val="006699"/>
                </a:solidFill>
              </a:rPr>
              <a:t>Zulehner</a:t>
            </a:r>
            <a:r>
              <a:rPr lang="en-GB" sz="2800" dirty="0">
                <a:solidFill>
                  <a:srgbClr val="006699"/>
                </a:solidFill>
              </a:rPr>
              <a:t> ; </a:t>
            </a:r>
            <a:r>
              <a:rPr lang="en-GB" sz="2800" dirty="0" err="1">
                <a:solidFill>
                  <a:srgbClr val="006699"/>
                </a:solidFill>
              </a:rPr>
              <a:t>Alexandru</a:t>
            </a:r>
            <a:r>
              <a:rPr lang="en-GB" sz="2800" dirty="0">
                <a:solidFill>
                  <a:srgbClr val="006699"/>
                </a:solidFill>
              </a:rPr>
              <a:t> Paler ; Robert Wille</a:t>
            </a:r>
          </a:p>
          <a:p>
            <a:pPr algn="r"/>
            <a:endParaRPr lang="en-GB" sz="2000" dirty="0">
              <a:solidFill>
                <a:srgbClr val="000000"/>
              </a:solidFill>
            </a:endParaRPr>
          </a:p>
          <a:p>
            <a:r>
              <a:rPr lang="en-GB" sz="2000" dirty="0">
                <a:solidFill>
                  <a:srgbClr val="000000"/>
                </a:solidFill>
              </a:rPr>
              <a:t>Data of publication: 6/12/2018</a:t>
            </a:r>
          </a:p>
          <a:p>
            <a:r>
              <a:rPr lang="en-GB" sz="2000" dirty="0">
                <a:solidFill>
                  <a:srgbClr val="000000"/>
                </a:solidFill>
              </a:rPr>
              <a:t>Appeared in TCAD Issue: July 2019</a:t>
            </a:r>
            <a:endParaRPr lang="en-GB" dirty="0">
              <a:solidFill>
                <a:srgbClr val="000000"/>
              </a:solidFill>
            </a:endParaRPr>
          </a:p>
        </p:txBody>
      </p:sp>
    </p:spTree>
    <p:extLst>
      <p:ext uri="{BB962C8B-B14F-4D97-AF65-F5344CB8AC3E}">
        <p14:creationId xmlns:p14="http://schemas.microsoft.com/office/powerpoint/2010/main" val="75065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IEEE TCAD REVIEW PROCESS CHANGES</a:t>
            </a:r>
            <a:endParaRPr/>
          </a:p>
        </p:txBody>
      </p:sp>
      <p:sp>
        <p:nvSpPr>
          <p:cNvPr id="68" name="Google Shape;68;p15"/>
          <p:cNvSpPr txBox="1">
            <a:spLocks noGrp="1"/>
          </p:cNvSpPr>
          <p:nvPr>
            <p:ph idx="1"/>
          </p:nvPr>
        </p:nvSpPr>
        <p:spPr>
          <a:prstGeom prst="rect">
            <a:avLst/>
          </a:prstGeom>
        </p:spPr>
        <p:txBody>
          <a:bodyPr spcFirstLastPara="1" vert="horz" wrap="square" lIns="121900" tIns="121900" rIns="121900" bIns="121900" rtlCol="0" anchor="t" anchorCtr="0">
            <a:noAutofit/>
          </a:bodyPr>
          <a:lstStyle/>
          <a:p>
            <a:r>
              <a:rPr lang="en"/>
              <a:t>Extensive discussion within the Editorial Board and  Editors-At-Large about structuring the review process. Suggestions have finally converged into a proposal for review and implementation here: </a:t>
            </a:r>
            <a:r>
              <a:rPr lang="en" u="sng">
                <a:solidFill>
                  <a:schemeClr val="accent5"/>
                </a:solidFill>
                <a:hlinkClick r:id="rId3">
                  <a:extLst>
                    <a:ext uri="{A12FA001-AC4F-418D-AE19-62706E023703}">
                      <ahyp:hlinkClr xmlns:ahyp="http://schemas.microsoft.com/office/drawing/2018/hyperlinkcolor" val="tx"/>
                    </a:ext>
                  </a:extLst>
                </a:hlinkClick>
              </a:rPr>
              <a:t>http://bit.ly/TCAD-REVIEW</a:t>
            </a:r>
            <a:endParaRPr/>
          </a:p>
          <a:p>
            <a:pPr indent="0">
              <a:spcBef>
                <a:spcPts val="2133"/>
              </a:spcBef>
              <a:buNone/>
            </a:pPr>
            <a:endParaRPr/>
          </a:p>
          <a:p>
            <a:pPr>
              <a:spcBef>
                <a:spcPts val="2133"/>
              </a:spcBef>
            </a:pPr>
            <a:r>
              <a:rPr lang="en"/>
              <a:t>The goal of this process is to shift the review burden slightly towards the authors in explicitly stating contributions, novelty etc, introduce reproducibility awareness and to make the review itself directed that speeds up the evaluation process.</a:t>
            </a:r>
            <a:endParaRPr/>
          </a:p>
          <a:p>
            <a:pPr marL="0" indent="0">
              <a:spcBef>
                <a:spcPts val="2133"/>
              </a:spcBef>
              <a:spcAft>
                <a:spcPts val="2133"/>
              </a:spcAft>
              <a:buNone/>
            </a:pPr>
            <a:endParaRPr/>
          </a:p>
        </p:txBody>
      </p:sp>
    </p:spTree>
    <p:extLst>
      <p:ext uri="{BB962C8B-B14F-4D97-AF65-F5344CB8AC3E}">
        <p14:creationId xmlns:p14="http://schemas.microsoft.com/office/powerpoint/2010/main" val="552059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203201" y="203201"/>
            <a:ext cx="5207471" cy="6451601"/>
          </a:xfrm>
          <a:prstGeom prst="rect">
            <a:avLst/>
          </a:prstGeom>
          <a:noFill/>
          <a:ln>
            <a:noFill/>
          </a:ln>
        </p:spPr>
      </p:pic>
      <p:pic>
        <p:nvPicPr>
          <p:cNvPr id="74" name="Google Shape;74;p16"/>
          <p:cNvPicPr preferRelativeResize="0"/>
          <p:nvPr/>
        </p:nvPicPr>
        <p:blipFill>
          <a:blip r:embed="rId4">
            <a:alphaModFix/>
          </a:blip>
          <a:stretch>
            <a:fillRect/>
          </a:stretch>
        </p:blipFill>
        <p:spPr>
          <a:xfrm>
            <a:off x="6906238" y="203200"/>
            <a:ext cx="4967225" cy="6451600"/>
          </a:xfrm>
          <a:prstGeom prst="rect">
            <a:avLst/>
          </a:prstGeom>
          <a:noFill/>
          <a:ln>
            <a:noFill/>
          </a:ln>
        </p:spPr>
      </p:pic>
      <p:sp>
        <p:nvSpPr>
          <p:cNvPr id="75" name="Google Shape;75;p16"/>
          <p:cNvSpPr txBox="1"/>
          <p:nvPr/>
        </p:nvSpPr>
        <p:spPr>
          <a:xfrm>
            <a:off x="4222018" y="0"/>
            <a:ext cx="3207200" cy="613200"/>
          </a:xfrm>
          <a:prstGeom prst="rect">
            <a:avLst/>
          </a:prstGeom>
          <a:noFill/>
          <a:ln>
            <a:noFill/>
          </a:ln>
        </p:spPr>
        <p:txBody>
          <a:bodyPr spcFirstLastPara="1" wrap="square" lIns="121900" tIns="121900" rIns="121900" bIns="121900" anchor="t" anchorCtr="0">
            <a:noAutofit/>
          </a:bodyPr>
          <a:lstStyle/>
          <a:p>
            <a:r>
              <a:rPr lang="en" sz="2000" b="1" dirty="0">
                <a:solidFill>
                  <a:srgbClr val="0000FF"/>
                </a:solidFill>
              </a:rPr>
              <a:t>http://</a:t>
            </a:r>
            <a:r>
              <a:rPr lang="en" sz="2000" b="1" dirty="0" err="1">
                <a:solidFill>
                  <a:srgbClr val="0000FF"/>
                </a:solidFill>
              </a:rPr>
              <a:t>bit.ly</a:t>
            </a:r>
            <a:r>
              <a:rPr lang="en" sz="2000" b="1" dirty="0">
                <a:solidFill>
                  <a:srgbClr val="0000FF"/>
                </a:solidFill>
              </a:rPr>
              <a:t>/TCAD-REVIEW</a:t>
            </a:r>
            <a:endParaRPr sz="2000" b="1" dirty="0">
              <a:solidFill>
                <a:srgbClr val="0000FF"/>
              </a:solidFill>
            </a:endParaRPr>
          </a:p>
        </p:txBody>
      </p:sp>
    </p:spTree>
    <p:extLst>
      <p:ext uri="{BB962C8B-B14F-4D97-AF65-F5344CB8AC3E}">
        <p14:creationId xmlns:p14="http://schemas.microsoft.com/office/powerpoint/2010/main" val="294247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838200" y="0"/>
            <a:ext cx="10515600" cy="1325563"/>
          </a:xfrm>
          <a:prstGeom prst="rect">
            <a:avLst/>
          </a:prstGeom>
        </p:spPr>
        <p:txBody>
          <a:bodyPr spcFirstLastPara="1" vert="horz" wrap="square" lIns="121900" tIns="121900" rIns="121900" bIns="121900" rtlCol="0" anchor="t" anchorCtr="0">
            <a:noAutofit/>
          </a:bodyPr>
          <a:lstStyle/>
          <a:p>
            <a:r>
              <a:rPr lang="en" dirty="0"/>
              <a:t>TCAD: Manuscripts Received in 2020</a:t>
            </a:r>
            <a:endParaRPr dirty="0"/>
          </a:p>
        </p:txBody>
      </p:sp>
      <p:sp>
        <p:nvSpPr>
          <p:cNvPr id="2" name="Content Placeholder 1">
            <a:extLst>
              <a:ext uri="{FF2B5EF4-FFF2-40B4-BE49-F238E27FC236}">
                <a16:creationId xmlns:a16="http://schemas.microsoft.com/office/drawing/2014/main" id="{099ECE3C-F336-2840-A722-603860D1976E}"/>
              </a:ext>
            </a:extLst>
          </p:cNvPr>
          <p:cNvSpPr>
            <a:spLocks noGrp="1"/>
          </p:cNvSpPr>
          <p:nvPr>
            <p:ph idx="1"/>
          </p:nvPr>
        </p:nvSpPr>
        <p:spPr/>
        <p:txBody>
          <a:bodyPr/>
          <a:lstStyle/>
          <a:p>
            <a:endParaRPr lang="en-PT"/>
          </a:p>
        </p:txBody>
      </p:sp>
      <p:sp>
        <p:nvSpPr>
          <p:cNvPr id="81" name="Google Shape;81;p17"/>
          <p:cNvSpPr txBox="1"/>
          <p:nvPr/>
        </p:nvSpPr>
        <p:spPr>
          <a:xfrm>
            <a:off x="7106389" y="956190"/>
            <a:ext cx="4580800" cy="310400"/>
          </a:xfrm>
          <a:prstGeom prst="rect">
            <a:avLst/>
          </a:prstGeom>
          <a:noFill/>
          <a:ln>
            <a:noFill/>
          </a:ln>
        </p:spPr>
        <p:txBody>
          <a:bodyPr spcFirstLastPara="1" wrap="square" lIns="121900" tIns="121900" rIns="121900" bIns="121900" anchor="t" anchorCtr="0">
            <a:noAutofit/>
          </a:bodyPr>
          <a:lstStyle/>
          <a:p>
            <a:r>
              <a:rPr lang="en" sz="2400"/>
              <a:t>Manuscript Decisions Since 1/1/2020</a:t>
            </a:r>
            <a:endParaRPr sz="2400"/>
          </a:p>
        </p:txBody>
      </p:sp>
      <p:pic>
        <p:nvPicPr>
          <p:cNvPr id="82" name="Google Shape;82;p17"/>
          <p:cNvPicPr preferRelativeResize="0"/>
          <p:nvPr/>
        </p:nvPicPr>
        <p:blipFill>
          <a:blip r:embed="rId3">
            <a:alphaModFix/>
          </a:blip>
          <a:stretch>
            <a:fillRect/>
          </a:stretch>
        </p:blipFill>
        <p:spPr>
          <a:xfrm>
            <a:off x="7106389" y="2027997"/>
            <a:ext cx="4401833" cy="3359633"/>
          </a:xfrm>
          <a:prstGeom prst="rect">
            <a:avLst/>
          </a:prstGeom>
          <a:noFill/>
          <a:ln>
            <a:noFill/>
          </a:ln>
        </p:spPr>
      </p:pic>
      <p:pic>
        <p:nvPicPr>
          <p:cNvPr id="83" name="Google Shape;83;p17"/>
          <p:cNvPicPr preferRelativeResize="0"/>
          <p:nvPr/>
        </p:nvPicPr>
        <p:blipFill>
          <a:blip r:embed="rId4">
            <a:alphaModFix/>
          </a:blip>
          <a:stretch>
            <a:fillRect/>
          </a:stretch>
        </p:blipFill>
        <p:spPr>
          <a:xfrm>
            <a:off x="175491" y="790352"/>
            <a:ext cx="6251656" cy="5094633"/>
          </a:xfrm>
          <a:prstGeom prst="rect">
            <a:avLst/>
          </a:prstGeom>
          <a:noFill/>
          <a:ln>
            <a:noFill/>
          </a:ln>
        </p:spPr>
      </p:pic>
    </p:spTree>
    <p:extLst>
      <p:ext uri="{BB962C8B-B14F-4D97-AF65-F5344CB8AC3E}">
        <p14:creationId xmlns:p14="http://schemas.microsoft.com/office/powerpoint/2010/main" val="3942692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aphicFrame>
        <p:nvGraphicFramePr>
          <p:cNvPr id="88" name="Google Shape;88;p18"/>
          <p:cNvGraphicFramePr/>
          <p:nvPr>
            <p:extLst>
              <p:ext uri="{D42A27DB-BD31-4B8C-83A1-F6EECF244321}">
                <p14:modId xmlns:p14="http://schemas.microsoft.com/office/powerpoint/2010/main" val="1774824982"/>
              </p:ext>
            </p:extLst>
          </p:nvPr>
        </p:nvGraphicFramePr>
        <p:xfrm>
          <a:off x="6830142" y="5167745"/>
          <a:ext cx="5361858" cy="1151996"/>
        </p:xfrm>
        <a:graphic>
          <a:graphicData uri="http://schemas.openxmlformats.org/drawingml/2006/table">
            <a:tbl>
              <a:tblPr>
                <a:noFill/>
              </a:tblPr>
              <a:tblGrid>
                <a:gridCol w="1186368">
                  <a:extLst>
                    <a:ext uri="{9D8B030D-6E8A-4147-A177-3AD203B41FA5}">
                      <a16:colId xmlns:a16="http://schemas.microsoft.com/office/drawing/2014/main" val="20000"/>
                    </a:ext>
                  </a:extLst>
                </a:gridCol>
                <a:gridCol w="695915">
                  <a:extLst>
                    <a:ext uri="{9D8B030D-6E8A-4147-A177-3AD203B41FA5}">
                      <a16:colId xmlns:a16="http://schemas.microsoft.com/office/drawing/2014/main" val="20001"/>
                    </a:ext>
                  </a:extLst>
                </a:gridCol>
                <a:gridCol w="695915">
                  <a:extLst>
                    <a:ext uri="{9D8B030D-6E8A-4147-A177-3AD203B41FA5}">
                      <a16:colId xmlns:a16="http://schemas.microsoft.com/office/drawing/2014/main" val="20002"/>
                    </a:ext>
                  </a:extLst>
                </a:gridCol>
                <a:gridCol w="695915">
                  <a:extLst>
                    <a:ext uri="{9D8B030D-6E8A-4147-A177-3AD203B41FA5}">
                      <a16:colId xmlns:a16="http://schemas.microsoft.com/office/drawing/2014/main" val="20003"/>
                    </a:ext>
                  </a:extLst>
                </a:gridCol>
                <a:gridCol w="695915">
                  <a:extLst>
                    <a:ext uri="{9D8B030D-6E8A-4147-A177-3AD203B41FA5}">
                      <a16:colId xmlns:a16="http://schemas.microsoft.com/office/drawing/2014/main" val="20004"/>
                    </a:ext>
                  </a:extLst>
                </a:gridCol>
                <a:gridCol w="695915">
                  <a:extLst>
                    <a:ext uri="{9D8B030D-6E8A-4147-A177-3AD203B41FA5}">
                      <a16:colId xmlns:a16="http://schemas.microsoft.com/office/drawing/2014/main" val="20005"/>
                    </a:ext>
                  </a:extLst>
                </a:gridCol>
                <a:gridCol w="695915">
                  <a:extLst>
                    <a:ext uri="{9D8B030D-6E8A-4147-A177-3AD203B41FA5}">
                      <a16:colId xmlns:a16="http://schemas.microsoft.com/office/drawing/2014/main" val="20006"/>
                    </a:ext>
                  </a:extLst>
                </a:gridCol>
              </a:tblGrid>
              <a:tr h="1151996">
                <a:tc gridSpan="7">
                  <a:txBody>
                    <a:bodyPr/>
                    <a:lstStyle/>
                    <a:p>
                      <a:pPr marL="0" lvl="0" indent="0" algn="l" rtl="0">
                        <a:spcBef>
                          <a:spcPts val="0"/>
                        </a:spcBef>
                        <a:spcAft>
                          <a:spcPts val="0"/>
                        </a:spcAft>
                        <a:buNone/>
                      </a:pPr>
                      <a:r>
                        <a:rPr lang="en" sz="2400" dirty="0"/>
                        <a:t>Turnaround by Editor, Average 59 days. </a:t>
                      </a:r>
                      <a:endParaRPr sz="2400" dirty="0"/>
                    </a:p>
                  </a:txBody>
                  <a:tcPr marL="121900" marR="121900" marT="121900" marB="121900"/>
                </a:tc>
                <a:tc hMerge="1">
                  <a:txBody>
                    <a:bodyPr/>
                    <a:lstStyle/>
                    <a:p>
                      <a:endParaRPr lang="en-PT"/>
                    </a:p>
                  </a:txBody>
                  <a:tcPr/>
                </a:tc>
                <a:tc hMerge="1">
                  <a:txBody>
                    <a:bodyPr/>
                    <a:lstStyle/>
                    <a:p>
                      <a:endParaRPr lang="en-PT"/>
                    </a:p>
                  </a:txBody>
                  <a:tcPr/>
                </a:tc>
                <a:tc hMerge="1">
                  <a:txBody>
                    <a:bodyPr/>
                    <a:lstStyle/>
                    <a:p>
                      <a:endParaRPr lang="en-PT"/>
                    </a:p>
                  </a:txBody>
                  <a:tcPr/>
                </a:tc>
                <a:tc hMerge="1">
                  <a:txBody>
                    <a:bodyPr/>
                    <a:lstStyle/>
                    <a:p>
                      <a:endParaRPr lang="en-PT"/>
                    </a:p>
                  </a:txBody>
                  <a:tcPr/>
                </a:tc>
                <a:tc hMerge="1">
                  <a:txBody>
                    <a:bodyPr/>
                    <a:lstStyle/>
                    <a:p>
                      <a:endParaRPr lang="en-PT"/>
                    </a:p>
                  </a:txBody>
                  <a:tcPr/>
                </a:tc>
                <a:tc hMerge="1">
                  <a:txBody>
                    <a:bodyPr/>
                    <a:lstStyle/>
                    <a:p>
                      <a:endParaRPr lang="en-PT"/>
                    </a:p>
                  </a:txBody>
                  <a:tcPr/>
                </a:tc>
                <a:extLst>
                  <a:ext uri="{0D108BD9-81ED-4DB2-BD59-A6C34878D82A}">
                    <a16:rowId xmlns:a16="http://schemas.microsoft.com/office/drawing/2014/main" val="10000"/>
                  </a:ext>
                </a:extLst>
              </a:tr>
            </a:tbl>
          </a:graphicData>
        </a:graphic>
      </p:graphicFrame>
      <p:pic>
        <p:nvPicPr>
          <p:cNvPr id="89" name="Google Shape;89;p18"/>
          <p:cNvPicPr preferRelativeResize="0"/>
          <p:nvPr/>
        </p:nvPicPr>
        <p:blipFill>
          <a:blip r:embed="rId3">
            <a:alphaModFix/>
          </a:blip>
          <a:stretch>
            <a:fillRect/>
          </a:stretch>
        </p:blipFill>
        <p:spPr>
          <a:xfrm>
            <a:off x="203200" y="203201"/>
            <a:ext cx="6262405" cy="6451601"/>
          </a:xfrm>
          <a:prstGeom prst="rect">
            <a:avLst/>
          </a:prstGeom>
          <a:noFill/>
          <a:ln>
            <a:noFill/>
          </a:ln>
        </p:spPr>
      </p:pic>
      <p:pic>
        <p:nvPicPr>
          <p:cNvPr id="90" name="Google Shape;90;p18"/>
          <p:cNvPicPr preferRelativeResize="0"/>
          <p:nvPr/>
        </p:nvPicPr>
        <p:blipFill>
          <a:blip r:embed="rId4">
            <a:alphaModFix/>
          </a:blip>
          <a:stretch>
            <a:fillRect/>
          </a:stretch>
        </p:blipFill>
        <p:spPr>
          <a:xfrm>
            <a:off x="6668806" y="203200"/>
            <a:ext cx="5319993" cy="4721696"/>
          </a:xfrm>
          <a:prstGeom prst="rect">
            <a:avLst/>
          </a:prstGeom>
          <a:noFill/>
          <a:ln>
            <a:noFill/>
          </a:ln>
        </p:spPr>
      </p:pic>
    </p:spTree>
    <p:extLst>
      <p:ext uri="{BB962C8B-B14F-4D97-AF65-F5344CB8AC3E}">
        <p14:creationId xmlns:p14="http://schemas.microsoft.com/office/powerpoint/2010/main" val="270257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86274"/>
            <a:ext cx="10515600" cy="1325563"/>
          </a:xfrm>
        </p:spPr>
        <p:txBody>
          <a:bodyPr>
            <a:normAutofit/>
          </a:bodyPr>
          <a:lstStyle/>
          <a:p>
            <a:pPr algn="ctr"/>
            <a:r>
              <a:rPr lang="en-US" dirty="0"/>
              <a:t>November 2020</a:t>
            </a:r>
            <a:endParaRPr lang="en-US" sz="2800" dirty="0"/>
          </a:p>
        </p:txBody>
      </p:sp>
      <p:sp>
        <p:nvSpPr>
          <p:cNvPr id="3" name="Content Placeholder 2"/>
          <p:cNvSpPr>
            <a:spLocks noGrp="1"/>
          </p:cNvSpPr>
          <p:nvPr>
            <p:ph idx="1"/>
          </p:nvPr>
        </p:nvSpPr>
        <p:spPr>
          <a:xfrm>
            <a:off x="4024746" y="4456696"/>
            <a:ext cx="10515600" cy="4059360"/>
          </a:xfrm>
        </p:spPr>
        <p:txBody>
          <a:bodyPr>
            <a:normAutofit/>
          </a:bodyPr>
          <a:lstStyle/>
          <a:p>
            <a:r>
              <a:rPr lang="en-US" dirty="0" err="1"/>
              <a:t>EiC</a:t>
            </a:r>
            <a:r>
              <a:rPr lang="en-US" dirty="0"/>
              <a:t>      </a:t>
            </a:r>
            <a:r>
              <a:rPr lang="en-US" dirty="0" err="1"/>
              <a:t>Jörg</a:t>
            </a:r>
            <a:r>
              <a:rPr lang="en-US" dirty="0"/>
              <a:t> Henkel</a:t>
            </a:r>
          </a:p>
          <a:p>
            <a:r>
              <a:rPr lang="en-US" dirty="0"/>
              <a:t>A-</a:t>
            </a:r>
            <a:r>
              <a:rPr lang="en-US" dirty="0" err="1"/>
              <a:t>EiC</a:t>
            </a:r>
            <a:r>
              <a:rPr lang="en-US" dirty="0"/>
              <a:t>: </a:t>
            </a:r>
            <a:r>
              <a:rPr lang="en-US" dirty="0" err="1"/>
              <a:t>Partha</a:t>
            </a:r>
            <a:r>
              <a:rPr lang="en-US" dirty="0"/>
              <a:t> </a:t>
            </a:r>
            <a:r>
              <a:rPr lang="en-US" dirty="0" err="1"/>
              <a:t>Pande</a:t>
            </a:r>
            <a:endParaRPr lang="en-US" dirty="0"/>
          </a:p>
        </p:txBody>
      </p:sp>
      <p:pic>
        <p:nvPicPr>
          <p:cNvPr id="4" name="Picture 3" descr="dnt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184" y="936415"/>
            <a:ext cx="6426200" cy="1905000"/>
          </a:xfrm>
          <a:prstGeom prst="rect">
            <a:avLst/>
          </a:prstGeom>
        </p:spPr>
      </p:pic>
    </p:spTree>
    <p:extLst>
      <p:ext uri="{BB962C8B-B14F-4D97-AF65-F5344CB8AC3E}">
        <p14:creationId xmlns:p14="http://schemas.microsoft.com/office/powerpoint/2010/main" val="240569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D&amp;T</a:t>
            </a:r>
          </a:p>
        </p:txBody>
      </p:sp>
      <p:sp>
        <p:nvSpPr>
          <p:cNvPr id="3" name="Content Placeholder 2"/>
          <p:cNvSpPr>
            <a:spLocks noGrp="1"/>
          </p:cNvSpPr>
          <p:nvPr>
            <p:ph idx="1"/>
          </p:nvPr>
        </p:nvSpPr>
        <p:spPr>
          <a:xfrm>
            <a:off x="838200" y="1299428"/>
            <a:ext cx="10515600" cy="4699590"/>
          </a:xfrm>
        </p:spPr>
        <p:txBody>
          <a:bodyPr>
            <a:normAutofit/>
          </a:bodyPr>
          <a:lstStyle/>
          <a:p>
            <a:pPr marL="0" indent="0">
              <a:buNone/>
            </a:pPr>
            <a:r>
              <a:rPr lang="en-US" sz="3200" dirty="0"/>
              <a:t>Status:</a:t>
            </a:r>
          </a:p>
          <a:p>
            <a:r>
              <a:rPr lang="en-US" sz="2400" dirty="0"/>
              <a:t>Well-filled pipeline of SIs throughout 2021 and beyond (see next three pages)</a:t>
            </a:r>
          </a:p>
          <a:p>
            <a:r>
              <a:rPr lang="en-US" sz="2400" dirty="0"/>
              <a:t>D&amp;T covers all hot topics in design and test (e.g. good coverage in ML trends)</a:t>
            </a:r>
          </a:p>
          <a:p>
            <a:r>
              <a:rPr lang="en-US" sz="2400" dirty="0"/>
              <a:t>The magazine continues to be driven by SIs</a:t>
            </a:r>
          </a:p>
          <a:p>
            <a:r>
              <a:rPr lang="en-US" sz="2400" dirty="0"/>
              <a:t>Some SIs in past two years sometimes attracted &lt; 5 papers since competition with other magazines/journals is high. But no problem since  with well-filled pipeline, two SIs can be published in one issue if necessary.</a:t>
            </a:r>
          </a:p>
          <a:p>
            <a:r>
              <a:rPr lang="en-US" sz="2400" dirty="0"/>
              <a:t>We continue to have excellent content from industrial and academic leaders like keynotes, roundtables etc. -&gt; distinction to journals</a:t>
            </a:r>
          </a:p>
          <a:p>
            <a:endParaRPr lang="en-US" dirty="0"/>
          </a:p>
        </p:txBody>
      </p:sp>
      <p:pic>
        <p:nvPicPr>
          <p:cNvPr id="4" name="Picture 3" descr="dnt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8654" y="6255999"/>
            <a:ext cx="1728192" cy="512310"/>
          </a:xfrm>
          <a:prstGeom prst="rect">
            <a:avLst/>
          </a:prstGeom>
        </p:spPr>
      </p:pic>
    </p:spTree>
    <p:extLst>
      <p:ext uri="{BB962C8B-B14F-4D97-AF65-F5344CB8AC3E}">
        <p14:creationId xmlns:p14="http://schemas.microsoft.com/office/powerpoint/2010/main" val="3147170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Special Issue Pipeline (1/3)</a:t>
            </a:r>
          </a:p>
        </p:txBody>
      </p:sp>
      <p:sp>
        <p:nvSpPr>
          <p:cNvPr id="3" name="Content Placeholder 2"/>
          <p:cNvSpPr>
            <a:spLocks noGrp="1"/>
          </p:cNvSpPr>
          <p:nvPr>
            <p:ph idx="1"/>
          </p:nvPr>
        </p:nvSpPr>
        <p:spPr>
          <a:xfrm>
            <a:off x="838200" y="1325563"/>
            <a:ext cx="10515600" cy="4059360"/>
          </a:xfrm>
        </p:spPr>
        <p:txBody>
          <a:bodyPr/>
          <a:lstStyle/>
          <a:p>
            <a:pPr marL="0" indent="0">
              <a:buNone/>
            </a:pPr>
            <a:r>
              <a:rPr lang="en-US" b="1" dirty="0">
                <a:solidFill>
                  <a:srgbClr val="FF0000"/>
                </a:solidFill>
              </a:rPr>
              <a:t>STATUS: Scheduled for / or published in 2020</a:t>
            </a:r>
          </a:p>
          <a:p>
            <a:pPr marL="0" indent="0">
              <a:buNone/>
            </a:pPr>
            <a:endParaRPr lang="en-US" sz="2000" b="1" u="sng" dirty="0"/>
          </a:p>
          <a:p>
            <a:r>
              <a:rPr lang="en-US" sz="2400" dirty="0"/>
              <a:t>Design and Management of Mobile Platforms (Scheduled for Sept/Oct)</a:t>
            </a:r>
          </a:p>
          <a:p>
            <a:r>
              <a:rPr lang="en-US" sz="2400" dirty="0"/>
              <a:t>VTS (Jul/Aug)</a:t>
            </a:r>
          </a:p>
          <a:p>
            <a:r>
              <a:rPr lang="en-US" sz="2400" dirty="0"/>
              <a:t>SBCCI (</a:t>
            </a:r>
            <a:r>
              <a:rPr lang="en-US" sz="2400" dirty="0" err="1"/>
              <a:t>MayJun</a:t>
            </a:r>
            <a:r>
              <a:rPr lang="en-US" sz="2400" dirty="0"/>
              <a:t>)</a:t>
            </a:r>
          </a:p>
          <a:p>
            <a:r>
              <a:rPr lang="en-US" sz="2400" dirty="0"/>
              <a:t>Robust Resource-Constrained Systems for Machine Learning (</a:t>
            </a:r>
            <a:r>
              <a:rPr lang="en-US" sz="2400" dirty="0" err="1"/>
              <a:t>MarApr</a:t>
            </a:r>
            <a:r>
              <a:rPr lang="en-US" sz="2400" dirty="0"/>
              <a:t>)</a:t>
            </a:r>
          </a:p>
          <a:p>
            <a:r>
              <a:rPr lang="en-US" sz="2400" dirty="0"/>
              <a:t>Embedded Intelligence in the Internet of Things (</a:t>
            </a:r>
            <a:r>
              <a:rPr lang="en-US" sz="2400" dirty="0" err="1"/>
              <a:t>JanFeb</a:t>
            </a:r>
            <a:r>
              <a:rPr lang="en-US" sz="2400" dirty="0"/>
              <a:t>)</a:t>
            </a:r>
          </a:p>
          <a:p>
            <a:endParaRPr lang="en-US" dirty="0"/>
          </a:p>
        </p:txBody>
      </p:sp>
    </p:spTree>
    <p:extLst>
      <p:ext uri="{BB962C8B-B14F-4D97-AF65-F5344CB8AC3E}">
        <p14:creationId xmlns:p14="http://schemas.microsoft.com/office/powerpoint/2010/main" val="1209629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dirty="0"/>
              <a:t>Special Issue Pipeline (2/3)</a:t>
            </a:r>
          </a:p>
        </p:txBody>
      </p:sp>
      <p:sp>
        <p:nvSpPr>
          <p:cNvPr id="3" name="Content Placeholder 2"/>
          <p:cNvSpPr>
            <a:spLocks noGrp="1"/>
          </p:cNvSpPr>
          <p:nvPr>
            <p:ph idx="1"/>
          </p:nvPr>
        </p:nvSpPr>
        <p:spPr>
          <a:xfrm>
            <a:off x="838200" y="1265671"/>
            <a:ext cx="10515600" cy="4627407"/>
          </a:xfrm>
        </p:spPr>
        <p:txBody>
          <a:bodyPr>
            <a:normAutofit/>
          </a:bodyPr>
          <a:lstStyle/>
          <a:p>
            <a:pPr marL="0" indent="0">
              <a:buNone/>
            </a:pPr>
            <a:r>
              <a:rPr lang="en-US" sz="2600" b="1" dirty="0">
                <a:solidFill>
                  <a:srgbClr val="FF0000"/>
                </a:solidFill>
              </a:rPr>
              <a:t>STATUS: Submissions deadlines passed, not yet scheduled for publication:</a:t>
            </a:r>
          </a:p>
          <a:p>
            <a:pPr marL="0" indent="0">
              <a:buNone/>
            </a:pPr>
            <a:endParaRPr lang="en-US" sz="1800" b="1" dirty="0">
              <a:solidFill>
                <a:srgbClr val="FF0000"/>
              </a:solidFill>
            </a:endParaRPr>
          </a:p>
          <a:p>
            <a:r>
              <a:rPr lang="en-US" sz="1800" dirty="0"/>
              <a:t>Cross-Layer Design of Cyber-Physical Systems (Devendra, Chakraborty, Chen, </a:t>
            </a:r>
            <a:r>
              <a:rPr lang="en-US" sz="1800" dirty="0" err="1"/>
              <a:t>Annaswamy</a:t>
            </a:r>
            <a:r>
              <a:rPr lang="en-US" sz="1800" dirty="0"/>
              <a:t>). 16 submitted.</a:t>
            </a:r>
          </a:p>
          <a:p>
            <a:r>
              <a:rPr lang="en-US" sz="1800" dirty="0"/>
              <a:t>Embedded Intelligence in the Internet-Of-Things (Dick, Shang, Wolf, Yang).8 submitted.</a:t>
            </a:r>
          </a:p>
          <a:p>
            <a:r>
              <a:rPr lang="en-US" sz="1800" dirty="0"/>
              <a:t> Machine Intelligence at the Edge (</a:t>
            </a:r>
            <a:r>
              <a:rPr lang="en-US" sz="1800" dirty="0" err="1"/>
              <a:t>Benini</a:t>
            </a:r>
            <a:r>
              <a:rPr lang="en-US" sz="1800" dirty="0"/>
              <a:t>, Chen, </a:t>
            </a:r>
            <a:r>
              <a:rPr lang="en-US" sz="1800" dirty="0" err="1"/>
              <a:t>Xiong</a:t>
            </a:r>
            <a:r>
              <a:rPr lang="en-US" sz="1800" dirty="0"/>
              <a:t>, Zhang). 8 submissions.</a:t>
            </a:r>
          </a:p>
          <a:p>
            <a:r>
              <a:rPr lang="en-US" sz="1800" dirty="0"/>
              <a:t>Autonomous Systems Design (</a:t>
            </a:r>
            <a:r>
              <a:rPr lang="en-US" sz="1800" dirty="0" err="1"/>
              <a:t>Saidi</a:t>
            </a:r>
            <a:r>
              <a:rPr lang="en-US" sz="1800" dirty="0"/>
              <a:t>, Ernst, </a:t>
            </a:r>
            <a:r>
              <a:rPr lang="en-US" sz="1800" dirty="0" err="1"/>
              <a:t>Ziegenbein</a:t>
            </a:r>
            <a:r>
              <a:rPr lang="en-US" sz="1800" dirty="0"/>
              <a:t>, Deshmukh) 10 submissions</a:t>
            </a:r>
          </a:p>
          <a:p>
            <a:r>
              <a:rPr lang="en-US" sz="1800" dirty="0" err="1"/>
              <a:t>Hack@DAC</a:t>
            </a:r>
            <a:r>
              <a:rPr lang="en-US" sz="1800" dirty="0"/>
              <a:t> (Holcomb, Garg, Rajendran) 5 submissions</a:t>
            </a:r>
          </a:p>
          <a:p>
            <a:r>
              <a:rPr lang="en-US" sz="1800" dirty="0"/>
              <a:t>Education for Cyber-Physical Systems (). 10 submissions.</a:t>
            </a:r>
          </a:p>
          <a:p>
            <a:r>
              <a:rPr lang="en-US" sz="1800" dirty="0" err="1"/>
              <a:t>OpenSource</a:t>
            </a:r>
            <a:r>
              <a:rPr lang="en-US" sz="1800" dirty="0"/>
              <a:t> EDA, . 12 submissions.</a:t>
            </a:r>
          </a:p>
          <a:p>
            <a:r>
              <a:rPr lang="en-US" sz="1800" dirty="0"/>
              <a:t>HW-Security Top Picks (). 11 submissions.</a:t>
            </a:r>
          </a:p>
          <a:p>
            <a:r>
              <a:rPr lang="en-US" sz="1800" dirty="0"/>
              <a:t>Design and Test Solutions for Embedded Systems with Non-volatile Memories. (). No Submissions</a:t>
            </a:r>
          </a:p>
          <a:p>
            <a:r>
              <a:rPr lang="en-US" sz="1800" dirty="0"/>
              <a:t>SBCCI. 7 submissions.</a:t>
            </a:r>
          </a:p>
          <a:p>
            <a:endParaRPr lang="en-US" dirty="0"/>
          </a:p>
        </p:txBody>
      </p:sp>
    </p:spTree>
    <p:extLst>
      <p:ext uri="{BB962C8B-B14F-4D97-AF65-F5344CB8AC3E}">
        <p14:creationId xmlns:p14="http://schemas.microsoft.com/office/powerpoint/2010/main" val="367620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6225"/>
            <a:ext cx="10515600" cy="1325563"/>
          </a:xfrm>
        </p:spPr>
        <p:txBody>
          <a:bodyPr>
            <a:normAutofit/>
          </a:bodyPr>
          <a:lstStyle/>
          <a:p>
            <a:r>
              <a:rPr lang="en-US" dirty="0"/>
              <a:t>Publications</a:t>
            </a:r>
          </a:p>
        </p:txBody>
      </p:sp>
      <p:sp>
        <p:nvSpPr>
          <p:cNvPr id="10" name="Content Placeholder 9"/>
          <p:cNvSpPr>
            <a:spLocks noGrp="1"/>
          </p:cNvSpPr>
          <p:nvPr>
            <p:ph idx="1"/>
          </p:nvPr>
        </p:nvSpPr>
        <p:spPr>
          <a:xfrm>
            <a:off x="838200" y="1361788"/>
            <a:ext cx="10515600" cy="4059360"/>
          </a:xfrm>
        </p:spPr>
        <p:txBody>
          <a:bodyPr>
            <a:normAutofit/>
          </a:bodyPr>
          <a:lstStyle/>
          <a:p>
            <a:pPr marL="0" indent="0">
              <a:buNone/>
            </a:pPr>
            <a:r>
              <a:rPr lang="en-US" altLang="en-US" dirty="0"/>
              <a:t>VP:       </a:t>
            </a:r>
            <a:r>
              <a:rPr lang="en-US" dirty="0"/>
              <a:t>L. Miguel Silveira, INESC-ID / IST - U </a:t>
            </a:r>
            <a:r>
              <a:rPr lang="en-US" dirty="0" err="1"/>
              <a:t>Lisboa</a:t>
            </a:r>
            <a:r>
              <a:rPr lang="en-US" dirty="0"/>
              <a:t>, Portugal</a:t>
            </a:r>
          </a:p>
          <a:p>
            <a:pPr marL="0" indent="0">
              <a:buNone/>
            </a:pPr>
            <a:r>
              <a:rPr lang="en-US" altLang="en-US" dirty="0"/>
              <a:t>Ass VP: Sri Parameswaran, CS&amp;E, UNSW, Sydney, Australia</a:t>
            </a:r>
          </a:p>
        </p:txBody>
      </p:sp>
      <p:sp>
        <p:nvSpPr>
          <p:cNvPr id="7" name="Text Placeholder 4"/>
          <p:cNvSpPr txBox="1"/>
          <p:nvPr/>
        </p:nvSpPr>
        <p:spPr>
          <a:xfrm>
            <a:off x="9345271" y="3552675"/>
            <a:ext cx="1895906" cy="994999"/>
          </a:xfrm>
          <a:prstGeom prst="rect">
            <a:avLst/>
          </a:prstGeom>
          <a:ln w="25400">
            <a:solidFill>
              <a:schemeClr val="accent1">
                <a:shade val="50000"/>
              </a:schemeClr>
            </a:solidFill>
          </a:ln>
        </p:spPr>
        <p:txBody>
          <a:bodyPr anchor="ctr" anchorCtr="1">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en-US" sz="2400" dirty="0"/>
              <a:t>Publications Committee</a:t>
            </a:r>
          </a:p>
        </p:txBody>
      </p:sp>
      <p:grpSp>
        <p:nvGrpSpPr>
          <p:cNvPr id="2" name="Group 1"/>
          <p:cNvGrpSpPr/>
          <p:nvPr/>
        </p:nvGrpSpPr>
        <p:grpSpPr>
          <a:xfrm>
            <a:off x="838200" y="2687351"/>
            <a:ext cx="8018145" cy="3009265"/>
            <a:chOff x="356068" y="2377579"/>
            <a:chExt cx="5882362" cy="2376852"/>
          </a:xfrm>
        </p:grpSpPr>
        <p:sp>
          <p:nvSpPr>
            <p:cNvPr id="6" name="Rounded Rectangle 5"/>
            <p:cNvSpPr/>
            <p:nvPr/>
          </p:nvSpPr>
          <p:spPr>
            <a:xfrm>
              <a:off x="356068" y="2377579"/>
              <a:ext cx="5882362" cy="2376851"/>
            </a:xfrm>
            <a:prstGeom prst="roundRect">
              <a:avLst/>
            </a:prstGeom>
            <a:solidFill>
              <a:schemeClr val="accent1">
                <a:lumMod val="20000"/>
                <a:lumOff val="8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p:cNvSpPr txBox="1"/>
            <p:nvPr/>
          </p:nvSpPr>
          <p:spPr>
            <a:xfrm>
              <a:off x="438692" y="2445073"/>
              <a:ext cx="5722826" cy="2309358"/>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Californian FB" panose="0207040306080B030204" pitchFamily="18"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Californian FB" panose="0207040306080B030204" pitchFamily="18"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Californian FB" panose="0207040306080B030204" pitchFamily="18"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err="1">
                  <a:sym typeface="+mn-ea"/>
                </a:rPr>
                <a:t>Sachin</a:t>
              </a:r>
              <a:r>
                <a:rPr lang="en-US" dirty="0">
                  <a:sym typeface="+mn-ea"/>
                </a:rPr>
                <a:t> </a:t>
              </a:r>
              <a:r>
                <a:rPr lang="en-US" dirty="0" err="1">
                  <a:sym typeface="+mn-ea"/>
                </a:rPr>
                <a:t>Sapatnekar</a:t>
              </a:r>
              <a:r>
                <a:rPr lang="en-US" dirty="0">
                  <a:sym typeface="+mn-ea"/>
                </a:rPr>
                <a:t>, Dept. ECE, U Minnesota, USA</a:t>
              </a:r>
            </a:p>
            <a:p>
              <a:r>
                <a:rPr lang="en-US" dirty="0" err="1"/>
                <a:t>Naehyuck</a:t>
              </a:r>
              <a:r>
                <a:rPr lang="en-US" dirty="0"/>
                <a:t> Chang, School of Electrical Eng., KAIST, South Korea</a:t>
              </a:r>
            </a:p>
            <a:p>
              <a:r>
                <a:rPr lang="en-US" dirty="0"/>
                <a:t>Rajesh Gupta, Dept. CSE, UC San Diego, USA,  (</a:t>
              </a:r>
              <a:r>
                <a:rPr lang="en-US" dirty="0" err="1"/>
                <a:t>EiC</a:t>
              </a:r>
              <a:r>
                <a:rPr lang="en-US" dirty="0"/>
                <a:t> TCAD) </a:t>
              </a:r>
            </a:p>
            <a:p>
              <a:r>
                <a:rPr lang="en-US" dirty="0" err="1"/>
                <a:t>Joerg</a:t>
              </a:r>
              <a:r>
                <a:rPr lang="en-US" dirty="0"/>
                <a:t> Henkel,  Embedded Systems, KIT, Germany,  (</a:t>
              </a:r>
              <a:r>
                <a:rPr lang="en-US" dirty="0" err="1"/>
                <a:t>EiC</a:t>
              </a:r>
              <a:r>
                <a:rPr lang="en-US" dirty="0"/>
                <a:t> D&amp;T)</a:t>
              </a:r>
            </a:p>
            <a:p>
              <a:r>
                <a:rPr lang="en-US" altLang="en-US" dirty="0"/>
                <a:t>Preeti Ranjan Panda</a:t>
              </a:r>
              <a:r>
                <a:rPr lang="en-US" dirty="0"/>
                <a:t>, CSE, </a:t>
              </a:r>
              <a:r>
                <a:rPr lang="en-US" altLang="en-US" dirty="0"/>
                <a:t>IIE Delhi, India</a:t>
              </a:r>
              <a:r>
                <a:rPr lang="en-US" dirty="0"/>
                <a:t>, (</a:t>
              </a:r>
              <a:r>
                <a:rPr lang="en-US" dirty="0" err="1"/>
                <a:t>EiC</a:t>
              </a:r>
              <a:r>
                <a:rPr lang="en-US" dirty="0"/>
                <a:t> ESL)</a:t>
              </a:r>
            </a:p>
            <a:p>
              <a:r>
                <a:rPr lang="en-US" altLang="en-US" dirty="0">
                  <a:sym typeface="+mn-ea"/>
                </a:rPr>
                <a:t>Sri Parameswaran, CS&amp;E, UNSW, Sydney, Australia (CEDA Ass. VP Pubs)</a:t>
              </a:r>
              <a:endParaRPr lang="en-US" altLang="en-US" dirty="0"/>
            </a:p>
            <a:p>
              <a:r>
                <a:rPr lang="de-DE" dirty="0"/>
                <a:t>L. Miguel Silveira, INESC-ID/IST - U Lisboa, Portugal (CEDA VP Pubs)</a:t>
              </a:r>
              <a:endParaRPr lang="en-US" dirty="0"/>
            </a:p>
          </p:txBody>
        </p:sp>
      </p:grpSp>
    </p:spTree>
    <p:extLst>
      <p:ext uri="{BB962C8B-B14F-4D97-AF65-F5344CB8AC3E}">
        <p14:creationId xmlns:p14="http://schemas.microsoft.com/office/powerpoint/2010/main" val="377585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Special Issue Pipeline (3/3)</a:t>
            </a:r>
          </a:p>
        </p:txBody>
      </p:sp>
      <p:sp>
        <p:nvSpPr>
          <p:cNvPr id="3" name="Content Placeholder 2"/>
          <p:cNvSpPr>
            <a:spLocks noGrp="1"/>
          </p:cNvSpPr>
          <p:nvPr>
            <p:ph idx="1"/>
          </p:nvPr>
        </p:nvSpPr>
        <p:spPr>
          <a:xfrm>
            <a:off x="838200" y="1399320"/>
            <a:ext cx="10515600" cy="4599698"/>
          </a:xfrm>
        </p:spPr>
        <p:txBody>
          <a:bodyPr>
            <a:normAutofit/>
          </a:bodyPr>
          <a:lstStyle/>
          <a:p>
            <a:pPr marL="0" indent="0">
              <a:buNone/>
            </a:pPr>
            <a:r>
              <a:rPr lang="en-US" sz="2400" b="1" dirty="0">
                <a:solidFill>
                  <a:srgbClr val="FF0000"/>
                </a:solidFill>
              </a:rPr>
              <a:t>STATUS: Calls Still Open:</a:t>
            </a:r>
          </a:p>
          <a:p>
            <a:pPr marL="0" indent="0">
              <a:buNone/>
            </a:pPr>
            <a:endParaRPr lang="en-US" sz="2000" b="1" u="sng" dirty="0"/>
          </a:p>
          <a:p>
            <a:r>
              <a:rPr lang="en-US" sz="2000" dirty="0"/>
              <a:t>ITC50</a:t>
            </a:r>
          </a:p>
          <a:p>
            <a:r>
              <a:rPr lang="en-US" sz="2000" dirty="0"/>
              <a:t>Stochastic Computing for Neuromorphic Architectures. </a:t>
            </a:r>
          </a:p>
          <a:p>
            <a:r>
              <a:rPr lang="en-US" sz="2000" dirty="0"/>
              <a:t>Near-Memory and In-Memory Processing. </a:t>
            </a:r>
          </a:p>
          <a:p>
            <a:r>
              <a:rPr lang="en-US" sz="2000" dirty="0"/>
              <a:t>Benchmarking Machine Learning Systems and Applications. submissions.</a:t>
            </a:r>
          </a:p>
          <a:p>
            <a:pPr marL="0" indent="0">
              <a:buNone/>
            </a:pPr>
            <a:endParaRPr lang="en-US" sz="2000" dirty="0"/>
          </a:p>
          <a:p>
            <a:pPr marL="0" indent="0">
              <a:buNone/>
            </a:pPr>
            <a:endParaRPr lang="en-US" sz="2000" dirty="0"/>
          </a:p>
          <a:p>
            <a:pPr marL="0" indent="0">
              <a:buNone/>
            </a:pPr>
            <a:r>
              <a:rPr lang="en-US" sz="2400" b="1" dirty="0">
                <a:solidFill>
                  <a:srgbClr val="FF0000"/>
                </a:solidFill>
              </a:rPr>
              <a:t>Plus:</a:t>
            </a:r>
          </a:p>
          <a:p>
            <a:r>
              <a:rPr lang="en-US" sz="2000" dirty="0"/>
              <a:t>3 more Special Issue proposals currently in approval phase by the D&amp;T board</a:t>
            </a:r>
          </a:p>
          <a:p>
            <a:endParaRPr lang="en-US" dirty="0"/>
          </a:p>
        </p:txBody>
      </p:sp>
    </p:spTree>
    <p:extLst>
      <p:ext uri="{BB962C8B-B14F-4D97-AF65-F5344CB8AC3E}">
        <p14:creationId xmlns:p14="http://schemas.microsoft.com/office/powerpoint/2010/main" val="369884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528455" y="4400236"/>
            <a:ext cx="10515600" cy="2299786"/>
          </a:xfrm>
        </p:spPr>
        <p:txBody>
          <a:bodyPr>
            <a:normAutofit/>
          </a:bodyPr>
          <a:lstStyle/>
          <a:p>
            <a:pPr>
              <a:lnSpc>
                <a:spcPct val="120000"/>
              </a:lnSpc>
              <a:spcBef>
                <a:spcPts val="450"/>
              </a:spcBef>
              <a:spcAft>
                <a:spcPts val="450"/>
              </a:spcAft>
            </a:pPr>
            <a:r>
              <a:rPr lang="en-US" b="1" dirty="0" err="1">
                <a:solidFill>
                  <a:srgbClr val="C00000"/>
                </a:solidFill>
              </a:rPr>
              <a:t>Preeti</a:t>
            </a:r>
            <a:r>
              <a:rPr lang="en-US" b="1" dirty="0">
                <a:solidFill>
                  <a:srgbClr val="C00000"/>
                </a:solidFill>
              </a:rPr>
              <a:t> Ranjan Panda (Editor-in-Chief)</a:t>
            </a:r>
          </a:p>
          <a:p>
            <a:pPr>
              <a:lnSpc>
                <a:spcPct val="120000"/>
              </a:lnSpc>
              <a:spcBef>
                <a:spcPts val="450"/>
              </a:spcBef>
              <a:spcAft>
                <a:spcPts val="450"/>
              </a:spcAft>
            </a:pPr>
            <a:r>
              <a:rPr lang="en-US" b="1" dirty="0" err="1">
                <a:solidFill>
                  <a:srgbClr val="C00000"/>
                </a:solidFill>
              </a:rPr>
              <a:t>Aviral</a:t>
            </a:r>
            <a:r>
              <a:rPr lang="en-US" b="1" dirty="0">
                <a:solidFill>
                  <a:srgbClr val="C00000"/>
                </a:solidFill>
              </a:rPr>
              <a:t> Shrivastava (Deputy Editor-in-Chief)</a:t>
            </a:r>
          </a:p>
        </p:txBody>
      </p:sp>
      <p:pic>
        <p:nvPicPr>
          <p:cNvPr id="4" name="Picture 3"/>
          <p:cNvPicPr>
            <a:picLocks noChangeAspect="1"/>
          </p:cNvPicPr>
          <p:nvPr/>
        </p:nvPicPr>
        <p:blipFill>
          <a:blip r:embed="rId2"/>
          <a:stretch>
            <a:fillRect/>
          </a:stretch>
        </p:blipFill>
        <p:spPr>
          <a:xfrm>
            <a:off x="1384617" y="639950"/>
            <a:ext cx="9422765" cy="3485461"/>
          </a:xfrm>
          <a:prstGeom prst="rect">
            <a:avLst/>
          </a:prstGeom>
        </p:spPr>
      </p:pic>
    </p:spTree>
    <p:extLst>
      <p:ext uri="{BB962C8B-B14F-4D97-AF65-F5344CB8AC3E}">
        <p14:creationId xmlns:p14="http://schemas.microsoft.com/office/powerpoint/2010/main" val="1583947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7A8A-D9E5-4B88-B02D-519FB0CFE8E4}"/>
              </a:ext>
            </a:extLst>
          </p:cNvPr>
          <p:cNvSpPr>
            <a:spLocks noGrp="1"/>
          </p:cNvSpPr>
          <p:nvPr>
            <p:ph type="title"/>
          </p:nvPr>
        </p:nvSpPr>
        <p:spPr>
          <a:xfrm>
            <a:off x="923592" y="-242699"/>
            <a:ext cx="10515600" cy="1325563"/>
          </a:xfrm>
        </p:spPr>
        <p:txBody>
          <a:bodyPr/>
          <a:lstStyle/>
          <a:p>
            <a:r>
              <a:rPr lang="en-AU" dirty="0"/>
              <a:t>ESL - New Editorial Board from Jan 2020</a:t>
            </a:r>
            <a:endParaRPr lang="en-IN" dirty="0"/>
          </a:p>
        </p:txBody>
      </p:sp>
      <p:pic>
        <p:nvPicPr>
          <p:cNvPr id="8" name="Picture 7">
            <a:extLst>
              <a:ext uri="{FF2B5EF4-FFF2-40B4-BE49-F238E27FC236}">
                <a16:creationId xmlns:a16="http://schemas.microsoft.com/office/drawing/2014/main" id="{853F4780-4905-40D4-8D66-88789F25216C}"/>
              </a:ext>
            </a:extLst>
          </p:cNvPr>
          <p:cNvPicPr>
            <a:picLocks noChangeAspect="1"/>
          </p:cNvPicPr>
          <p:nvPr/>
        </p:nvPicPr>
        <p:blipFill rotWithShape="1">
          <a:blip r:embed="rId2"/>
          <a:srcRect l="58103" t="18238" r="4897" b="44258"/>
          <a:stretch/>
        </p:blipFill>
        <p:spPr>
          <a:xfrm>
            <a:off x="7517060" y="3013449"/>
            <a:ext cx="4511040" cy="2571962"/>
          </a:xfrm>
          <a:prstGeom prst="rect">
            <a:avLst/>
          </a:prstGeom>
        </p:spPr>
      </p:pic>
      <p:sp>
        <p:nvSpPr>
          <p:cNvPr id="9" name="Oval 8">
            <a:extLst>
              <a:ext uri="{FF2B5EF4-FFF2-40B4-BE49-F238E27FC236}">
                <a16:creationId xmlns:a16="http://schemas.microsoft.com/office/drawing/2014/main" id="{DF5A33C2-16D8-4E46-81BE-70D78355C91B}"/>
              </a:ext>
            </a:extLst>
          </p:cNvPr>
          <p:cNvSpPr/>
          <p:nvPr/>
        </p:nvSpPr>
        <p:spPr>
          <a:xfrm>
            <a:off x="10463460" y="4192961"/>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BECA8024-AADC-406C-9D71-6AB9B00DFBA5}"/>
              </a:ext>
            </a:extLst>
          </p:cNvPr>
          <p:cNvSpPr/>
          <p:nvPr/>
        </p:nvSpPr>
        <p:spPr>
          <a:xfrm>
            <a:off x="11240700" y="4003942"/>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id="{CE36DA4A-D252-49EB-B6ED-B3E0082CCFAA}"/>
              </a:ext>
            </a:extLst>
          </p:cNvPr>
          <p:cNvSpPr/>
          <p:nvPr/>
        </p:nvSpPr>
        <p:spPr>
          <a:xfrm>
            <a:off x="8030140" y="4036432"/>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a:extLst>
              <a:ext uri="{FF2B5EF4-FFF2-40B4-BE49-F238E27FC236}">
                <a16:creationId xmlns:a16="http://schemas.microsoft.com/office/drawing/2014/main" id="{9A8F8145-4B5F-4D17-81DE-012D41D31AC4}"/>
              </a:ext>
            </a:extLst>
          </p:cNvPr>
          <p:cNvSpPr/>
          <p:nvPr/>
        </p:nvSpPr>
        <p:spPr>
          <a:xfrm>
            <a:off x="8446700" y="3812912"/>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B21187A2-2ECB-4EF9-9D19-BDEA940783F7}"/>
              </a:ext>
            </a:extLst>
          </p:cNvPr>
          <p:cNvSpPr/>
          <p:nvPr/>
        </p:nvSpPr>
        <p:spPr>
          <a:xfrm>
            <a:off x="9596050" y="3903184"/>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E94C2264-F1D9-4B6E-AA27-218376E05D64}"/>
              </a:ext>
            </a:extLst>
          </p:cNvPr>
          <p:cNvSpPr/>
          <p:nvPr/>
        </p:nvSpPr>
        <p:spPr>
          <a:xfrm>
            <a:off x="9551600" y="3762111"/>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6F9759E2-4226-4546-8F5A-C73CCC976D31}"/>
              </a:ext>
            </a:extLst>
          </p:cNvPr>
          <p:cNvSpPr/>
          <p:nvPr/>
        </p:nvSpPr>
        <p:spPr>
          <a:xfrm>
            <a:off x="11614080" y="5245471"/>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Rounded Corners 16">
            <a:extLst>
              <a:ext uri="{FF2B5EF4-FFF2-40B4-BE49-F238E27FC236}">
                <a16:creationId xmlns:a16="http://schemas.microsoft.com/office/drawing/2014/main" id="{008F87D1-3FDC-4B42-B520-CB2271FF9BB2}"/>
              </a:ext>
            </a:extLst>
          </p:cNvPr>
          <p:cNvSpPr/>
          <p:nvPr/>
        </p:nvSpPr>
        <p:spPr>
          <a:xfrm>
            <a:off x="7517060" y="3084570"/>
            <a:ext cx="4385958" cy="25008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18320F7A-98A4-4FBD-AFD5-B671EA38BE9A}"/>
              </a:ext>
            </a:extLst>
          </p:cNvPr>
          <p:cNvSpPr/>
          <p:nvPr/>
        </p:nvSpPr>
        <p:spPr>
          <a:xfrm>
            <a:off x="8751500" y="4960992"/>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EFDD09E3-159F-418E-B619-37FCE58C64D6}"/>
              </a:ext>
            </a:extLst>
          </p:cNvPr>
          <p:cNvSpPr/>
          <p:nvPr/>
        </p:nvSpPr>
        <p:spPr>
          <a:xfrm>
            <a:off x="8416220" y="4016112"/>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D684615F-4873-47EB-87F3-40AC111EDA46}"/>
              </a:ext>
            </a:extLst>
          </p:cNvPr>
          <p:cNvSpPr/>
          <p:nvPr/>
        </p:nvSpPr>
        <p:spPr>
          <a:xfrm>
            <a:off x="8558460" y="3802752"/>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D5C0CD41-9EF4-4C28-86BB-4A1E4E1EFDBA}"/>
              </a:ext>
            </a:extLst>
          </p:cNvPr>
          <p:cNvSpPr/>
          <p:nvPr/>
        </p:nvSpPr>
        <p:spPr>
          <a:xfrm>
            <a:off x="8517820" y="3944992"/>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52AD5B79-F19A-418F-B2DA-85616EEFF8B5}"/>
              </a:ext>
            </a:extLst>
          </p:cNvPr>
          <p:cNvSpPr/>
          <p:nvPr/>
        </p:nvSpPr>
        <p:spPr>
          <a:xfrm>
            <a:off x="9667170" y="3953984"/>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0E051FD5-BE87-44B6-9131-2193DE8136D3}"/>
              </a:ext>
            </a:extLst>
          </p:cNvPr>
          <p:cNvSpPr/>
          <p:nvPr/>
        </p:nvSpPr>
        <p:spPr>
          <a:xfrm>
            <a:off x="8578780" y="3904352"/>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71D8C086-3447-4387-8271-5524C3DEF600}"/>
              </a:ext>
            </a:extLst>
          </p:cNvPr>
          <p:cNvSpPr/>
          <p:nvPr/>
        </p:nvSpPr>
        <p:spPr>
          <a:xfrm>
            <a:off x="10918120" y="4009863"/>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9FCB51A9-E5CD-40AD-9921-2B0BCC4DB22D}"/>
              </a:ext>
            </a:extLst>
          </p:cNvPr>
          <p:cNvSpPr/>
          <p:nvPr/>
        </p:nvSpPr>
        <p:spPr>
          <a:xfrm>
            <a:off x="7999660" y="3894192"/>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9E3BA14B-6813-42D9-8553-DC18DA03508A}"/>
              </a:ext>
            </a:extLst>
          </p:cNvPr>
          <p:cNvSpPr/>
          <p:nvPr/>
        </p:nvSpPr>
        <p:spPr>
          <a:xfrm>
            <a:off x="10097700" y="4245242"/>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D3952C5F-0DCF-4E1F-B71F-7F47E0912B51}"/>
              </a:ext>
            </a:extLst>
          </p:cNvPr>
          <p:cNvSpPr/>
          <p:nvPr/>
        </p:nvSpPr>
        <p:spPr>
          <a:xfrm>
            <a:off x="10938440" y="4080983"/>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TextBox 28">
            <a:extLst>
              <a:ext uri="{FF2B5EF4-FFF2-40B4-BE49-F238E27FC236}">
                <a16:creationId xmlns:a16="http://schemas.microsoft.com/office/drawing/2014/main" id="{41569F82-93D9-4A9B-9DF0-26B7ECFA8851}"/>
              </a:ext>
            </a:extLst>
          </p:cNvPr>
          <p:cNvSpPr txBox="1"/>
          <p:nvPr/>
        </p:nvSpPr>
        <p:spPr>
          <a:xfrm>
            <a:off x="8308553" y="2436649"/>
            <a:ext cx="2629887" cy="646331"/>
          </a:xfrm>
          <a:prstGeom prst="rect">
            <a:avLst/>
          </a:prstGeom>
          <a:noFill/>
        </p:spPr>
        <p:txBody>
          <a:bodyPr wrap="none" rtlCol="0">
            <a:spAutoFit/>
          </a:bodyPr>
          <a:lstStyle/>
          <a:p>
            <a:pPr algn="ctr"/>
            <a:r>
              <a:rPr lang="en-US" b="1" dirty="0">
                <a:solidFill>
                  <a:srgbClr val="C00000"/>
                </a:solidFill>
              </a:rPr>
              <a:t>ESL Editorial Board </a:t>
            </a:r>
          </a:p>
          <a:p>
            <a:pPr algn="ctr"/>
            <a:r>
              <a:rPr lang="en-US" b="1" dirty="0">
                <a:solidFill>
                  <a:srgbClr val="C00000"/>
                </a:solidFill>
              </a:rPr>
              <a:t>Geographical Distribution</a:t>
            </a:r>
            <a:endParaRPr lang="en-IN" b="1" dirty="0">
              <a:solidFill>
                <a:srgbClr val="C00000"/>
              </a:solidFill>
            </a:endParaRPr>
          </a:p>
        </p:txBody>
      </p:sp>
      <p:sp>
        <p:nvSpPr>
          <p:cNvPr id="31" name="TextBox 30">
            <a:extLst>
              <a:ext uri="{FF2B5EF4-FFF2-40B4-BE49-F238E27FC236}">
                <a16:creationId xmlns:a16="http://schemas.microsoft.com/office/drawing/2014/main" id="{9BBC8C53-1D15-48DA-96FF-1CF25446A6CC}"/>
              </a:ext>
            </a:extLst>
          </p:cNvPr>
          <p:cNvSpPr txBox="1"/>
          <p:nvPr/>
        </p:nvSpPr>
        <p:spPr>
          <a:xfrm>
            <a:off x="1141745" y="741798"/>
            <a:ext cx="3252172" cy="769441"/>
          </a:xfrm>
          <a:prstGeom prst="rect">
            <a:avLst/>
          </a:prstGeom>
          <a:noFill/>
        </p:spPr>
        <p:txBody>
          <a:bodyPr wrap="none" rtlCol="0">
            <a:spAutoFit/>
          </a:bodyPr>
          <a:lstStyle/>
          <a:p>
            <a:pPr algn="ctr"/>
            <a:r>
              <a:rPr lang="en-US" sz="2400" b="1" dirty="0">
                <a:solidFill>
                  <a:srgbClr val="0070C0"/>
                </a:solidFill>
              </a:rPr>
              <a:t>Editor-in-Chief</a:t>
            </a:r>
          </a:p>
          <a:p>
            <a:pPr algn="ctr"/>
            <a:r>
              <a:rPr lang="en-US" sz="2000" dirty="0" err="1"/>
              <a:t>Preeti</a:t>
            </a:r>
            <a:r>
              <a:rPr lang="en-US" sz="2000" dirty="0"/>
              <a:t> Ranjan Panda, </a:t>
            </a:r>
            <a:r>
              <a:rPr lang="en-US" sz="2000" dirty="0">
                <a:solidFill>
                  <a:srgbClr val="C00000"/>
                </a:solidFill>
              </a:rPr>
              <a:t>IIT Delhi</a:t>
            </a:r>
          </a:p>
        </p:txBody>
      </p:sp>
      <p:sp>
        <p:nvSpPr>
          <p:cNvPr id="32" name="TextBox 31">
            <a:extLst>
              <a:ext uri="{FF2B5EF4-FFF2-40B4-BE49-F238E27FC236}">
                <a16:creationId xmlns:a16="http://schemas.microsoft.com/office/drawing/2014/main" id="{76B5B373-65AD-4CEC-AF7C-CE3E8FD6444A}"/>
              </a:ext>
            </a:extLst>
          </p:cNvPr>
          <p:cNvSpPr txBox="1"/>
          <p:nvPr/>
        </p:nvSpPr>
        <p:spPr>
          <a:xfrm>
            <a:off x="6439468" y="708482"/>
            <a:ext cx="4078104" cy="769441"/>
          </a:xfrm>
          <a:prstGeom prst="rect">
            <a:avLst/>
          </a:prstGeom>
          <a:noFill/>
        </p:spPr>
        <p:txBody>
          <a:bodyPr wrap="none" rtlCol="0">
            <a:spAutoFit/>
          </a:bodyPr>
          <a:lstStyle/>
          <a:p>
            <a:pPr algn="ctr"/>
            <a:r>
              <a:rPr lang="en-US" sz="2400" b="1" dirty="0">
                <a:solidFill>
                  <a:srgbClr val="0070C0"/>
                </a:solidFill>
              </a:rPr>
              <a:t>Deputy Editor-in-Chief</a:t>
            </a:r>
          </a:p>
          <a:p>
            <a:pPr algn="ctr"/>
            <a:r>
              <a:rPr lang="en-US" sz="2000" dirty="0" err="1"/>
              <a:t>Aviral</a:t>
            </a:r>
            <a:r>
              <a:rPr lang="en-US" sz="2000" dirty="0"/>
              <a:t> Shrivastava, </a:t>
            </a:r>
            <a:r>
              <a:rPr lang="en-US" sz="2000" dirty="0">
                <a:solidFill>
                  <a:srgbClr val="C00000"/>
                </a:solidFill>
              </a:rPr>
              <a:t>Arizona State Univ.</a:t>
            </a:r>
          </a:p>
        </p:txBody>
      </p:sp>
      <p:sp>
        <p:nvSpPr>
          <p:cNvPr id="33" name="TextBox 32">
            <a:extLst>
              <a:ext uri="{FF2B5EF4-FFF2-40B4-BE49-F238E27FC236}">
                <a16:creationId xmlns:a16="http://schemas.microsoft.com/office/drawing/2014/main" id="{3D0125F7-7A02-4465-AB1D-7ED86CEDD5EA}"/>
              </a:ext>
            </a:extLst>
          </p:cNvPr>
          <p:cNvSpPr txBox="1"/>
          <p:nvPr/>
        </p:nvSpPr>
        <p:spPr>
          <a:xfrm>
            <a:off x="1004204" y="1510311"/>
            <a:ext cx="5269328" cy="461665"/>
          </a:xfrm>
          <a:prstGeom prst="rect">
            <a:avLst/>
          </a:prstGeom>
          <a:noFill/>
        </p:spPr>
        <p:txBody>
          <a:bodyPr wrap="none" rtlCol="0">
            <a:spAutoFit/>
          </a:bodyPr>
          <a:lstStyle/>
          <a:p>
            <a:pPr algn="ctr"/>
            <a:r>
              <a:rPr lang="en-US" sz="2400" b="1" dirty="0">
                <a:solidFill>
                  <a:srgbClr val="0070C0"/>
                </a:solidFill>
              </a:rPr>
              <a:t>Associate Editors (6 continuing, 17 new)</a:t>
            </a:r>
            <a:endParaRPr lang="en-US" sz="2400" b="1" dirty="0"/>
          </a:p>
        </p:txBody>
      </p:sp>
      <p:sp>
        <p:nvSpPr>
          <p:cNvPr id="37" name="TextBox 36">
            <a:extLst>
              <a:ext uri="{FF2B5EF4-FFF2-40B4-BE49-F238E27FC236}">
                <a16:creationId xmlns:a16="http://schemas.microsoft.com/office/drawing/2014/main" id="{087086B2-70A4-4E37-BDC2-ACBCD588C2AC}"/>
              </a:ext>
            </a:extLst>
          </p:cNvPr>
          <p:cNvSpPr txBox="1"/>
          <p:nvPr/>
        </p:nvSpPr>
        <p:spPr>
          <a:xfrm>
            <a:off x="321200" y="1882651"/>
            <a:ext cx="1859933" cy="553998"/>
          </a:xfrm>
          <a:prstGeom prst="rect">
            <a:avLst/>
          </a:prstGeom>
          <a:noFill/>
        </p:spPr>
        <p:txBody>
          <a:bodyPr wrap="none" rtlCol="0">
            <a:spAutoFit/>
          </a:bodyPr>
          <a:lstStyle/>
          <a:p>
            <a:pPr fontAlgn="ctr"/>
            <a:r>
              <a:rPr lang="en-IN" sz="1600" dirty="0"/>
              <a:t>Hiroyuki Tomiyama</a:t>
            </a:r>
          </a:p>
          <a:p>
            <a:pPr fontAlgn="b"/>
            <a:r>
              <a:rPr lang="en-IN" sz="1400" dirty="0" err="1">
                <a:solidFill>
                  <a:srgbClr val="C00000"/>
                </a:solidFill>
              </a:rPr>
              <a:t>Ritsumeikan</a:t>
            </a:r>
            <a:r>
              <a:rPr lang="en-IN" sz="1400" dirty="0">
                <a:solidFill>
                  <a:srgbClr val="C00000"/>
                </a:solidFill>
              </a:rPr>
              <a:t> University</a:t>
            </a:r>
          </a:p>
        </p:txBody>
      </p:sp>
      <p:sp>
        <p:nvSpPr>
          <p:cNvPr id="38" name="TextBox 37">
            <a:extLst>
              <a:ext uri="{FF2B5EF4-FFF2-40B4-BE49-F238E27FC236}">
                <a16:creationId xmlns:a16="http://schemas.microsoft.com/office/drawing/2014/main" id="{270EBE62-7B45-4DA5-A7A0-0B6F2DF2B7F9}"/>
              </a:ext>
            </a:extLst>
          </p:cNvPr>
          <p:cNvSpPr txBox="1"/>
          <p:nvPr/>
        </p:nvSpPr>
        <p:spPr>
          <a:xfrm>
            <a:off x="2886263" y="1882651"/>
            <a:ext cx="1646733" cy="553998"/>
          </a:xfrm>
          <a:prstGeom prst="rect">
            <a:avLst/>
          </a:prstGeom>
          <a:noFill/>
        </p:spPr>
        <p:txBody>
          <a:bodyPr wrap="none" rtlCol="0">
            <a:spAutoFit/>
          </a:bodyPr>
          <a:lstStyle/>
          <a:p>
            <a:pPr fontAlgn="ctr"/>
            <a:r>
              <a:rPr lang="en-IN" sz="1600" dirty="0"/>
              <a:t>Ramesh Karri</a:t>
            </a:r>
          </a:p>
          <a:p>
            <a:pPr fontAlgn="b"/>
            <a:r>
              <a:rPr lang="en-IN" sz="1400" dirty="0">
                <a:solidFill>
                  <a:srgbClr val="C00000"/>
                </a:solidFill>
              </a:rPr>
              <a:t>New York University</a:t>
            </a:r>
          </a:p>
        </p:txBody>
      </p:sp>
      <p:sp>
        <p:nvSpPr>
          <p:cNvPr id="39" name="TextBox 38">
            <a:extLst>
              <a:ext uri="{FF2B5EF4-FFF2-40B4-BE49-F238E27FC236}">
                <a16:creationId xmlns:a16="http://schemas.microsoft.com/office/drawing/2014/main" id="{8E87DDCD-CAD0-4361-9966-E0C5EDB71812}"/>
              </a:ext>
            </a:extLst>
          </p:cNvPr>
          <p:cNvSpPr txBox="1"/>
          <p:nvPr/>
        </p:nvSpPr>
        <p:spPr>
          <a:xfrm>
            <a:off x="5124685" y="1844757"/>
            <a:ext cx="1830758" cy="553998"/>
          </a:xfrm>
          <a:prstGeom prst="rect">
            <a:avLst/>
          </a:prstGeom>
          <a:noFill/>
        </p:spPr>
        <p:txBody>
          <a:bodyPr wrap="none" rtlCol="0">
            <a:spAutoFit/>
          </a:bodyPr>
          <a:lstStyle/>
          <a:p>
            <a:pPr fontAlgn="ctr"/>
            <a:r>
              <a:rPr lang="en-IN" sz="1600" dirty="0"/>
              <a:t>Catherine </a:t>
            </a:r>
            <a:r>
              <a:rPr lang="en-IN" sz="1600" dirty="0" err="1"/>
              <a:t>Gebotys</a:t>
            </a:r>
            <a:endParaRPr lang="en-IN" sz="1600" dirty="0"/>
          </a:p>
          <a:p>
            <a:pPr fontAlgn="b"/>
            <a:r>
              <a:rPr lang="en-IN" sz="1400" dirty="0">
                <a:solidFill>
                  <a:srgbClr val="C00000"/>
                </a:solidFill>
              </a:rPr>
              <a:t>University of Waterloo</a:t>
            </a:r>
          </a:p>
        </p:txBody>
      </p:sp>
      <p:sp>
        <p:nvSpPr>
          <p:cNvPr id="40" name="TextBox 39">
            <a:extLst>
              <a:ext uri="{FF2B5EF4-FFF2-40B4-BE49-F238E27FC236}">
                <a16:creationId xmlns:a16="http://schemas.microsoft.com/office/drawing/2014/main" id="{17770FF5-63E5-430C-B220-9F8A9704EB8E}"/>
              </a:ext>
            </a:extLst>
          </p:cNvPr>
          <p:cNvSpPr txBox="1"/>
          <p:nvPr/>
        </p:nvSpPr>
        <p:spPr>
          <a:xfrm>
            <a:off x="313855" y="2401042"/>
            <a:ext cx="1822935" cy="553998"/>
          </a:xfrm>
          <a:prstGeom prst="rect">
            <a:avLst/>
          </a:prstGeom>
          <a:noFill/>
        </p:spPr>
        <p:txBody>
          <a:bodyPr wrap="none" rtlCol="0">
            <a:spAutoFit/>
          </a:bodyPr>
          <a:lstStyle/>
          <a:p>
            <a:pPr fontAlgn="ctr"/>
            <a:r>
              <a:rPr lang="en-IN" sz="1600" dirty="0" err="1"/>
              <a:t>Partha</a:t>
            </a:r>
            <a:r>
              <a:rPr lang="en-IN" sz="1600" dirty="0"/>
              <a:t> S. </a:t>
            </a:r>
            <a:r>
              <a:rPr lang="en-IN" sz="1600" dirty="0" err="1"/>
              <a:t>Roop</a:t>
            </a:r>
            <a:endParaRPr lang="en-IN" sz="1600" dirty="0"/>
          </a:p>
          <a:p>
            <a:pPr fontAlgn="b"/>
            <a:r>
              <a:rPr lang="en-IN" sz="1400" dirty="0">
                <a:solidFill>
                  <a:srgbClr val="C00000"/>
                </a:solidFill>
              </a:rPr>
              <a:t>University of Auckland</a:t>
            </a:r>
          </a:p>
        </p:txBody>
      </p:sp>
      <p:sp>
        <p:nvSpPr>
          <p:cNvPr id="41" name="TextBox 40">
            <a:extLst>
              <a:ext uri="{FF2B5EF4-FFF2-40B4-BE49-F238E27FC236}">
                <a16:creationId xmlns:a16="http://schemas.microsoft.com/office/drawing/2014/main" id="{5DDF242B-4E94-451B-A954-319044202922}"/>
              </a:ext>
            </a:extLst>
          </p:cNvPr>
          <p:cNvSpPr txBox="1"/>
          <p:nvPr/>
        </p:nvSpPr>
        <p:spPr>
          <a:xfrm>
            <a:off x="2875867" y="2363148"/>
            <a:ext cx="1331455" cy="553998"/>
          </a:xfrm>
          <a:prstGeom prst="rect">
            <a:avLst/>
          </a:prstGeom>
          <a:noFill/>
        </p:spPr>
        <p:txBody>
          <a:bodyPr wrap="none" rtlCol="0">
            <a:spAutoFit/>
          </a:bodyPr>
          <a:lstStyle/>
          <a:p>
            <a:pPr fontAlgn="ctr"/>
            <a:r>
              <a:rPr lang="en-IN" sz="1600" dirty="0" err="1"/>
              <a:t>Yiran</a:t>
            </a:r>
            <a:r>
              <a:rPr lang="en-IN" sz="1600" dirty="0"/>
              <a:t> Chen</a:t>
            </a:r>
          </a:p>
          <a:p>
            <a:pPr fontAlgn="b"/>
            <a:r>
              <a:rPr lang="en-IN" sz="1400" dirty="0">
                <a:solidFill>
                  <a:srgbClr val="C00000"/>
                </a:solidFill>
              </a:rPr>
              <a:t>Duke University</a:t>
            </a:r>
          </a:p>
        </p:txBody>
      </p:sp>
      <p:sp>
        <p:nvSpPr>
          <p:cNvPr id="42" name="TextBox 41">
            <a:extLst>
              <a:ext uri="{FF2B5EF4-FFF2-40B4-BE49-F238E27FC236}">
                <a16:creationId xmlns:a16="http://schemas.microsoft.com/office/drawing/2014/main" id="{1D157EBC-38A0-4D09-80F4-7B30FA9001F1}"/>
              </a:ext>
            </a:extLst>
          </p:cNvPr>
          <p:cNvSpPr txBox="1"/>
          <p:nvPr/>
        </p:nvSpPr>
        <p:spPr>
          <a:xfrm>
            <a:off x="5130159" y="2348252"/>
            <a:ext cx="1726178" cy="553998"/>
          </a:xfrm>
          <a:prstGeom prst="rect">
            <a:avLst/>
          </a:prstGeom>
          <a:noFill/>
        </p:spPr>
        <p:txBody>
          <a:bodyPr wrap="none" rtlCol="0">
            <a:spAutoFit/>
          </a:bodyPr>
          <a:lstStyle/>
          <a:p>
            <a:pPr fontAlgn="ctr"/>
            <a:r>
              <a:rPr lang="en-IN" sz="1600" dirty="0"/>
              <a:t>Donatella </a:t>
            </a:r>
            <a:r>
              <a:rPr lang="en-IN" sz="1600" dirty="0" err="1"/>
              <a:t>Sciuto</a:t>
            </a:r>
            <a:endParaRPr lang="en-IN" sz="1600" dirty="0"/>
          </a:p>
          <a:p>
            <a:pPr fontAlgn="b"/>
            <a:r>
              <a:rPr lang="en-IN" sz="1400" dirty="0" err="1">
                <a:solidFill>
                  <a:srgbClr val="C00000"/>
                </a:solidFill>
              </a:rPr>
              <a:t>Politecnico</a:t>
            </a:r>
            <a:r>
              <a:rPr lang="en-IN" sz="1400" dirty="0">
                <a:solidFill>
                  <a:srgbClr val="C00000"/>
                </a:solidFill>
              </a:rPr>
              <a:t> Di Milano</a:t>
            </a:r>
          </a:p>
        </p:txBody>
      </p:sp>
      <p:sp>
        <p:nvSpPr>
          <p:cNvPr id="43" name="TextBox 42">
            <a:extLst>
              <a:ext uri="{FF2B5EF4-FFF2-40B4-BE49-F238E27FC236}">
                <a16:creationId xmlns:a16="http://schemas.microsoft.com/office/drawing/2014/main" id="{1FFD0CE7-610A-4650-B474-227634B47435}"/>
              </a:ext>
            </a:extLst>
          </p:cNvPr>
          <p:cNvSpPr txBox="1"/>
          <p:nvPr/>
        </p:nvSpPr>
        <p:spPr>
          <a:xfrm>
            <a:off x="312884" y="2909417"/>
            <a:ext cx="1902893" cy="553998"/>
          </a:xfrm>
          <a:prstGeom prst="rect">
            <a:avLst/>
          </a:prstGeom>
          <a:noFill/>
        </p:spPr>
        <p:txBody>
          <a:bodyPr wrap="none" rtlCol="0">
            <a:spAutoFit/>
          </a:bodyPr>
          <a:lstStyle/>
          <a:p>
            <a:pPr fontAlgn="ctr"/>
            <a:r>
              <a:rPr lang="en-IN" sz="1600" dirty="0" err="1"/>
              <a:t>Jingtong</a:t>
            </a:r>
            <a:r>
              <a:rPr lang="en-IN" sz="1600" dirty="0"/>
              <a:t> Hu</a:t>
            </a:r>
          </a:p>
          <a:p>
            <a:pPr fontAlgn="b"/>
            <a:r>
              <a:rPr lang="en-IN" sz="1400" dirty="0">
                <a:solidFill>
                  <a:srgbClr val="C00000"/>
                </a:solidFill>
              </a:rPr>
              <a:t>University of Pittsburgh</a:t>
            </a:r>
          </a:p>
        </p:txBody>
      </p:sp>
      <p:sp>
        <p:nvSpPr>
          <p:cNvPr id="44" name="TextBox 43">
            <a:extLst>
              <a:ext uri="{FF2B5EF4-FFF2-40B4-BE49-F238E27FC236}">
                <a16:creationId xmlns:a16="http://schemas.microsoft.com/office/drawing/2014/main" id="{8A6C0379-FEE6-4BB7-99B0-0A053C438FBE}"/>
              </a:ext>
            </a:extLst>
          </p:cNvPr>
          <p:cNvSpPr txBox="1"/>
          <p:nvPr/>
        </p:nvSpPr>
        <p:spPr>
          <a:xfrm>
            <a:off x="2858685" y="2892362"/>
            <a:ext cx="1448025" cy="553998"/>
          </a:xfrm>
          <a:prstGeom prst="rect">
            <a:avLst/>
          </a:prstGeom>
          <a:noFill/>
        </p:spPr>
        <p:txBody>
          <a:bodyPr wrap="none" rtlCol="0">
            <a:spAutoFit/>
          </a:bodyPr>
          <a:lstStyle/>
          <a:p>
            <a:pPr fontAlgn="b"/>
            <a:r>
              <a:rPr lang="en-IN" sz="1600" dirty="0"/>
              <a:t>Yun (Eric) Liang</a:t>
            </a:r>
          </a:p>
          <a:p>
            <a:pPr fontAlgn="b"/>
            <a:r>
              <a:rPr lang="en-IN" sz="1400" dirty="0">
                <a:solidFill>
                  <a:srgbClr val="C00000"/>
                </a:solidFill>
              </a:rPr>
              <a:t>Peking University</a:t>
            </a:r>
          </a:p>
        </p:txBody>
      </p:sp>
      <p:sp>
        <p:nvSpPr>
          <p:cNvPr id="45" name="TextBox 44">
            <a:extLst>
              <a:ext uri="{FF2B5EF4-FFF2-40B4-BE49-F238E27FC236}">
                <a16:creationId xmlns:a16="http://schemas.microsoft.com/office/drawing/2014/main" id="{7E16C33E-EACC-4C30-8C9A-4920E8F9AF2F}"/>
              </a:ext>
            </a:extLst>
          </p:cNvPr>
          <p:cNvSpPr txBox="1"/>
          <p:nvPr/>
        </p:nvSpPr>
        <p:spPr>
          <a:xfrm>
            <a:off x="5130718" y="2907162"/>
            <a:ext cx="1437638" cy="553998"/>
          </a:xfrm>
          <a:prstGeom prst="rect">
            <a:avLst/>
          </a:prstGeom>
          <a:noFill/>
        </p:spPr>
        <p:txBody>
          <a:bodyPr wrap="none" rtlCol="0">
            <a:spAutoFit/>
          </a:bodyPr>
          <a:lstStyle/>
          <a:p>
            <a:pPr fontAlgn="b"/>
            <a:r>
              <a:rPr lang="en-IN" sz="1600" dirty="0" err="1"/>
              <a:t>Rasit</a:t>
            </a:r>
            <a:r>
              <a:rPr lang="en-IN" sz="1600" dirty="0"/>
              <a:t> </a:t>
            </a:r>
            <a:r>
              <a:rPr lang="en-IN" sz="1600" dirty="0" err="1"/>
              <a:t>Topaloglu</a:t>
            </a:r>
            <a:endParaRPr lang="en-IN" sz="1600" dirty="0"/>
          </a:p>
          <a:p>
            <a:pPr fontAlgn="b"/>
            <a:r>
              <a:rPr lang="en-IN" sz="1400" dirty="0">
                <a:solidFill>
                  <a:srgbClr val="C00000"/>
                </a:solidFill>
              </a:rPr>
              <a:t>IBM</a:t>
            </a:r>
            <a:endParaRPr lang="en-IN" sz="1600" dirty="0">
              <a:solidFill>
                <a:srgbClr val="C00000"/>
              </a:solidFill>
            </a:endParaRPr>
          </a:p>
        </p:txBody>
      </p:sp>
      <p:sp>
        <p:nvSpPr>
          <p:cNvPr id="46" name="TextBox 45">
            <a:extLst>
              <a:ext uri="{FF2B5EF4-FFF2-40B4-BE49-F238E27FC236}">
                <a16:creationId xmlns:a16="http://schemas.microsoft.com/office/drawing/2014/main" id="{7D5024B8-27CB-4ED2-922A-FCFC157DF4A4}"/>
              </a:ext>
            </a:extLst>
          </p:cNvPr>
          <p:cNvSpPr txBox="1"/>
          <p:nvPr/>
        </p:nvSpPr>
        <p:spPr>
          <a:xfrm>
            <a:off x="335154" y="3436353"/>
            <a:ext cx="2083455" cy="553998"/>
          </a:xfrm>
          <a:prstGeom prst="rect">
            <a:avLst/>
          </a:prstGeom>
          <a:noFill/>
        </p:spPr>
        <p:txBody>
          <a:bodyPr wrap="none" rtlCol="0">
            <a:spAutoFit/>
          </a:bodyPr>
          <a:lstStyle/>
          <a:p>
            <a:pPr fontAlgn="b"/>
            <a:r>
              <a:rPr lang="en-IN" sz="1600" dirty="0" err="1"/>
              <a:t>Swagath</a:t>
            </a:r>
            <a:r>
              <a:rPr lang="en-IN" sz="1600" dirty="0"/>
              <a:t> </a:t>
            </a:r>
            <a:r>
              <a:rPr lang="en-IN" sz="1600" dirty="0" err="1"/>
              <a:t>Venkatramani</a:t>
            </a:r>
            <a:endParaRPr lang="en-IN" sz="1600" dirty="0"/>
          </a:p>
          <a:p>
            <a:pPr fontAlgn="b"/>
            <a:r>
              <a:rPr lang="en-IN" sz="1400" dirty="0">
                <a:solidFill>
                  <a:srgbClr val="C00000"/>
                </a:solidFill>
              </a:rPr>
              <a:t>IBM</a:t>
            </a:r>
            <a:endParaRPr lang="en-IN" sz="1600" dirty="0">
              <a:solidFill>
                <a:srgbClr val="C00000"/>
              </a:solidFill>
            </a:endParaRPr>
          </a:p>
        </p:txBody>
      </p:sp>
      <p:sp>
        <p:nvSpPr>
          <p:cNvPr id="47" name="TextBox 46">
            <a:extLst>
              <a:ext uri="{FF2B5EF4-FFF2-40B4-BE49-F238E27FC236}">
                <a16:creationId xmlns:a16="http://schemas.microsoft.com/office/drawing/2014/main" id="{C8B05D06-263D-4014-98A0-88ED26F7CE9D}"/>
              </a:ext>
            </a:extLst>
          </p:cNvPr>
          <p:cNvSpPr txBox="1"/>
          <p:nvPr/>
        </p:nvSpPr>
        <p:spPr>
          <a:xfrm>
            <a:off x="2876212" y="3427808"/>
            <a:ext cx="1895712" cy="553998"/>
          </a:xfrm>
          <a:prstGeom prst="rect">
            <a:avLst/>
          </a:prstGeom>
          <a:noFill/>
        </p:spPr>
        <p:txBody>
          <a:bodyPr wrap="none" rtlCol="0">
            <a:spAutoFit/>
          </a:bodyPr>
          <a:lstStyle/>
          <a:p>
            <a:pPr fontAlgn="b"/>
            <a:r>
              <a:rPr lang="en-IN" sz="1600" dirty="0"/>
              <a:t>Gabriela </a:t>
            </a:r>
            <a:r>
              <a:rPr lang="en-IN" sz="1600" dirty="0" err="1"/>
              <a:t>Nicolescu</a:t>
            </a:r>
            <a:endParaRPr lang="en-IN" sz="1600" dirty="0"/>
          </a:p>
          <a:p>
            <a:pPr fontAlgn="b"/>
            <a:r>
              <a:rPr lang="en-IN" sz="1400" dirty="0">
                <a:solidFill>
                  <a:srgbClr val="C00000"/>
                </a:solidFill>
              </a:rPr>
              <a:t>Ecole Poly. de Montreal</a:t>
            </a:r>
          </a:p>
        </p:txBody>
      </p:sp>
      <p:sp>
        <p:nvSpPr>
          <p:cNvPr id="48" name="TextBox 47">
            <a:extLst>
              <a:ext uri="{FF2B5EF4-FFF2-40B4-BE49-F238E27FC236}">
                <a16:creationId xmlns:a16="http://schemas.microsoft.com/office/drawing/2014/main" id="{C6EF8957-7028-464C-B7F1-EFD9D0BEF7B3}"/>
              </a:ext>
            </a:extLst>
          </p:cNvPr>
          <p:cNvSpPr txBox="1"/>
          <p:nvPr/>
        </p:nvSpPr>
        <p:spPr>
          <a:xfrm>
            <a:off x="5133603" y="3454445"/>
            <a:ext cx="1602746" cy="553998"/>
          </a:xfrm>
          <a:prstGeom prst="rect">
            <a:avLst/>
          </a:prstGeom>
          <a:noFill/>
        </p:spPr>
        <p:txBody>
          <a:bodyPr wrap="none" rtlCol="0">
            <a:spAutoFit/>
          </a:bodyPr>
          <a:lstStyle/>
          <a:p>
            <a:pPr fontAlgn="b"/>
            <a:r>
              <a:rPr lang="en-IN" sz="1600" dirty="0"/>
              <a:t>Yu Wang</a:t>
            </a:r>
          </a:p>
          <a:p>
            <a:pPr fontAlgn="b"/>
            <a:r>
              <a:rPr lang="en-IN" sz="1400" dirty="0">
                <a:solidFill>
                  <a:srgbClr val="C00000"/>
                </a:solidFill>
              </a:rPr>
              <a:t>Tsinghua University</a:t>
            </a:r>
          </a:p>
        </p:txBody>
      </p:sp>
      <p:sp>
        <p:nvSpPr>
          <p:cNvPr id="49" name="TextBox 48">
            <a:extLst>
              <a:ext uri="{FF2B5EF4-FFF2-40B4-BE49-F238E27FC236}">
                <a16:creationId xmlns:a16="http://schemas.microsoft.com/office/drawing/2014/main" id="{E06B6EDF-3653-48A0-8D1E-6B0A4269C806}"/>
              </a:ext>
            </a:extLst>
          </p:cNvPr>
          <p:cNvSpPr txBox="1"/>
          <p:nvPr/>
        </p:nvSpPr>
        <p:spPr>
          <a:xfrm>
            <a:off x="328264" y="3938953"/>
            <a:ext cx="1269578" cy="553998"/>
          </a:xfrm>
          <a:prstGeom prst="rect">
            <a:avLst/>
          </a:prstGeom>
          <a:noFill/>
        </p:spPr>
        <p:txBody>
          <a:bodyPr wrap="none" rtlCol="0">
            <a:spAutoFit/>
          </a:bodyPr>
          <a:lstStyle/>
          <a:p>
            <a:pPr fontAlgn="b"/>
            <a:r>
              <a:rPr lang="en-IN" sz="1600" dirty="0"/>
              <a:t>Akash Kumar</a:t>
            </a:r>
          </a:p>
          <a:p>
            <a:pPr fontAlgn="b"/>
            <a:r>
              <a:rPr lang="en-IN" sz="1400" dirty="0">
                <a:solidFill>
                  <a:srgbClr val="C00000"/>
                </a:solidFill>
              </a:rPr>
              <a:t>TU Dresden</a:t>
            </a:r>
          </a:p>
        </p:txBody>
      </p:sp>
      <p:sp>
        <p:nvSpPr>
          <p:cNvPr id="50" name="TextBox 49">
            <a:extLst>
              <a:ext uri="{FF2B5EF4-FFF2-40B4-BE49-F238E27FC236}">
                <a16:creationId xmlns:a16="http://schemas.microsoft.com/office/drawing/2014/main" id="{14C53F3F-1794-4091-930F-72F99B9C7267}"/>
              </a:ext>
            </a:extLst>
          </p:cNvPr>
          <p:cNvSpPr txBox="1"/>
          <p:nvPr/>
        </p:nvSpPr>
        <p:spPr>
          <a:xfrm>
            <a:off x="2895434" y="3923563"/>
            <a:ext cx="1534844" cy="553998"/>
          </a:xfrm>
          <a:prstGeom prst="rect">
            <a:avLst/>
          </a:prstGeom>
          <a:noFill/>
        </p:spPr>
        <p:txBody>
          <a:bodyPr wrap="none" rtlCol="0">
            <a:spAutoFit/>
          </a:bodyPr>
          <a:lstStyle/>
          <a:p>
            <a:pPr fontAlgn="b"/>
            <a:r>
              <a:rPr lang="en-IN" sz="1600" dirty="0" err="1"/>
              <a:t>Ozgur</a:t>
            </a:r>
            <a:r>
              <a:rPr lang="en-IN" sz="1600" dirty="0"/>
              <a:t> </a:t>
            </a:r>
            <a:r>
              <a:rPr lang="en-IN" sz="1600" dirty="0" err="1"/>
              <a:t>Sinanoglu</a:t>
            </a:r>
            <a:endParaRPr lang="en-IN" sz="1600" dirty="0"/>
          </a:p>
          <a:p>
            <a:pPr fontAlgn="b"/>
            <a:r>
              <a:rPr lang="en-IN" sz="1400" dirty="0">
                <a:solidFill>
                  <a:srgbClr val="C00000"/>
                </a:solidFill>
              </a:rPr>
              <a:t>NYU Abu Dhabi</a:t>
            </a:r>
          </a:p>
        </p:txBody>
      </p:sp>
      <p:sp>
        <p:nvSpPr>
          <p:cNvPr id="51" name="TextBox 50">
            <a:extLst>
              <a:ext uri="{FF2B5EF4-FFF2-40B4-BE49-F238E27FC236}">
                <a16:creationId xmlns:a16="http://schemas.microsoft.com/office/drawing/2014/main" id="{F351C9CE-4EE7-447B-8134-3598E919298A}"/>
              </a:ext>
            </a:extLst>
          </p:cNvPr>
          <p:cNvSpPr txBox="1"/>
          <p:nvPr/>
        </p:nvSpPr>
        <p:spPr>
          <a:xfrm>
            <a:off x="5110393" y="3923563"/>
            <a:ext cx="1070999" cy="553998"/>
          </a:xfrm>
          <a:prstGeom prst="rect">
            <a:avLst/>
          </a:prstGeom>
          <a:noFill/>
        </p:spPr>
        <p:txBody>
          <a:bodyPr wrap="none" rtlCol="0">
            <a:spAutoFit/>
          </a:bodyPr>
          <a:lstStyle/>
          <a:p>
            <a:pPr fontAlgn="b"/>
            <a:r>
              <a:rPr lang="en-IN" sz="1600" dirty="0"/>
              <a:t>Luigi </a:t>
            </a:r>
            <a:r>
              <a:rPr lang="en-IN" sz="1600" dirty="0" err="1"/>
              <a:t>Carro</a:t>
            </a:r>
            <a:endParaRPr lang="en-IN" sz="1600" dirty="0"/>
          </a:p>
          <a:p>
            <a:pPr fontAlgn="b"/>
            <a:r>
              <a:rPr lang="en-IN" sz="1400" dirty="0">
                <a:solidFill>
                  <a:srgbClr val="C00000"/>
                </a:solidFill>
              </a:rPr>
              <a:t>UFRGS</a:t>
            </a:r>
            <a:endParaRPr lang="en-IN" sz="1600" dirty="0">
              <a:solidFill>
                <a:srgbClr val="C00000"/>
              </a:solidFill>
            </a:endParaRPr>
          </a:p>
        </p:txBody>
      </p:sp>
      <p:sp>
        <p:nvSpPr>
          <p:cNvPr id="55" name="TextBox 54">
            <a:extLst>
              <a:ext uri="{FF2B5EF4-FFF2-40B4-BE49-F238E27FC236}">
                <a16:creationId xmlns:a16="http://schemas.microsoft.com/office/drawing/2014/main" id="{AA1C0040-6A2B-4209-98DF-535CD2324D78}"/>
              </a:ext>
            </a:extLst>
          </p:cNvPr>
          <p:cNvSpPr txBox="1"/>
          <p:nvPr/>
        </p:nvSpPr>
        <p:spPr>
          <a:xfrm>
            <a:off x="336284" y="4435070"/>
            <a:ext cx="2247346" cy="553998"/>
          </a:xfrm>
          <a:prstGeom prst="rect">
            <a:avLst/>
          </a:prstGeom>
          <a:noFill/>
        </p:spPr>
        <p:txBody>
          <a:bodyPr wrap="none" rtlCol="0">
            <a:spAutoFit/>
          </a:bodyPr>
          <a:lstStyle/>
          <a:p>
            <a:pPr fontAlgn="b"/>
            <a:r>
              <a:rPr lang="en-IN" sz="1600" dirty="0" err="1"/>
              <a:t>Partha</a:t>
            </a:r>
            <a:r>
              <a:rPr lang="en-IN" sz="1600" dirty="0"/>
              <a:t> </a:t>
            </a:r>
            <a:r>
              <a:rPr lang="en-IN" sz="1600" dirty="0" err="1"/>
              <a:t>Pratim</a:t>
            </a:r>
            <a:r>
              <a:rPr lang="en-IN" sz="1600" dirty="0"/>
              <a:t> </a:t>
            </a:r>
            <a:r>
              <a:rPr lang="en-IN" sz="1600" dirty="0" err="1"/>
              <a:t>Pande</a:t>
            </a:r>
            <a:endParaRPr lang="en-IN" sz="1600" dirty="0"/>
          </a:p>
          <a:p>
            <a:pPr fontAlgn="b"/>
            <a:r>
              <a:rPr lang="en-IN" sz="1400" dirty="0">
                <a:solidFill>
                  <a:srgbClr val="C00000"/>
                </a:solidFill>
              </a:rPr>
              <a:t>Washington State University</a:t>
            </a:r>
          </a:p>
        </p:txBody>
      </p:sp>
      <p:sp>
        <p:nvSpPr>
          <p:cNvPr id="56" name="TextBox 55">
            <a:extLst>
              <a:ext uri="{FF2B5EF4-FFF2-40B4-BE49-F238E27FC236}">
                <a16:creationId xmlns:a16="http://schemas.microsoft.com/office/drawing/2014/main" id="{690EA31B-2DE6-47B0-823D-9187FC4D8348}"/>
              </a:ext>
            </a:extLst>
          </p:cNvPr>
          <p:cNvSpPr txBox="1"/>
          <p:nvPr/>
        </p:nvSpPr>
        <p:spPr>
          <a:xfrm>
            <a:off x="2876236" y="4421172"/>
            <a:ext cx="1783693" cy="553998"/>
          </a:xfrm>
          <a:prstGeom prst="rect">
            <a:avLst/>
          </a:prstGeom>
          <a:noFill/>
        </p:spPr>
        <p:txBody>
          <a:bodyPr wrap="none" rtlCol="0">
            <a:spAutoFit/>
          </a:bodyPr>
          <a:lstStyle/>
          <a:p>
            <a:pPr fontAlgn="b"/>
            <a:r>
              <a:rPr lang="en-IN" sz="1600" dirty="0"/>
              <a:t>Francesca Palumbo</a:t>
            </a:r>
          </a:p>
          <a:p>
            <a:pPr fontAlgn="b"/>
            <a:r>
              <a:rPr lang="en-IN" sz="1400" dirty="0">
                <a:solidFill>
                  <a:srgbClr val="C00000"/>
                </a:solidFill>
              </a:rPr>
              <a:t>University of Sassari</a:t>
            </a:r>
          </a:p>
        </p:txBody>
      </p:sp>
      <p:sp>
        <p:nvSpPr>
          <p:cNvPr id="4" name="TextBox 3">
            <a:extLst>
              <a:ext uri="{FF2B5EF4-FFF2-40B4-BE49-F238E27FC236}">
                <a16:creationId xmlns:a16="http://schemas.microsoft.com/office/drawing/2014/main" id="{1719509D-6410-436D-8DE4-4638C4920944}"/>
              </a:ext>
            </a:extLst>
          </p:cNvPr>
          <p:cNvSpPr txBox="1"/>
          <p:nvPr/>
        </p:nvSpPr>
        <p:spPr>
          <a:xfrm>
            <a:off x="5133603" y="4450597"/>
            <a:ext cx="1489895" cy="553998"/>
          </a:xfrm>
          <a:prstGeom prst="rect">
            <a:avLst/>
          </a:prstGeom>
          <a:noFill/>
        </p:spPr>
        <p:txBody>
          <a:bodyPr wrap="none" rtlCol="0">
            <a:spAutoFit/>
          </a:bodyPr>
          <a:lstStyle/>
          <a:p>
            <a:pPr fontAlgn="b"/>
            <a:r>
              <a:rPr lang="en-IN" sz="1600" dirty="0" err="1"/>
              <a:t>Reiley</a:t>
            </a:r>
            <a:r>
              <a:rPr lang="en-IN" sz="1600" dirty="0"/>
              <a:t> </a:t>
            </a:r>
            <a:r>
              <a:rPr lang="en-IN" sz="1600" dirty="0" err="1"/>
              <a:t>Jeyapaul</a:t>
            </a:r>
            <a:r>
              <a:rPr lang="en-IN" sz="1600" dirty="0"/>
              <a:t> </a:t>
            </a:r>
          </a:p>
          <a:p>
            <a:pPr fontAlgn="b"/>
            <a:r>
              <a:rPr lang="en-IN" sz="1400" dirty="0">
                <a:solidFill>
                  <a:srgbClr val="C00000"/>
                </a:solidFill>
              </a:rPr>
              <a:t>ARM</a:t>
            </a:r>
          </a:p>
        </p:txBody>
      </p:sp>
      <p:sp>
        <p:nvSpPr>
          <p:cNvPr id="5" name="TextBox 4">
            <a:extLst>
              <a:ext uri="{FF2B5EF4-FFF2-40B4-BE49-F238E27FC236}">
                <a16:creationId xmlns:a16="http://schemas.microsoft.com/office/drawing/2014/main" id="{2FB60DA1-2C7F-4781-BF48-38730E700864}"/>
              </a:ext>
            </a:extLst>
          </p:cNvPr>
          <p:cNvSpPr txBox="1"/>
          <p:nvPr/>
        </p:nvSpPr>
        <p:spPr>
          <a:xfrm>
            <a:off x="335154" y="4937670"/>
            <a:ext cx="2119491" cy="553998"/>
          </a:xfrm>
          <a:prstGeom prst="rect">
            <a:avLst/>
          </a:prstGeom>
          <a:noFill/>
        </p:spPr>
        <p:txBody>
          <a:bodyPr wrap="none" rtlCol="0">
            <a:spAutoFit/>
          </a:bodyPr>
          <a:lstStyle/>
          <a:p>
            <a:pPr fontAlgn="b"/>
            <a:r>
              <a:rPr lang="en-IN" sz="1600" dirty="0"/>
              <a:t>Srinivas </a:t>
            </a:r>
            <a:r>
              <a:rPr lang="en-IN" sz="1600" dirty="0" err="1"/>
              <a:t>Katkoori</a:t>
            </a:r>
            <a:endParaRPr lang="en-IN" sz="1600" dirty="0"/>
          </a:p>
          <a:p>
            <a:pPr fontAlgn="b"/>
            <a:r>
              <a:rPr lang="en-IN" sz="1400" dirty="0">
                <a:solidFill>
                  <a:srgbClr val="C00000"/>
                </a:solidFill>
              </a:rPr>
              <a:t>University of South Florida</a:t>
            </a:r>
            <a:endParaRPr lang="en-IN" sz="1600" dirty="0"/>
          </a:p>
        </p:txBody>
      </p:sp>
      <p:sp>
        <p:nvSpPr>
          <p:cNvPr id="6" name="TextBox 5">
            <a:extLst>
              <a:ext uri="{FF2B5EF4-FFF2-40B4-BE49-F238E27FC236}">
                <a16:creationId xmlns:a16="http://schemas.microsoft.com/office/drawing/2014/main" id="{5F2BD2AF-C1EE-4E88-94DD-8AEB6EF2D410}"/>
              </a:ext>
            </a:extLst>
          </p:cNvPr>
          <p:cNvSpPr txBox="1"/>
          <p:nvPr/>
        </p:nvSpPr>
        <p:spPr>
          <a:xfrm>
            <a:off x="2886263" y="4941918"/>
            <a:ext cx="1966051" cy="800219"/>
          </a:xfrm>
          <a:prstGeom prst="rect">
            <a:avLst/>
          </a:prstGeom>
          <a:noFill/>
        </p:spPr>
        <p:txBody>
          <a:bodyPr wrap="none" rtlCol="0">
            <a:spAutoFit/>
          </a:bodyPr>
          <a:lstStyle/>
          <a:p>
            <a:pPr fontAlgn="b"/>
            <a:r>
              <a:rPr lang="en-IN" sz="1600" dirty="0"/>
              <a:t>Dip Goswami</a:t>
            </a:r>
          </a:p>
          <a:p>
            <a:pPr fontAlgn="b"/>
            <a:r>
              <a:rPr lang="en-IN" sz="1400" dirty="0">
                <a:solidFill>
                  <a:srgbClr val="C00000"/>
                </a:solidFill>
              </a:rPr>
              <a:t>Eindhoven Univ. of Tech.</a:t>
            </a:r>
          </a:p>
          <a:p>
            <a:endParaRPr lang="en-IN" sz="1600" dirty="0"/>
          </a:p>
        </p:txBody>
      </p:sp>
      <p:sp>
        <p:nvSpPr>
          <p:cNvPr id="7" name="TextBox 6">
            <a:extLst>
              <a:ext uri="{FF2B5EF4-FFF2-40B4-BE49-F238E27FC236}">
                <a16:creationId xmlns:a16="http://schemas.microsoft.com/office/drawing/2014/main" id="{EB3CDDF5-A655-4A46-AD68-741D04C2693C}"/>
              </a:ext>
            </a:extLst>
          </p:cNvPr>
          <p:cNvSpPr txBox="1"/>
          <p:nvPr/>
        </p:nvSpPr>
        <p:spPr>
          <a:xfrm>
            <a:off x="5116790" y="4969558"/>
            <a:ext cx="1176476" cy="553998"/>
          </a:xfrm>
          <a:prstGeom prst="rect">
            <a:avLst/>
          </a:prstGeom>
          <a:noFill/>
        </p:spPr>
        <p:txBody>
          <a:bodyPr wrap="none" rtlCol="0">
            <a:spAutoFit/>
          </a:bodyPr>
          <a:lstStyle/>
          <a:p>
            <a:pPr fontAlgn="b"/>
            <a:r>
              <a:rPr lang="en-IN" sz="1600" dirty="0" err="1"/>
              <a:t>Aritra</a:t>
            </a:r>
            <a:r>
              <a:rPr lang="en-IN" sz="1600" dirty="0"/>
              <a:t> </a:t>
            </a:r>
            <a:r>
              <a:rPr lang="en-IN" sz="1600" dirty="0" err="1"/>
              <a:t>Hazra</a:t>
            </a:r>
            <a:endParaRPr lang="en-IN" sz="1600" dirty="0"/>
          </a:p>
          <a:p>
            <a:pPr fontAlgn="b"/>
            <a:r>
              <a:rPr lang="en-IN" sz="1400" dirty="0">
                <a:solidFill>
                  <a:srgbClr val="C00000"/>
                </a:solidFill>
              </a:rPr>
              <a:t>IIT Kharagpur</a:t>
            </a:r>
          </a:p>
        </p:txBody>
      </p:sp>
      <p:sp>
        <p:nvSpPr>
          <p:cNvPr id="16" name="TextBox 15">
            <a:extLst>
              <a:ext uri="{FF2B5EF4-FFF2-40B4-BE49-F238E27FC236}">
                <a16:creationId xmlns:a16="http://schemas.microsoft.com/office/drawing/2014/main" id="{C6FF8F81-E816-4778-9D03-DB166DB81314}"/>
              </a:ext>
            </a:extLst>
          </p:cNvPr>
          <p:cNvSpPr txBox="1"/>
          <p:nvPr/>
        </p:nvSpPr>
        <p:spPr>
          <a:xfrm>
            <a:off x="312884" y="5465138"/>
            <a:ext cx="1233415" cy="553998"/>
          </a:xfrm>
          <a:prstGeom prst="rect">
            <a:avLst/>
          </a:prstGeom>
          <a:noFill/>
        </p:spPr>
        <p:txBody>
          <a:bodyPr wrap="none" rtlCol="0">
            <a:spAutoFit/>
          </a:bodyPr>
          <a:lstStyle/>
          <a:p>
            <a:pPr fontAlgn="b"/>
            <a:r>
              <a:rPr lang="en-IN" sz="1600" dirty="0" err="1"/>
              <a:t>Soontae</a:t>
            </a:r>
            <a:r>
              <a:rPr lang="en-IN" sz="1600" dirty="0"/>
              <a:t> Kim</a:t>
            </a:r>
          </a:p>
          <a:p>
            <a:pPr fontAlgn="b"/>
            <a:r>
              <a:rPr lang="en-IN" sz="1400" dirty="0">
                <a:solidFill>
                  <a:srgbClr val="C00000"/>
                </a:solidFill>
              </a:rPr>
              <a:t>KAIST</a:t>
            </a:r>
          </a:p>
        </p:txBody>
      </p:sp>
      <p:sp>
        <p:nvSpPr>
          <p:cNvPr id="30" name="TextBox 29">
            <a:extLst>
              <a:ext uri="{FF2B5EF4-FFF2-40B4-BE49-F238E27FC236}">
                <a16:creationId xmlns:a16="http://schemas.microsoft.com/office/drawing/2014/main" id="{86B42974-C94C-4790-A0F7-CA061DC2309A}"/>
              </a:ext>
            </a:extLst>
          </p:cNvPr>
          <p:cNvSpPr txBox="1"/>
          <p:nvPr/>
        </p:nvSpPr>
        <p:spPr>
          <a:xfrm>
            <a:off x="2875867" y="5455205"/>
            <a:ext cx="2180597" cy="553998"/>
          </a:xfrm>
          <a:prstGeom prst="rect">
            <a:avLst/>
          </a:prstGeom>
          <a:noFill/>
        </p:spPr>
        <p:txBody>
          <a:bodyPr wrap="none" rtlCol="0">
            <a:spAutoFit/>
          </a:bodyPr>
          <a:lstStyle/>
          <a:p>
            <a:pPr fontAlgn="b"/>
            <a:r>
              <a:rPr lang="en-IN" sz="1600" dirty="0"/>
              <a:t>Anupam Chattopadhyay</a:t>
            </a:r>
          </a:p>
          <a:p>
            <a:pPr fontAlgn="b"/>
            <a:r>
              <a:rPr lang="en-IN" sz="1400" dirty="0">
                <a:solidFill>
                  <a:srgbClr val="C00000"/>
                </a:solidFill>
              </a:rPr>
              <a:t>Nanyang Tech. Univ.</a:t>
            </a:r>
          </a:p>
        </p:txBody>
      </p:sp>
      <p:sp>
        <p:nvSpPr>
          <p:cNvPr id="52" name="Oval 51">
            <a:extLst>
              <a:ext uri="{FF2B5EF4-FFF2-40B4-BE49-F238E27FC236}">
                <a16:creationId xmlns:a16="http://schemas.microsoft.com/office/drawing/2014/main" id="{F2C80CA7-9A69-4454-BFCB-D35BC8625445}"/>
              </a:ext>
            </a:extLst>
          </p:cNvPr>
          <p:cNvSpPr/>
          <p:nvPr/>
        </p:nvSpPr>
        <p:spPr>
          <a:xfrm>
            <a:off x="10565526" y="4295027"/>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Oval 52">
            <a:extLst>
              <a:ext uri="{FF2B5EF4-FFF2-40B4-BE49-F238E27FC236}">
                <a16:creationId xmlns:a16="http://schemas.microsoft.com/office/drawing/2014/main" id="{3C8B3FCE-17C0-408E-8940-7ED915D2B981}"/>
              </a:ext>
            </a:extLst>
          </p:cNvPr>
          <p:cNvSpPr/>
          <p:nvPr/>
        </p:nvSpPr>
        <p:spPr>
          <a:xfrm>
            <a:off x="9613209" y="3751736"/>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6AC29A76-0485-4D6E-8EB3-ABB75AE485C5}"/>
              </a:ext>
            </a:extLst>
          </p:cNvPr>
          <p:cNvSpPr/>
          <p:nvPr/>
        </p:nvSpPr>
        <p:spPr>
          <a:xfrm>
            <a:off x="8240960" y="4062891"/>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Oval 56">
            <a:extLst>
              <a:ext uri="{FF2B5EF4-FFF2-40B4-BE49-F238E27FC236}">
                <a16:creationId xmlns:a16="http://schemas.microsoft.com/office/drawing/2014/main" id="{2FD125B5-099C-466D-A7A5-9C5B46B9E65B}"/>
              </a:ext>
            </a:extLst>
          </p:cNvPr>
          <p:cNvSpPr/>
          <p:nvPr/>
        </p:nvSpPr>
        <p:spPr>
          <a:xfrm>
            <a:off x="11085321" y="4005255"/>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Oval 57">
            <a:extLst>
              <a:ext uri="{FF2B5EF4-FFF2-40B4-BE49-F238E27FC236}">
                <a16:creationId xmlns:a16="http://schemas.microsoft.com/office/drawing/2014/main" id="{655503EA-F453-481C-A752-94CA786D923D}"/>
              </a:ext>
            </a:extLst>
          </p:cNvPr>
          <p:cNvSpPr/>
          <p:nvPr/>
        </p:nvSpPr>
        <p:spPr>
          <a:xfrm>
            <a:off x="8384971" y="4139790"/>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Oval 58">
            <a:extLst>
              <a:ext uri="{FF2B5EF4-FFF2-40B4-BE49-F238E27FC236}">
                <a16:creationId xmlns:a16="http://schemas.microsoft.com/office/drawing/2014/main" id="{D3E3B3ED-E45F-4699-A3E2-341BEC5A3FA9}"/>
              </a:ext>
            </a:extLst>
          </p:cNvPr>
          <p:cNvSpPr/>
          <p:nvPr/>
        </p:nvSpPr>
        <p:spPr>
          <a:xfrm>
            <a:off x="10850274" y="4592719"/>
            <a:ext cx="127000" cy="11789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03807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1DEC-0425-41FB-9EE4-156CEC163882}"/>
              </a:ext>
            </a:extLst>
          </p:cNvPr>
          <p:cNvSpPr>
            <a:spLocks noGrp="1"/>
          </p:cNvSpPr>
          <p:nvPr>
            <p:ph type="title"/>
          </p:nvPr>
        </p:nvSpPr>
        <p:spPr>
          <a:xfrm>
            <a:off x="838200" y="21215"/>
            <a:ext cx="10515600" cy="1325563"/>
          </a:xfrm>
        </p:spPr>
        <p:txBody>
          <a:bodyPr/>
          <a:lstStyle/>
          <a:p>
            <a:r>
              <a:rPr lang="en-US" dirty="0"/>
              <a:t>ESL: Statistics and Processing Times</a:t>
            </a:r>
            <a:endParaRPr lang="en-IN" dirty="0"/>
          </a:p>
        </p:txBody>
      </p:sp>
      <p:sp>
        <p:nvSpPr>
          <p:cNvPr id="3" name="Content Placeholder 2">
            <a:extLst>
              <a:ext uri="{FF2B5EF4-FFF2-40B4-BE49-F238E27FC236}">
                <a16:creationId xmlns:a16="http://schemas.microsoft.com/office/drawing/2014/main" id="{FDFAD489-F830-4EB4-9FB7-076640B33742}"/>
              </a:ext>
            </a:extLst>
          </p:cNvPr>
          <p:cNvSpPr>
            <a:spLocks noGrp="1"/>
          </p:cNvSpPr>
          <p:nvPr>
            <p:ph idx="1"/>
          </p:nvPr>
        </p:nvSpPr>
        <p:spPr>
          <a:xfrm>
            <a:off x="838200" y="1346778"/>
            <a:ext cx="4824369" cy="4351338"/>
          </a:xfrm>
        </p:spPr>
        <p:txBody>
          <a:bodyPr>
            <a:normAutofit/>
          </a:bodyPr>
          <a:lstStyle/>
          <a:p>
            <a:r>
              <a:rPr lang="en-US" dirty="0"/>
              <a:t>Number of manuscripts: </a:t>
            </a:r>
            <a:r>
              <a:rPr lang="en-US" dirty="0">
                <a:solidFill>
                  <a:srgbClr val="0070C0"/>
                </a:solidFill>
              </a:rPr>
              <a:t>159</a:t>
            </a:r>
          </a:p>
          <a:p>
            <a:pPr lvl="1"/>
            <a:r>
              <a:rPr lang="en-US" dirty="0"/>
              <a:t>Handled by new EB (</a:t>
            </a:r>
            <a:r>
              <a:rPr lang="en-US" dirty="0">
                <a:solidFill>
                  <a:srgbClr val="0070C0"/>
                </a:solidFill>
              </a:rPr>
              <a:t>Dec 2019 to Oct 2020</a:t>
            </a:r>
            <a:r>
              <a:rPr lang="en-US" dirty="0"/>
              <a:t>)</a:t>
            </a:r>
          </a:p>
          <a:p>
            <a:r>
              <a:rPr lang="en-US" dirty="0"/>
              <a:t>Acceptance Rate: </a:t>
            </a:r>
            <a:r>
              <a:rPr lang="en-US" dirty="0">
                <a:solidFill>
                  <a:srgbClr val="0070C0"/>
                </a:solidFill>
              </a:rPr>
              <a:t>26% </a:t>
            </a:r>
            <a:r>
              <a:rPr lang="en-US" dirty="0"/>
              <a:t>(29% excluding minor revisions)</a:t>
            </a:r>
          </a:p>
          <a:p>
            <a:r>
              <a:rPr lang="en-US" dirty="0"/>
              <a:t>Processing times (Submission to Decision)</a:t>
            </a:r>
          </a:p>
          <a:p>
            <a:pPr lvl="1"/>
            <a:r>
              <a:rPr lang="en-US" dirty="0">
                <a:solidFill>
                  <a:srgbClr val="0070C0"/>
                </a:solidFill>
              </a:rPr>
              <a:t>48 days</a:t>
            </a:r>
            <a:r>
              <a:rPr lang="en-US" dirty="0"/>
              <a:t> </a:t>
            </a:r>
          </a:p>
          <a:p>
            <a:pPr lvl="1"/>
            <a:r>
              <a:rPr lang="en-IN" dirty="0"/>
              <a:t>Improvement over 69 days (IEEE Q4 2019 report)</a:t>
            </a:r>
          </a:p>
        </p:txBody>
      </p:sp>
      <p:graphicFrame>
        <p:nvGraphicFramePr>
          <p:cNvPr id="7" name="Chart 6">
            <a:extLst>
              <a:ext uri="{FF2B5EF4-FFF2-40B4-BE49-F238E27FC236}">
                <a16:creationId xmlns:a16="http://schemas.microsoft.com/office/drawing/2014/main" id="{E4FF5B39-7A95-42F4-8D31-F1410650151D}"/>
              </a:ext>
            </a:extLst>
          </p:cNvPr>
          <p:cNvGraphicFramePr>
            <a:graphicFrameLocks/>
          </p:cNvGraphicFramePr>
          <p:nvPr>
            <p:extLst>
              <p:ext uri="{D42A27DB-BD31-4B8C-83A1-F6EECF244321}">
                <p14:modId xmlns:p14="http://schemas.microsoft.com/office/powerpoint/2010/main" val="855582840"/>
              </p:ext>
            </p:extLst>
          </p:nvPr>
        </p:nvGraphicFramePr>
        <p:xfrm>
          <a:off x="6096000" y="1061029"/>
          <a:ext cx="5904579" cy="4922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874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54A7-1281-4A3E-B4B2-B2F4DB8AF59A}"/>
              </a:ext>
            </a:extLst>
          </p:cNvPr>
          <p:cNvSpPr>
            <a:spLocks noGrp="1"/>
          </p:cNvSpPr>
          <p:nvPr>
            <p:ph type="title"/>
          </p:nvPr>
        </p:nvSpPr>
        <p:spPr>
          <a:xfrm>
            <a:off x="838200" y="0"/>
            <a:ext cx="10515600" cy="1325563"/>
          </a:xfrm>
        </p:spPr>
        <p:txBody>
          <a:bodyPr/>
          <a:lstStyle/>
          <a:p>
            <a:r>
              <a:rPr lang="en-US" dirty="0"/>
              <a:t>New ESL Feature: Video Preview</a:t>
            </a:r>
            <a:endParaRPr lang="en-IN" dirty="0"/>
          </a:p>
        </p:txBody>
      </p:sp>
      <p:sp>
        <p:nvSpPr>
          <p:cNvPr id="3" name="Content Placeholder 2">
            <a:extLst>
              <a:ext uri="{FF2B5EF4-FFF2-40B4-BE49-F238E27FC236}">
                <a16:creationId xmlns:a16="http://schemas.microsoft.com/office/drawing/2014/main" id="{394A26CC-EB9C-419D-BF79-0F38ECFCAC18}"/>
              </a:ext>
            </a:extLst>
          </p:cNvPr>
          <p:cNvSpPr>
            <a:spLocks noGrp="1"/>
          </p:cNvSpPr>
          <p:nvPr>
            <p:ph idx="1"/>
          </p:nvPr>
        </p:nvSpPr>
        <p:spPr>
          <a:xfrm>
            <a:off x="838200" y="1399320"/>
            <a:ext cx="10515600" cy="4059360"/>
          </a:xfrm>
        </p:spPr>
        <p:txBody>
          <a:bodyPr/>
          <a:lstStyle/>
          <a:p>
            <a:r>
              <a:rPr lang="en-US" dirty="0"/>
              <a:t>3-4 minute video advertisement for accepted papers</a:t>
            </a:r>
          </a:p>
          <a:p>
            <a:pPr lvl="1"/>
            <a:r>
              <a:rPr lang="en-US" dirty="0"/>
              <a:t>Prepared by author after paper acceptance</a:t>
            </a:r>
          </a:p>
          <a:p>
            <a:pPr lvl="1"/>
            <a:r>
              <a:rPr lang="en-US" dirty="0"/>
              <a:t>Hosted by IEEE</a:t>
            </a:r>
          </a:p>
          <a:p>
            <a:r>
              <a:rPr lang="en-US" dirty="0"/>
              <a:t>Attract new readers and drive curiosity/interest</a:t>
            </a:r>
          </a:p>
          <a:p>
            <a:r>
              <a:rPr lang="en-US" dirty="0"/>
              <a:t>Short preview ensures that video doesn’t substitute for paper download</a:t>
            </a:r>
          </a:p>
          <a:p>
            <a:r>
              <a:rPr lang="en-US" dirty="0"/>
              <a:t>Reviewed by AE (guidelines for author/AE to be developed)</a:t>
            </a:r>
          </a:p>
          <a:p>
            <a:r>
              <a:rPr lang="en-US" dirty="0"/>
              <a:t>IEEE working on operationalizing the feature</a:t>
            </a:r>
            <a:endParaRPr lang="en-IN" dirty="0"/>
          </a:p>
        </p:txBody>
      </p:sp>
    </p:spTree>
    <p:extLst>
      <p:ext uri="{BB962C8B-B14F-4D97-AF65-F5344CB8AC3E}">
        <p14:creationId xmlns:p14="http://schemas.microsoft.com/office/powerpoint/2010/main" val="586580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F0CDCABF-B5F4-CD41-B992-9FD5D3C025A5}"/>
              </a:ext>
            </a:extLst>
          </p:cNvPr>
          <p:cNvSpPr>
            <a:spLocks noGrp="1" noChangeArrowheads="1"/>
          </p:cNvSpPr>
          <p:nvPr>
            <p:ph type="title"/>
          </p:nvPr>
        </p:nvSpPr>
        <p:spPr>
          <a:xfrm>
            <a:off x="838200" y="365125"/>
            <a:ext cx="10515600" cy="2727733"/>
          </a:xfrm>
          <a:solidFill>
            <a:schemeClr val="bg1"/>
          </a:solidFill>
          <a:extLst>
            <a:ext uri="{91240B29-F687-4F45-9708-019B960494DF}">
              <a14:hiddenLine xmlns:a14="http://schemas.microsoft.com/office/drawing/2010/main" w="38100">
                <a:solidFill>
                  <a:srgbClr val="000000"/>
                </a:solidFill>
                <a:miter lim="800000"/>
                <a:headEnd/>
                <a:tailEnd/>
              </a14:hiddenLine>
            </a:ext>
          </a:extLst>
        </p:spPr>
        <p:txBody>
          <a:bodyPr>
            <a:noAutofit/>
          </a:bodyPr>
          <a:lstStyle/>
          <a:p>
            <a:pPr algn="ctr" eaLnBrk="1" hangingPunct="1">
              <a:lnSpc>
                <a:spcPct val="100000"/>
              </a:lnSpc>
            </a:pPr>
            <a:r>
              <a:rPr lang="en-US" altLang="en-US" dirty="0">
                <a:solidFill>
                  <a:schemeClr val="tx1"/>
                </a:solidFill>
                <a:latin typeface="Calibri" panose="020F0502020204030204" pitchFamily="34" charset="0"/>
                <a:cs typeface="Calibri" panose="020F0502020204030204" pitchFamily="34" charset="0"/>
              </a:rPr>
              <a:t>IEEE Journal on </a:t>
            </a:r>
            <a:r>
              <a:rPr lang="en-US" altLang="en-US" dirty="0">
                <a:solidFill>
                  <a:srgbClr val="C00000"/>
                </a:solidFill>
                <a:latin typeface="Calibri" panose="020F0502020204030204" pitchFamily="34" charset="0"/>
                <a:cs typeface="Calibri" panose="020F0502020204030204" pitchFamily="34" charset="0"/>
              </a:rPr>
              <a:t>Exploratory Solid-State</a:t>
            </a:r>
            <a:br>
              <a:rPr lang="en-US" altLang="en-US" dirty="0">
                <a:solidFill>
                  <a:srgbClr val="C00000"/>
                </a:solidFill>
                <a:latin typeface="Calibri" panose="020F0502020204030204" pitchFamily="34" charset="0"/>
                <a:cs typeface="Calibri" panose="020F0502020204030204" pitchFamily="34" charset="0"/>
              </a:rPr>
            </a:br>
            <a:r>
              <a:rPr lang="en-US" altLang="en-US" dirty="0">
                <a:solidFill>
                  <a:srgbClr val="0070C0"/>
                </a:solidFill>
                <a:latin typeface="Calibri" panose="020F0502020204030204" pitchFamily="34" charset="0"/>
                <a:cs typeface="Calibri" panose="020F0502020204030204" pitchFamily="34" charset="0"/>
              </a:rPr>
              <a:t>Computational Devices and Circuits</a:t>
            </a:r>
            <a:br>
              <a:rPr lang="en-US" altLang="en-US" dirty="0">
                <a:solidFill>
                  <a:srgbClr val="0070C0"/>
                </a:solidFill>
                <a:latin typeface="Calibri" panose="020F0502020204030204" pitchFamily="34" charset="0"/>
                <a:cs typeface="Calibri" panose="020F0502020204030204" pitchFamily="34" charset="0"/>
              </a:rPr>
            </a:br>
            <a:br>
              <a:rPr lang="en-US" altLang="en-US" dirty="0">
                <a:solidFill>
                  <a:srgbClr val="0070C0"/>
                </a:solidFill>
                <a:latin typeface="Calibri" panose="020F0502020204030204" pitchFamily="34" charset="0"/>
                <a:cs typeface="Calibri" panose="020F0502020204030204" pitchFamily="34" charset="0"/>
              </a:rPr>
            </a:br>
            <a:r>
              <a:rPr lang="en-US" altLang="en-US" dirty="0">
                <a:solidFill>
                  <a:srgbClr val="0070C0"/>
                </a:solidFill>
                <a:latin typeface="Calibri" panose="020F0502020204030204" pitchFamily="34" charset="0"/>
                <a:cs typeface="Calibri" panose="020F0502020204030204" pitchFamily="34" charset="0"/>
              </a:rPr>
              <a:t>(J</a:t>
            </a:r>
            <a:r>
              <a:rPr lang="en-US" altLang="en-US" dirty="0">
                <a:solidFill>
                  <a:srgbClr val="C00000"/>
                </a:solidFill>
                <a:latin typeface="Calibri" panose="020F0502020204030204" pitchFamily="34" charset="0"/>
                <a:cs typeface="Calibri" panose="020F0502020204030204" pitchFamily="34" charset="0"/>
              </a:rPr>
              <a:t>X</a:t>
            </a:r>
            <a:r>
              <a:rPr lang="en-US" altLang="en-US" dirty="0">
                <a:solidFill>
                  <a:srgbClr val="0070C0"/>
                </a:solidFill>
                <a:latin typeface="Calibri" panose="020F0502020204030204" pitchFamily="34" charset="0"/>
                <a:cs typeface="Calibri" panose="020F0502020204030204" pitchFamily="34" charset="0"/>
              </a:rPr>
              <a:t>CDC)</a:t>
            </a:r>
          </a:p>
        </p:txBody>
      </p:sp>
      <p:sp>
        <p:nvSpPr>
          <p:cNvPr id="16386" name="Rectangle 3">
            <a:extLst>
              <a:ext uri="{FF2B5EF4-FFF2-40B4-BE49-F238E27FC236}">
                <a16:creationId xmlns:a16="http://schemas.microsoft.com/office/drawing/2014/main" id="{A055D61D-AD4C-7044-850A-75F817EF3E79}"/>
              </a:ext>
            </a:extLst>
          </p:cNvPr>
          <p:cNvSpPr>
            <a:spLocks noGrp="1" noChangeArrowheads="1"/>
          </p:cNvSpPr>
          <p:nvPr>
            <p:ph idx="1"/>
          </p:nvPr>
        </p:nvSpPr>
        <p:spPr>
          <a:xfrm>
            <a:off x="838200" y="2558199"/>
            <a:ext cx="10515600" cy="2847938"/>
          </a:xfrm>
        </p:spPr>
        <p:txBody>
          <a:bodyPr/>
          <a:lstStyle/>
          <a:p>
            <a:pPr eaLnBrk="1" hangingPunct="1">
              <a:buFont typeface="Wingdings" pitchFamily="2" charset="2"/>
              <a:buNone/>
            </a:pPr>
            <a:endParaRPr lang="en-US" altLang="en-US" dirty="0">
              <a:solidFill>
                <a:srgbClr val="003399"/>
              </a:solidFill>
              <a:latin typeface="Arial" panose="020B0604020202020204" pitchFamily="34" charset="0"/>
            </a:endParaRPr>
          </a:p>
          <a:p>
            <a:pPr>
              <a:spcAft>
                <a:spcPts val="300"/>
              </a:spcAft>
            </a:pPr>
            <a:r>
              <a:rPr lang="en-US" altLang="en-US" dirty="0">
                <a:solidFill>
                  <a:srgbClr val="003399"/>
                </a:solidFill>
                <a:latin typeface="Calibri" panose="020F0502020204030204" pitchFamily="34" charset="0"/>
                <a:cs typeface="Calibri" panose="020F0502020204030204" pitchFamily="34" charset="0"/>
              </a:rPr>
              <a:t>September 2020</a:t>
            </a:r>
          </a:p>
          <a:p>
            <a:pPr>
              <a:spcAft>
                <a:spcPts val="300"/>
              </a:spcAft>
            </a:pPr>
            <a:r>
              <a:rPr lang="en-US" altLang="en-US" dirty="0">
                <a:solidFill>
                  <a:srgbClr val="003399"/>
                </a:solidFill>
                <a:latin typeface="Calibri" panose="020F0502020204030204" pitchFamily="34" charset="0"/>
                <a:cs typeface="Calibri" panose="020F0502020204030204" pitchFamily="34" charset="0"/>
              </a:rPr>
              <a:t>Azad </a:t>
            </a:r>
            <a:r>
              <a:rPr lang="en-US" altLang="en-US" dirty="0" err="1">
                <a:solidFill>
                  <a:srgbClr val="003399"/>
                </a:solidFill>
                <a:latin typeface="Calibri" panose="020F0502020204030204" pitchFamily="34" charset="0"/>
                <a:cs typeface="Calibri" panose="020F0502020204030204" pitchFamily="34" charset="0"/>
              </a:rPr>
              <a:t>Naeemi</a:t>
            </a:r>
            <a:r>
              <a:rPr lang="en-US" altLang="en-US" dirty="0">
                <a:solidFill>
                  <a:srgbClr val="003399"/>
                </a:solidFill>
                <a:latin typeface="Calibri" panose="020F0502020204030204" pitchFamily="34" charset="0"/>
                <a:cs typeface="Calibri" panose="020F0502020204030204" pitchFamily="34" charset="0"/>
              </a:rPr>
              <a:t> (</a:t>
            </a:r>
            <a:r>
              <a:rPr lang="en-US" altLang="en-US" dirty="0" err="1">
                <a:solidFill>
                  <a:srgbClr val="003399"/>
                </a:solidFill>
                <a:latin typeface="Calibri" panose="020F0502020204030204" pitchFamily="34" charset="0"/>
                <a:cs typeface="Calibri" panose="020F0502020204030204" pitchFamily="34" charset="0"/>
              </a:rPr>
              <a:t>EiC</a:t>
            </a:r>
            <a:r>
              <a:rPr lang="en-US" altLang="en-US" dirty="0">
                <a:solidFill>
                  <a:srgbClr val="003399"/>
                </a:solidFill>
                <a:latin typeface="Calibri" panose="020F0502020204030204" pitchFamily="34" charset="0"/>
                <a:cs typeface="Calibri" panose="020F0502020204030204" pitchFamily="34" charset="0"/>
              </a:rPr>
              <a:t>)</a:t>
            </a:r>
          </a:p>
          <a:p>
            <a:pPr>
              <a:spcAft>
                <a:spcPts val="300"/>
              </a:spcAft>
            </a:pPr>
            <a:endParaRPr lang="en-US" altLang="en-US" dirty="0">
              <a:solidFill>
                <a:srgbClr val="003399"/>
              </a:solidFill>
              <a:latin typeface="Calibri" panose="020F0502020204030204" pitchFamily="34" charset="0"/>
              <a:cs typeface="Calibri" panose="020F0502020204030204" pitchFamily="34" charset="0"/>
            </a:endParaRPr>
          </a:p>
        </p:txBody>
      </p:sp>
      <p:grpSp>
        <p:nvGrpSpPr>
          <p:cNvPr id="16387" name="Group 28">
            <a:extLst>
              <a:ext uri="{FF2B5EF4-FFF2-40B4-BE49-F238E27FC236}">
                <a16:creationId xmlns:a16="http://schemas.microsoft.com/office/drawing/2014/main" id="{CCE672DA-4C30-FD45-959C-73803BC945DA}"/>
              </a:ext>
            </a:extLst>
          </p:cNvPr>
          <p:cNvGrpSpPr>
            <a:grpSpLocks/>
          </p:cNvGrpSpPr>
          <p:nvPr/>
        </p:nvGrpSpPr>
        <p:grpSpPr bwMode="auto">
          <a:xfrm>
            <a:off x="7322128" y="2437658"/>
            <a:ext cx="3636817" cy="2968479"/>
            <a:chOff x="1371600" y="1463102"/>
            <a:chExt cx="4242499" cy="3637834"/>
          </a:xfrm>
          <a:noFill/>
        </p:grpSpPr>
        <p:grpSp>
          <p:nvGrpSpPr>
            <p:cNvPr id="16388" name="Group 29">
              <a:extLst>
                <a:ext uri="{FF2B5EF4-FFF2-40B4-BE49-F238E27FC236}">
                  <a16:creationId xmlns:a16="http://schemas.microsoft.com/office/drawing/2014/main" id="{9E23EE64-3B87-B844-92BA-E12BD3BCD59D}"/>
                </a:ext>
              </a:extLst>
            </p:cNvPr>
            <p:cNvGrpSpPr>
              <a:grpSpLocks/>
            </p:cNvGrpSpPr>
            <p:nvPr/>
          </p:nvGrpSpPr>
          <p:grpSpPr bwMode="auto">
            <a:xfrm>
              <a:off x="1371600" y="1463102"/>
              <a:ext cx="4242499" cy="3637834"/>
              <a:chOff x="1905000" y="1463102"/>
              <a:chExt cx="4242499" cy="3637834"/>
            </a:xfrm>
            <a:grpFill/>
          </p:grpSpPr>
          <p:sp>
            <p:nvSpPr>
              <p:cNvPr id="34" name="Isosceles Triangle 33">
                <a:extLst>
                  <a:ext uri="{FF2B5EF4-FFF2-40B4-BE49-F238E27FC236}">
                    <a16:creationId xmlns:a16="http://schemas.microsoft.com/office/drawing/2014/main" id="{21E6189A-F6A7-4547-86EA-F9EC8E6C6F21}"/>
                  </a:ext>
                </a:extLst>
              </p:cNvPr>
              <p:cNvSpPr/>
              <p:nvPr/>
            </p:nvSpPr>
            <p:spPr>
              <a:xfrm>
                <a:off x="2134729" y="1600939"/>
                <a:ext cx="3733100" cy="3199997"/>
              </a:xfrm>
              <a:prstGeom prst="triangle">
                <a:avLst/>
              </a:prstGeom>
              <a:grpFill/>
              <a:ln w="38100">
                <a:solidFill>
                  <a:srgbClr val="FF000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5" name="Oval 34">
                <a:extLst>
                  <a:ext uri="{FF2B5EF4-FFF2-40B4-BE49-F238E27FC236}">
                    <a16:creationId xmlns:a16="http://schemas.microsoft.com/office/drawing/2014/main" id="{BD789113-2BD3-0D4B-A30D-589EC1FB5965}"/>
                  </a:ext>
                </a:extLst>
              </p:cNvPr>
              <p:cNvSpPr>
                <a:spLocks noChangeAspect="1"/>
              </p:cNvSpPr>
              <p:nvPr/>
            </p:nvSpPr>
            <p:spPr bwMode="auto">
              <a:xfrm>
                <a:off x="3733800" y="1531315"/>
                <a:ext cx="449885" cy="449885"/>
              </a:xfrm>
              <a:prstGeom prst="ellipse">
                <a:avLst/>
              </a:prstGeom>
              <a:grp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cs typeface="Arial" charset="0"/>
                </a:endParaRPr>
              </a:p>
            </p:txBody>
          </p:sp>
          <p:sp>
            <p:nvSpPr>
              <p:cNvPr id="36" name="Isosceles Triangle 35">
                <a:extLst>
                  <a:ext uri="{FF2B5EF4-FFF2-40B4-BE49-F238E27FC236}">
                    <a16:creationId xmlns:a16="http://schemas.microsoft.com/office/drawing/2014/main" id="{73E89023-ACED-1B4C-8638-087E408B860B}"/>
                  </a:ext>
                </a:extLst>
              </p:cNvPr>
              <p:cNvSpPr>
                <a:spLocks noChangeAspect="1"/>
              </p:cNvSpPr>
              <p:nvPr/>
            </p:nvSpPr>
            <p:spPr>
              <a:xfrm>
                <a:off x="3200973" y="2819857"/>
                <a:ext cx="1578139" cy="1351350"/>
              </a:xfrm>
              <a:prstGeom prst="triangl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7" name="Oval 36">
                <a:extLst>
                  <a:ext uri="{FF2B5EF4-FFF2-40B4-BE49-F238E27FC236}">
                    <a16:creationId xmlns:a16="http://schemas.microsoft.com/office/drawing/2014/main" id="{3EDAE334-98A1-AD4B-8D87-B7BF8509025D}"/>
                  </a:ext>
                </a:extLst>
              </p:cNvPr>
              <p:cNvSpPr>
                <a:spLocks noChangeAspect="1"/>
              </p:cNvSpPr>
              <p:nvPr/>
            </p:nvSpPr>
            <p:spPr bwMode="auto">
              <a:xfrm>
                <a:off x="3733800" y="2674315"/>
                <a:ext cx="449885" cy="449885"/>
              </a:xfrm>
              <a:prstGeom prst="ellipse">
                <a:avLst/>
              </a:prstGeom>
              <a:grp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cs typeface="Arial" charset="0"/>
                </a:endParaRPr>
              </a:p>
            </p:txBody>
          </p:sp>
          <p:sp>
            <p:nvSpPr>
              <p:cNvPr id="38" name="Oval 37">
                <a:extLst>
                  <a:ext uri="{FF2B5EF4-FFF2-40B4-BE49-F238E27FC236}">
                    <a16:creationId xmlns:a16="http://schemas.microsoft.com/office/drawing/2014/main" id="{24F418E1-CA25-F348-BA00-077ECF863463}"/>
                  </a:ext>
                </a:extLst>
              </p:cNvPr>
              <p:cNvSpPr>
                <a:spLocks noChangeAspect="1"/>
              </p:cNvSpPr>
              <p:nvPr/>
            </p:nvSpPr>
            <p:spPr bwMode="auto">
              <a:xfrm>
                <a:off x="1905000" y="4572000"/>
                <a:ext cx="449885" cy="449885"/>
              </a:xfrm>
              <a:prstGeom prst="ellipse">
                <a:avLst/>
              </a:prstGeom>
              <a:grp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cs typeface="Arial" charset="0"/>
                </a:endParaRPr>
              </a:p>
            </p:txBody>
          </p:sp>
          <p:sp>
            <p:nvSpPr>
              <p:cNvPr id="39" name="Oval 38">
                <a:extLst>
                  <a:ext uri="{FF2B5EF4-FFF2-40B4-BE49-F238E27FC236}">
                    <a16:creationId xmlns:a16="http://schemas.microsoft.com/office/drawing/2014/main" id="{A3A64F0E-731C-F54F-9A5B-1A1835A08A87}"/>
                  </a:ext>
                </a:extLst>
              </p:cNvPr>
              <p:cNvSpPr>
                <a:spLocks noChangeAspect="1"/>
              </p:cNvSpPr>
              <p:nvPr/>
            </p:nvSpPr>
            <p:spPr bwMode="auto">
              <a:xfrm>
                <a:off x="2971800" y="3962400"/>
                <a:ext cx="449885" cy="449885"/>
              </a:xfrm>
              <a:prstGeom prst="ellipse">
                <a:avLst/>
              </a:prstGeom>
              <a:grp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cs typeface="Arial" charset="0"/>
                </a:endParaRPr>
              </a:p>
            </p:txBody>
          </p:sp>
          <p:sp>
            <p:nvSpPr>
              <p:cNvPr id="40" name="Oval 39">
                <a:extLst>
                  <a:ext uri="{FF2B5EF4-FFF2-40B4-BE49-F238E27FC236}">
                    <a16:creationId xmlns:a16="http://schemas.microsoft.com/office/drawing/2014/main" id="{06A00B7E-CB3B-3F4C-AA5D-B1039AEEC1DC}"/>
                  </a:ext>
                </a:extLst>
              </p:cNvPr>
              <p:cNvSpPr>
                <a:spLocks noChangeAspect="1"/>
              </p:cNvSpPr>
              <p:nvPr/>
            </p:nvSpPr>
            <p:spPr bwMode="auto">
              <a:xfrm>
                <a:off x="4572000" y="3962400"/>
                <a:ext cx="449885" cy="449885"/>
              </a:xfrm>
              <a:prstGeom prst="ellipse">
                <a:avLst/>
              </a:prstGeom>
              <a:grp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cs typeface="Arial" charset="0"/>
                </a:endParaRPr>
              </a:p>
            </p:txBody>
          </p:sp>
          <p:sp>
            <p:nvSpPr>
              <p:cNvPr id="41" name="Oval 40">
                <a:extLst>
                  <a:ext uri="{FF2B5EF4-FFF2-40B4-BE49-F238E27FC236}">
                    <a16:creationId xmlns:a16="http://schemas.microsoft.com/office/drawing/2014/main" id="{A161CD72-4E95-B747-B801-C09888478D56}"/>
                  </a:ext>
                </a:extLst>
              </p:cNvPr>
              <p:cNvSpPr>
                <a:spLocks noChangeAspect="1"/>
              </p:cNvSpPr>
              <p:nvPr/>
            </p:nvSpPr>
            <p:spPr bwMode="auto">
              <a:xfrm>
                <a:off x="5638800" y="4572000"/>
                <a:ext cx="449885" cy="449885"/>
              </a:xfrm>
              <a:prstGeom prst="ellipse">
                <a:avLst/>
              </a:prstGeom>
              <a:grp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itchFamily="34" charset="0"/>
                  <a:cs typeface="Arial" charset="0"/>
                </a:endParaRPr>
              </a:p>
            </p:txBody>
          </p:sp>
          <p:sp>
            <p:nvSpPr>
              <p:cNvPr id="16412" name="TextBox 41">
                <a:extLst>
                  <a:ext uri="{FF2B5EF4-FFF2-40B4-BE49-F238E27FC236}">
                    <a16:creationId xmlns:a16="http://schemas.microsoft.com/office/drawing/2014/main" id="{C089EEFE-FD71-8F42-9B1A-AE416DBFC970}"/>
                  </a:ext>
                </a:extLst>
              </p:cNvPr>
              <p:cNvSpPr txBox="1">
                <a:spLocks noChangeArrowheads="1"/>
              </p:cNvSpPr>
              <p:nvPr/>
            </p:nvSpPr>
            <p:spPr bwMode="auto">
              <a:xfrm>
                <a:off x="3731209" y="1463102"/>
                <a:ext cx="504811" cy="576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E</a:t>
                </a:r>
              </a:p>
            </p:txBody>
          </p:sp>
          <p:sp>
            <p:nvSpPr>
              <p:cNvPr id="16413" name="TextBox 42">
                <a:extLst>
                  <a:ext uri="{FF2B5EF4-FFF2-40B4-BE49-F238E27FC236}">
                    <a16:creationId xmlns:a16="http://schemas.microsoft.com/office/drawing/2014/main" id="{817C6AE6-9A7A-7A49-821B-2D4823E1DD81}"/>
                  </a:ext>
                </a:extLst>
              </p:cNvPr>
              <p:cNvSpPr txBox="1">
                <a:spLocks noChangeArrowheads="1"/>
              </p:cNvSpPr>
              <p:nvPr/>
            </p:nvSpPr>
            <p:spPr bwMode="auto">
              <a:xfrm>
                <a:off x="1913620" y="4468872"/>
                <a:ext cx="489682" cy="576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l-GR" altLang="en-US" sz="1600">
                    <a:solidFill>
                      <a:schemeClr val="bg1"/>
                    </a:solidFill>
                    <a:latin typeface="Arial" panose="020B0604020202020204" pitchFamily="34" charset="0"/>
                  </a:rPr>
                  <a:t>σ</a:t>
                </a:r>
                <a:endParaRPr lang="en-US" altLang="en-US" sz="1600">
                  <a:solidFill>
                    <a:schemeClr val="bg1"/>
                  </a:solidFill>
                  <a:latin typeface="Arial" panose="020B0604020202020204" pitchFamily="34" charset="0"/>
                </a:endParaRPr>
              </a:p>
            </p:txBody>
          </p:sp>
          <p:sp>
            <p:nvSpPr>
              <p:cNvPr id="16414" name="TextBox 43">
                <a:extLst>
                  <a:ext uri="{FF2B5EF4-FFF2-40B4-BE49-F238E27FC236}">
                    <a16:creationId xmlns:a16="http://schemas.microsoft.com/office/drawing/2014/main" id="{5C20D952-EE0C-7741-85EA-1FA8A634ABCA}"/>
                  </a:ext>
                </a:extLst>
              </p:cNvPr>
              <p:cNvSpPr txBox="1">
                <a:spLocks noChangeArrowheads="1"/>
              </p:cNvSpPr>
              <p:nvPr/>
            </p:nvSpPr>
            <p:spPr bwMode="auto">
              <a:xfrm>
                <a:off x="5625039" y="4524498"/>
                <a:ext cx="522460" cy="576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H</a:t>
                </a:r>
              </a:p>
            </p:txBody>
          </p:sp>
          <p:sp>
            <p:nvSpPr>
              <p:cNvPr id="16415" name="TextBox 44">
                <a:extLst>
                  <a:ext uri="{FF2B5EF4-FFF2-40B4-BE49-F238E27FC236}">
                    <a16:creationId xmlns:a16="http://schemas.microsoft.com/office/drawing/2014/main" id="{7190DE7E-0DFF-8B48-94E4-1E3F530E19F4}"/>
                  </a:ext>
                </a:extLst>
              </p:cNvPr>
              <p:cNvSpPr txBox="1">
                <a:spLocks noChangeArrowheads="1"/>
              </p:cNvSpPr>
              <p:nvPr/>
            </p:nvSpPr>
            <p:spPr bwMode="auto">
              <a:xfrm>
                <a:off x="4534829" y="3888154"/>
                <a:ext cx="609601" cy="576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M</a:t>
                </a:r>
              </a:p>
            </p:txBody>
          </p:sp>
          <p:sp>
            <p:nvSpPr>
              <p:cNvPr id="16416" name="TextBox 45">
                <a:extLst>
                  <a:ext uri="{FF2B5EF4-FFF2-40B4-BE49-F238E27FC236}">
                    <a16:creationId xmlns:a16="http://schemas.microsoft.com/office/drawing/2014/main" id="{80F6C9A4-C2A4-6546-A068-16024F0B12B0}"/>
                  </a:ext>
                </a:extLst>
              </p:cNvPr>
              <p:cNvSpPr txBox="1">
                <a:spLocks noChangeArrowheads="1"/>
              </p:cNvSpPr>
              <p:nvPr/>
            </p:nvSpPr>
            <p:spPr bwMode="auto">
              <a:xfrm>
                <a:off x="3731209" y="2593038"/>
                <a:ext cx="504811" cy="576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P</a:t>
                </a:r>
              </a:p>
            </p:txBody>
          </p:sp>
          <p:sp>
            <p:nvSpPr>
              <p:cNvPr id="16417" name="TextBox 46">
                <a:extLst>
                  <a:ext uri="{FF2B5EF4-FFF2-40B4-BE49-F238E27FC236}">
                    <a16:creationId xmlns:a16="http://schemas.microsoft.com/office/drawing/2014/main" id="{6CE8BEFC-84D9-924F-A210-4E40D2A982BB}"/>
                  </a:ext>
                </a:extLst>
              </p:cNvPr>
              <p:cNvSpPr txBox="1">
                <a:spLocks noChangeArrowheads="1"/>
              </p:cNvSpPr>
              <p:nvPr/>
            </p:nvSpPr>
            <p:spPr bwMode="auto">
              <a:xfrm>
                <a:off x="2998972" y="3849428"/>
                <a:ext cx="434208" cy="576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l-GR" altLang="en-US" sz="1600">
                    <a:solidFill>
                      <a:schemeClr val="bg1"/>
                    </a:solidFill>
                    <a:latin typeface="Arial" panose="020B0604020202020204" pitchFamily="34" charset="0"/>
                  </a:rPr>
                  <a:t>ε</a:t>
                </a:r>
                <a:endParaRPr lang="en-US" altLang="en-US" sz="1600">
                  <a:solidFill>
                    <a:schemeClr val="bg1"/>
                  </a:solidFill>
                  <a:latin typeface="Arial" panose="020B0604020202020204" pitchFamily="34" charset="0"/>
                </a:endParaRPr>
              </a:p>
            </p:txBody>
          </p:sp>
          <p:cxnSp>
            <p:nvCxnSpPr>
              <p:cNvPr id="48" name="Straight Arrow Connector 47">
                <a:extLst>
                  <a:ext uri="{FF2B5EF4-FFF2-40B4-BE49-F238E27FC236}">
                    <a16:creationId xmlns:a16="http://schemas.microsoft.com/office/drawing/2014/main" id="{A63A4877-99F0-BD4E-96DB-B05E60E5980A}"/>
                  </a:ext>
                </a:extLst>
              </p:cNvPr>
              <p:cNvCxnSpPr/>
              <p:nvPr/>
            </p:nvCxnSpPr>
            <p:spPr>
              <a:xfrm flipH="1">
                <a:off x="3957580" y="1982020"/>
                <a:ext cx="4994" cy="691891"/>
              </a:xfrm>
              <a:prstGeom prst="straightConnector1">
                <a:avLst/>
              </a:prstGeom>
              <a:grpFill/>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9B0C84A-579E-9F4D-A912-A9BE6DCDC08B}"/>
                  </a:ext>
                </a:extLst>
              </p:cNvPr>
              <p:cNvCxnSpPr/>
              <p:nvPr/>
            </p:nvCxnSpPr>
            <p:spPr>
              <a:xfrm flipH="1" flipV="1">
                <a:off x="5008841" y="4284721"/>
                <a:ext cx="696678" cy="354053"/>
              </a:xfrm>
              <a:prstGeom prst="straightConnector1">
                <a:avLst/>
              </a:prstGeom>
              <a:grpFill/>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C65DE5B-88D8-194E-AC7D-0AFFDB5A6859}"/>
                  </a:ext>
                </a:extLst>
              </p:cNvPr>
              <p:cNvCxnSpPr/>
              <p:nvPr/>
            </p:nvCxnSpPr>
            <p:spPr>
              <a:xfrm flipV="1">
                <a:off x="2361962" y="4344180"/>
                <a:ext cx="676701" cy="299999"/>
              </a:xfrm>
              <a:prstGeom prst="straightConnector1">
                <a:avLst/>
              </a:prstGeom>
              <a:grpFill/>
              <a:ln w="38100">
                <a:solidFill>
                  <a:schemeClr val="accent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4457DB2-A9D9-A349-863C-5F1FDCA9C7B7}"/>
                  </a:ext>
                </a:extLst>
              </p:cNvPr>
              <p:cNvCxnSpPr/>
              <p:nvPr/>
            </p:nvCxnSpPr>
            <p:spPr>
              <a:xfrm flipH="1" flipV="1">
                <a:off x="4189807" y="2895533"/>
                <a:ext cx="1525700" cy="1751350"/>
              </a:xfrm>
              <a:prstGeom prst="straightConnector1">
                <a:avLst/>
              </a:prstGeom>
              <a:grpFill/>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B817BA1-28E7-8547-8CC1-591009A40DB2}"/>
                  </a:ext>
                </a:extLst>
              </p:cNvPr>
              <p:cNvCxnSpPr>
                <a:endCxn id="39" idx="5"/>
              </p:cNvCxnSpPr>
              <p:nvPr/>
            </p:nvCxnSpPr>
            <p:spPr>
              <a:xfrm flipH="1" flipV="1">
                <a:off x="3355790" y="4346882"/>
                <a:ext cx="2349729" cy="291892"/>
              </a:xfrm>
              <a:prstGeom prst="straightConnector1">
                <a:avLst/>
              </a:prstGeom>
              <a:grpFill/>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989E1A2-D015-1E4B-8C08-292DA7F60BC6}"/>
                  </a:ext>
                </a:extLst>
              </p:cNvPr>
              <p:cNvCxnSpPr/>
              <p:nvPr/>
            </p:nvCxnSpPr>
            <p:spPr>
              <a:xfrm flipH="1">
                <a:off x="2361962" y="2971209"/>
                <a:ext cx="1370883" cy="1675674"/>
              </a:xfrm>
              <a:prstGeom prst="straightConnector1">
                <a:avLst/>
              </a:prstGeom>
              <a:grpFill/>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65A1C22-871A-8B4E-9D88-7197E493E2C0}"/>
                  </a:ext>
                </a:extLst>
              </p:cNvPr>
              <p:cNvCxnSpPr/>
              <p:nvPr/>
            </p:nvCxnSpPr>
            <p:spPr>
              <a:xfrm flipH="1">
                <a:off x="2361962" y="4419856"/>
                <a:ext cx="2399670" cy="227027"/>
              </a:xfrm>
              <a:prstGeom prst="straightConnector1">
                <a:avLst/>
              </a:prstGeom>
              <a:grpFill/>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887C2AB-03E6-2B43-BB08-7850BD2F2C2E}"/>
                  </a:ext>
                </a:extLst>
              </p:cNvPr>
              <p:cNvCxnSpPr>
                <a:stCxn id="35" idx="4"/>
              </p:cNvCxnSpPr>
              <p:nvPr/>
            </p:nvCxnSpPr>
            <p:spPr>
              <a:xfrm flipH="1">
                <a:off x="3215955" y="1982020"/>
                <a:ext cx="741625" cy="1867565"/>
              </a:xfrm>
              <a:prstGeom prst="straightConnector1">
                <a:avLst/>
              </a:prstGeom>
              <a:grpFill/>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F4F6B28-2D4D-064E-B49E-8F0A9785579F}"/>
                  </a:ext>
                </a:extLst>
              </p:cNvPr>
              <p:cNvCxnSpPr/>
              <p:nvPr/>
            </p:nvCxnSpPr>
            <p:spPr>
              <a:xfrm>
                <a:off x="3962574" y="1982020"/>
                <a:ext cx="834017" cy="1981078"/>
              </a:xfrm>
              <a:prstGeom prst="straightConnector1">
                <a:avLst/>
              </a:prstGeom>
              <a:grpFill/>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389" name="Rectangle 30">
              <a:extLst>
                <a:ext uri="{FF2B5EF4-FFF2-40B4-BE49-F238E27FC236}">
                  <a16:creationId xmlns:a16="http://schemas.microsoft.com/office/drawing/2014/main" id="{B6947F69-2841-D24B-A484-A74B5B9AC308}"/>
                </a:ext>
              </a:extLst>
            </p:cNvPr>
            <p:cNvSpPr>
              <a:spLocks noChangeArrowheads="1"/>
            </p:cNvSpPr>
            <p:nvPr/>
          </p:nvSpPr>
          <p:spPr bwMode="auto">
            <a:xfrm>
              <a:off x="3229639" y="3029557"/>
              <a:ext cx="469510" cy="576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a:latin typeface="Arial" panose="020B0604020202020204" pitchFamily="34" charset="0"/>
                </a:rPr>
                <a:t>e</a:t>
              </a:r>
              <a:endParaRPr lang="en-US" altLang="en-US" sz="1800">
                <a:latin typeface="Arial" panose="020B0604020202020204" pitchFamily="34" charset="0"/>
              </a:endParaRPr>
            </a:p>
          </p:txBody>
        </p:sp>
        <p:sp>
          <p:nvSpPr>
            <p:cNvPr id="16390" name="Rectangle 31">
              <a:extLst>
                <a:ext uri="{FF2B5EF4-FFF2-40B4-BE49-F238E27FC236}">
                  <a16:creationId xmlns:a16="http://schemas.microsoft.com/office/drawing/2014/main" id="{845B1390-7C03-0446-8F31-6B3BF1B37E09}"/>
                </a:ext>
              </a:extLst>
            </p:cNvPr>
            <p:cNvSpPr>
              <a:spLocks noChangeArrowheads="1"/>
            </p:cNvSpPr>
            <p:nvPr/>
          </p:nvSpPr>
          <p:spPr bwMode="auto">
            <a:xfrm>
              <a:off x="3556278" y="3643445"/>
              <a:ext cx="598106" cy="550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l-GR" altLang="en-US" sz="1500">
                  <a:latin typeface="Arial" panose="020B0604020202020204" pitchFamily="34" charset="0"/>
                </a:rPr>
                <a:t>μ</a:t>
              </a:r>
              <a:r>
                <a:rPr lang="en-US" altLang="en-US" sz="1500" baseline="-25000">
                  <a:latin typeface="Arial" panose="020B0604020202020204" pitchFamily="34" charset="0"/>
                </a:rPr>
                <a:t>B</a:t>
              </a:r>
            </a:p>
          </p:txBody>
        </p:sp>
        <p:sp>
          <p:nvSpPr>
            <p:cNvPr id="16391" name="TextBox 32">
              <a:extLst>
                <a:ext uri="{FF2B5EF4-FFF2-40B4-BE49-F238E27FC236}">
                  <a16:creationId xmlns:a16="http://schemas.microsoft.com/office/drawing/2014/main" id="{99E94B88-217D-1A4B-89FD-CD4E810E65A9}"/>
                </a:ext>
              </a:extLst>
            </p:cNvPr>
            <p:cNvSpPr txBox="1">
              <a:spLocks noChangeArrowheads="1"/>
            </p:cNvSpPr>
            <p:nvPr/>
          </p:nvSpPr>
          <p:spPr bwMode="auto">
            <a:xfrm>
              <a:off x="2862725" y="3678903"/>
              <a:ext cx="479596" cy="5240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2"/>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400" b="1">
                  <a:latin typeface="Arial" panose="020B0604020202020204" pitchFamily="34" charset="0"/>
                </a:rPr>
                <a:t>Y</a:t>
              </a:r>
              <a:endParaRPr lang="en-US" altLang="en-US" sz="1600" b="1">
                <a:latin typeface="Arial" panose="020B0604020202020204" pitchFamily="34" charset="0"/>
              </a:endParaRPr>
            </a:p>
          </p:txBody>
        </p:sp>
      </p:grpSp>
    </p:spTree>
    <p:extLst>
      <p:ext uri="{BB962C8B-B14F-4D97-AF65-F5344CB8AC3E}">
        <p14:creationId xmlns:p14="http://schemas.microsoft.com/office/powerpoint/2010/main" val="2780384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1">
            <a:extLst>
              <a:ext uri="{FF2B5EF4-FFF2-40B4-BE49-F238E27FC236}">
                <a16:creationId xmlns:a16="http://schemas.microsoft.com/office/drawing/2014/main" id="{57981EF4-125D-5F43-BCC9-78CBB7D738C4}"/>
              </a:ext>
            </a:extLst>
          </p:cNvPr>
          <p:cNvSpPr>
            <a:spLocks noGrp="1" noChangeArrowheads="1"/>
          </p:cNvSpPr>
          <p:nvPr>
            <p:ph type="title"/>
          </p:nvPr>
        </p:nvSpPr>
        <p:spPr>
          <a:xfrm>
            <a:off x="838200" y="1012"/>
            <a:ext cx="10515600" cy="1325563"/>
          </a:xfrm>
        </p:spPr>
        <p:txBody>
          <a:bodyPr>
            <a:normAutofit/>
          </a:bodyPr>
          <a:lstStyle/>
          <a:p>
            <a:pPr algn="ctr"/>
            <a:r>
              <a:rPr lang="en-US" altLang="en-US" dirty="0">
                <a:latin typeface="Calibri" panose="020F0502020204030204" pitchFamily="34" charset="0"/>
                <a:cs typeface="Calibri" panose="020F0502020204030204" pitchFamily="34" charset="0"/>
              </a:rPr>
              <a:t>J</a:t>
            </a:r>
            <a:r>
              <a:rPr lang="en-US" altLang="en-US" dirty="0">
                <a:solidFill>
                  <a:srgbClr val="FF0000"/>
                </a:solidFill>
                <a:latin typeface="Calibri" panose="020F0502020204030204" pitchFamily="34" charset="0"/>
                <a:cs typeface="Calibri" panose="020F0502020204030204" pitchFamily="34" charset="0"/>
              </a:rPr>
              <a:t>X</a:t>
            </a:r>
            <a:r>
              <a:rPr lang="en-US" altLang="en-US" dirty="0">
                <a:latin typeface="Calibri" panose="020F0502020204030204" pitchFamily="34" charset="0"/>
                <a:cs typeface="Calibri" panose="020F0502020204030204" pitchFamily="34" charset="0"/>
              </a:rPr>
              <a:t>CDC – Status (June 2020)</a:t>
            </a:r>
          </a:p>
        </p:txBody>
      </p:sp>
      <p:graphicFrame>
        <p:nvGraphicFramePr>
          <p:cNvPr id="14" name="Table 13">
            <a:extLst>
              <a:ext uri="{FF2B5EF4-FFF2-40B4-BE49-F238E27FC236}">
                <a16:creationId xmlns:a16="http://schemas.microsoft.com/office/drawing/2014/main" id="{8C4F759C-FA4C-644D-9A5F-C6FFC04D3EE4}"/>
              </a:ext>
            </a:extLst>
          </p:cNvPr>
          <p:cNvGraphicFramePr>
            <a:graphicFrameLocks noGrp="1"/>
          </p:cNvGraphicFramePr>
          <p:nvPr>
            <p:extLst>
              <p:ext uri="{D42A27DB-BD31-4B8C-83A1-F6EECF244321}">
                <p14:modId xmlns:p14="http://schemas.microsoft.com/office/powerpoint/2010/main" val="917244301"/>
              </p:ext>
            </p:extLst>
          </p:nvPr>
        </p:nvGraphicFramePr>
        <p:xfrm>
          <a:off x="1898073" y="1366262"/>
          <a:ext cx="3247015" cy="2659639"/>
        </p:xfrm>
        <a:graphic>
          <a:graphicData uri="http://schemas.openxmlformats.org/drawingml/2006/table">
            <a:tbl>
              <a:tblPr firstRow="1" bandRow="1">
                <a:tableStyleId>{BC89EF96-8CEA-46FF-86C4-4CE0E7609802}</a:tableStyleId>
              </a:tblPr>
              <a:tblGrid>
                <a:gridCol w="1971830">
                  <a:extLst>
                    <a:ext uri="{9D8B030D-6E8A-4147-A177-3AD203B41FA5}">
                      <a16:colId xmlns:a16="http://schemas.microsoft.com/office/drawing/2014/main" val="20000"/>
                    </a:ext>
                  </a:extLst>
                </a:gridCol>
                <a:gridCol w="1275185">
                  <a:extLst>
                    <a:ext uri="{9D8B030D-6E8A-4147-A177-3AD203B41FA5}">
                      <a16:colId xmlns:a16="http://schemas.microsoft.com/office/drawing/2014/main" val="20001"/>
                    </a:ext>
                  </a:extLst>
                </a:gridCol>
              </a:tblGrid>
              <a:tr h="574377">
                <a:tc>
                  <a:txBody>
                    <a:bodyPr/>
                    <a:lstStyle/>
                    <a:p>
                      <a:pPr marL="0" algn="l" defTabSz="457200" rtl="0" eaLnBrk="1" latinLnBrk="0" hangingPunct="1"/>
                      <a:endParaRPr lang="en-US" sz="1600" b="1" kern="1200" dirty="0">
                        <a:solidFill>
                          <a:srgbClr val="0070C0"/>
                        </a:solidFill>
                        <a:latin typeface="Calibri" panose="020F0502020204030204" pitchFamily="34" charset="0"/>
                        <a:ea typeface="+mn-ea"/>
                        <a:cs typeface="Calibri" panose="020F0502020204030204" pitchFamily="34" charset="0"/>
                      </a:endParaRPr>
                    </a:p>
                  </a:txBody>
                  <a:tcPr marL="91422" marR="91422" marT="52329" marB="52329"/>
                </a:tc>
                <a:tc>
                  <a:txBody>
                    <a:bodyPr/>
                    <a:lstStyle/>
                    <a:p>
                      <a:pPr marL="0" algn="l" defTabSz="457200" rtl="0" eaLnBrk="1" latinLnBrk="0" hangingPunct="1"/>
                      <a:r>
                        <a:rPr lang="en-US" sz="1800" b="1" kern="1200" dirty="0">
                          <a:solidFill>
                            <a:srgbClr val="0070C0"/>
                          </a:solidFill>
                          <a:latin typeface="Calibri" panose="020F0502020204030204" pitchFamily="34" charset="0"/>
                          <a:ea typeface="+mn-ea"/>
                          <a:cs typeface="Calibri" panose="020F0502020204030204" pitchFamily="34" charset="0"/>
                        </a:rPr>
                        <a:t>Published </a:t>
                      </a:r>
                    </a:p>
                  </a:txBody>
                  <a:tcPr marL="91422" marR="91422" marT="52329" marB="52329"/>
                </a:tc>
                <a:extLst>
                  <a:ext uri="{0D108BD9-81ED-4DB2-BD59-A6C34878D82A}">
                    <a16:rowId xmlns:a16="http://schemas.microsoft.com/office/drawing/2014/main" val="10000"/>
                  </a:ext>
                </a:extLst>
              </a:tr>
              <a:tr h="365854">
                <a:tc>
                  <a:txBody>
                    <a:bodyPr/>
                    <a:lstStyle/>
                    <a:p>
                      <a:pPr marL="0" algn="l" defTabSz="457200" rtl="0" eaLnBrk="1" latinLnBrk="0" hangingPunct="1"/>
                      <a:r>
                        <a:rPr lang="en-US" sz="1600" b="1" kern="1200" dirty="0">
                          <a:solidFill>
                            <a:srgbClr val="0070C0"/>
                          </a:solidFill>
                          <a:latin typeface="Calibri" panose="020F0502020204030204" pitchFamily="34" charset="0"/>
                          <a:ea typeface="+mn-ea"/>
                          <a:cs typeface="Calibri" panose="020F0502020204030204" pitchFamily="34" charset="0"/>
                        </a:rPr>
                        <a:t>2015</a:t>
                      </a:r>
                    </a:p>
                  </a:txBody>
                  <a:tcPr marL="91422" marR="91422" marT="52329" marB="52329"/>
                </a:tc>
                <a:tc>
                  <a:txBody>
                    <a:bodyPr/>
                    <a:lstStyle/>
                    <a:p>
                      <a:pPr marL="0" algn="l" defTabSz="457200" rtl="0" eaLnBrk="1" latinLnBrk="0" hangingPunct="1"/>
                      <a:r>
                        <a:rPr lang="en-US" sz="1600" b="1" kern="1200" dirty="0">
                          <a:solidFill>
                            <a:srgbClr val="0070C0"/>
                          </a:solidFill>
                          <a:latin typeface="Calibri" panose="020F0502020204030204" pitchFamily="34" charset="0"/>
                          <a:ea typeface="+mn-ea"/>
                          <a:cs typeface="Calibri" panose="020F0502020204030204" pitchFamily="34" charset="0"/>
                        </a:rPr>
                        <a:t>12</a:t>
                      </a:r>
                    </a:p>
                  </a:txBody>
                  <a:tcPr marL="91422" marR="91422" marT="52329" marB="52329"/>
                </a:tc>
                <a:extLst>
                  <a:ext uri="{0D108BD9-81ED-4DB2-BD59-A6C34878D82A}">
                    <a16:rowId xmlns:a16="http://schemas.microsoft.com/office/drawing/2014/main" val="10001"/>
                  </a:ext>
                </a:extLst>
              </a:tr>
              <a:tr h="365854">
                <a:tc>
                  <a:txBody>
                    <a:bodyPr/>
                    <a:lstStyle/>
                    <a:p>
                      <a:pPr marL="0" algn="l" defTabSz="457200" rtl="0" eaLnBrk="1" latinLnBrk="0" hangingPunct="1"/>
                      <a:r>
                        <a:rPr lang="en-US" sz="1600" b="1" kern="1200" dirty="0">
                          <a:solidFill>
                            <a:srgbClr val="0070C0"/>
                          </a:solidFill>
                          <a:latin typeface="Calibri" panose="020F0502020204030204" pitchFamily="34" charset="0"/>
                          <a:ea typeface="+mn-ea"/>
                          <a:cs typeface="Calibri" panose="020F0502020204030204" pitchFamily="34" charset="0"/>
                        </a:rPr>
                        <a:t>2016  </a:t>
                      </a:r>
                    </a:p>
                  </a:txBody>
                  <a:tcPr marL="91422" marR="91422" marT="52329" marB="52329"/>
                </a:tc>
                <a:tc>
                  <a:txBody>
                    <a:bodyPr/>
                    <a:lstStyle/>
                    <a:p>
                      <a:pPr marL="0" algn="l" defTabSz="457200" rtl="0" eaLnBrk="1" latinLnBrk="0" hangingPunct="1"/>
                      <a:r>
                        <a:rPr lang="en-US" sz="1600" b="1" kern="1200" dirty="0">
                          <a:solidFill>
                            <a:srgbClr val="0070C0"/>
                          </a:solidFill>
                          <a:latin typeface="Calibri" panose="020F0502020204030204" pitchFamily="34" charset="0"/>
                          <a:ea typeface="+mn-ea"/>
                          <a:cs typeface="Calibri" panose="020F0502020204030204" pitchFamily="34" charset="0"/>
                        </a:rPr>
                        <a:t>7</a:t>
                      </a:r>
                    </a:p>
                  </a:txBody>
                  <a:tcPr marL="91422" marR="91422" marT="52329" marB="52329"/>
                </a:tc>
                <a:extLst>
                  <a:ext uri="{0D108BD9-81ED-4DB2-BD59-A6C34878D82A}">
                    <a16:rowId xmlns:a16="http://schemas.microsoft.com/office/drawing/2014/main" val="10002"/>
                  </a:ext>
                </a:extLst>
              </a:tr>
              <a:tr h="365854">
                <a:tc>
                  <a:txBody>
                    <a:bodyPr/>
                    <a:lstStyle/>
                    <a:p>
                      <a:pPr marL="0" algn="l" defTabSz="457200" rtl="0" eaLnBrk="1" latinLnBrk="0" hangingPunct="1"/>
                      <a:r>
                        <a:rPr lang="en-US" sz="1600" b="1" kern="1200" dirty="0">
                          <a:solidFill>
                            <a:srgbClr val="0070C0"/>
                          </a:solidFill>
                          <a:latin typeface="Calibri" panose="020F0502020204030204" pitchFamily="34" charset="0"/>
                          <a:ea typeface="+mn-ea"/>
                          <a:cs typeface="Calibri" panose="020F0502020204030204" pitchFamily="34" charset="0"/>
                        </a:rPr>
                        <a:t>2017  </a:t>
                      </a:r>
                    </a:p>
                  </a:txBody>
                  <a:tcPr marL="91422" marR="91422" marT="52329" marB="52329"/>
                </a:tc>
                <a:tc>
                  <a:txBody>
                    <a:bodyPr/>
                    <a:lstStyle/>
                    <a:p>
                      <a:pPr marL="0" algn="l" defTabSz="457200" rtl="0" eaLnBrk="1" latinLnBrk="0" hangingPunct="1"/>
                      <a:r>
                        <a:rPr lang="en-US" sz="1600" b="1" kern="1200" dirty="0">
                          <a:solidFill>
                            <a:srgbClr val="0070C0"/>
                          </a:solidFill>
                          <a:latin typeface="Calibri" panose="020F0502020204030204" pitchFamily="34" charset="0"/>
                          <a:ea typeface="+mn-ea"/>
                          <a:cs typeface="Calibri" panose="020F0502020204030204" pitchFamily="34" charset="0"/>
                        </a:rPr>
                        <a:t>12</a:t>
                      </a:r>
                    </a:p>
                  </a:txBody>
                  <a:tcPr marL="91422" marR="91422" marT="52329" marB="52329"/>
                </a:tc>
                <a:extLst>
                  <a:ext uri="{0D108BD9-81ED-4DB2-BD59-A6C34878D82A}">
                    <a16:rowId xmlns:a16="http://schemas.microsoft.com/office/drawing/2014/main" val="10003"/>
                  </a:ext>
                </a:extLst>
              </a:tr>
              <a:tr h="365854">
                <a:tc>
                  <a:txBody>
                    <a:bodyPr/>
                    <a:lstStyle/>
                    <a:p>
                      <a:pPr marL="0" algn="l" defTabSz="457200" rtl="0" eaLnBrk="1" latinLnBrk="0" hangingPunct="1"/>
                      <a:r>
                        <a:rPr lang="en-US" sz="1600" b="1" kern="1200" dirty="0">
                          <a:solidFill>
                            <a:srgbClr val="0070C0"/>
                          </a:solidFill>
                          <a:latin typeface="Calibri" panose="020F0502020204030204" pitchFamily="34" charset="0"/>
                          <a:ea typeface="+mn-ea"/>
                          <a:cs typeface="Calibri" panose="020F0502020204030204" pitchFamily="34" charset="0"/>
                        </a:rPr>
                        <a:t>2018 </a:t>
                      </a:r>
                    </a:p>
                  </a:txBody>
                  <a:tcPr marL="91422" marR="91422" marT="52329" marB="52329"/>
                </a:tc>
                <a:tc>
                  <a:txBody>
                    <a:bodyPr/>
                    <a:lstStyle/>
                    <a:p>
                      <a:pPr marL="0" algn="l" defTabSz="457200" rtl="0" eaLnBrk="1" latinLnBrk="0" hangingPunct="1"/>
                      <a:r>
                        <a:rPr lang="en-US" sz="1600" b="1" kern="1200" dirty="0">
                          <a:solidFill>
                            <a:srgbClr val="0070C0"/>
                          </a:solidFill>
                          <a:latin typeface="Calibri" panose="020F0502020204030204" pitchFamily="34" charset="0"/>
                          <a:ea typeface="+mn-ea"/>
                          <a:cs typeface="Calibri" panose="020F0502020204030204" pitchFamily="34" charset="0"/>
                        </a:rPr>
                        <a:t>10</a:t>
                      </a:r>
                    </a:p>
                  </a:txBody>
                  <a:tcPr marL="91422" marR="91422" marT="52329" marB="52329"/>
                </a:tc>
                <a:extLst>
                  <a:ext uri="{0D108BD9-81ED-4DB2-BD59-A6C34878D82A}">
                    <a16:rowId xmlns:a16="http://schemas.microsoft.com/office/drawing/2014/main" val="10004"/>
                  </a:ext>
                </a:extLst>
              </a:tr>
              <a:tr h="621846">
                <a:tc>
                  <a:txBody>
                    <a:bodyPr/>
                    <a:lstStyle/>
                    <a:p>
                      <a:pPr marL="0" algn="l" defTabSz="457200" rtl="0" eaLnBrk="1" latinLnBrk="0" hangingPunct="1"/>
                      <a:r>
                        <a:rPr lang="en-US" sz="1600" b="1" kern="1200" dirty="0">
                          <a:solidFill>
                            <a:srgbClr val="0070C0"/>
                          </a:solidFill>
                          <a:latin typeface="Calibri" panose="020F0502020204030204" pitchFamily="34" charset="0"/>
                          <a:ea typeface="+mn-ea"/>
                          <a:cs typeface="Calibri" panose="020F0502020204030204" pitchFamily="34" charset="0"/>
                        </a:rPr>
                        <a:t>2019 Vol. 5 </a:t>
                      </a:r>
                      <a:br>
                        <a:rPr lang="en-US" sz="1600" b="1" kern="1200" dirty="0">
                          <a:solidFill>
                            <a:srgbClr val="0070C0"/>
                          </a:solidFill>
                          <a:latin typeface="Calibri" panose="020F0502020204030204" pitchFamily="34" charset="0"/>
                          <a:ea typeface="+mn-ea"/>
                          <a:cs typeface="Calibri" panose="020F0502020204030204" pitchFamily="34" charset="0"/>
                        </a:rPr>
                      </a:br>
                      <a:r>
                        <a:rPr lang="en-US" sz="1600" b="1" kern="1200" dirty="0">
                          <a:solidFill>
                            <a:srgbClr val="0070C0"/>
                          </a:solidFill>
                          <a:latin typeface="Calibri" panose="020F0502020204030204" pitchFamily="34" charset="0"/>
                          <a:ea typeface="+mn-ea"/>
                          <a:cs typeface="Calibri" panose="020F0502020204030204" pitchFamily="34" charset="0"/>
                        </a:rPr>
                        <a:t>(Issues June &amp; Dec)</a:t>
                      </a:r>
                    </a:p>
                  </a:txBody>
                  <a:tcPr marL="91422" marR="91422" marT="52329" marB="52329"/>
                </a:tc>
                <a:tc>
                  <a:txBody>
                    <a:bodyPr/>
                    <a:lstStyle/>
                    <a:p>
                      <a:pPr marL="0" algn="l" defTabSz="457200" rtl="0" eaLnBrk="1" latinLnBrk="0" hangingPunct="1"/>
                      <a:r>
                        <a:rPr lang="en-US" sz="1600" b="1" kern="1200" dirty="0">
                          <a:solidFill>
                            <a:srgbClr val="0070C0"/>
                          </a:solidFill>
                          <a:latin typeface="Calibri" panose="020F0502020204030204" pitchFamily="34" charset="0"/>
                          <a:ea typeface="+mn-ea"/>
                          <a:cs typeface="Calibri" panose="020F0502020204030204" pitchFamily="34" charset="0"/>
                        </a:rPr>
                        <a:t>25</a:t>
                      </a:r>
                    </a:p>
                  </a:txBody>
                  <a:tcPr marL="91422" marR="91422" marT="52329" marB="52329"/>
                </a:tc>
                <a:extLst>
                  <a:ext uri="{0D108BD9-81ED-4DB2-BD59-A6C34878D82A}">
                    <a16:rowId xmlns:a16="http://schemas.microsoft.com/office/drawing/2014/main" val="10005"/>
                  </a:ext>
                </a:extLst>
              </a:tr>
            </a:tbl>
          </a:graphicData>
        </a:graphic>
      </p:graphicFrame>
      <p:sp>
        <p:nvSpPr>
          <p:cNvPr id="15" name="TextBox 14">
            <a:extLst>
              <a:ext uri="{FF2B5EF4-FFF2-40B4-BE49-F238E27FC236}">
                <a16:creationId xmlns:a16="http://schemas.microsoft.com/office/drawing/2014/main" id="{AC835286-A6A7-F04A-AF2A-F76FA07C0630}"/>
              </a:ext>
            </a:extLst>
          </p:cNvPr>
          <p:cNvSpPr txBox="1"/>
          <p:nvPr/>
        </p:nvSpPr>
        <p:spPr>
          <a:xfrm>
            <a:off x="5881688" y="1449389"/>
            <a:ext cx="4786312" cy="3170237"/>
          </a:xfrm>
          <a:prstGeom prst="rect">
            <a:avLst/>
          </a:prstGeom>
          <a:noFill/>
        </p:spPr>
        <p:txBody>
          <a:bodyPr wrap="square">
            <a:spAutoFit/>
          </a:bodyPr>
          <a:lstStyle/>
          <a:p>
            <a:pPr>
              <a:defRPr/>
            </a:pPr>
            <a:r>
              <a:rPr lang="en-US" sz="2000" b="1" u="sng" dirty="0">
                <a:solidFill>
                  <a:srgbClr val="0070C0"/>
                </a:solidFill>
                <a:latin typeface="Calibri" panose="020F0502020204030204" pitchFamily="34" charset="0"/>
                <a:cs typeface="Calibri" panose="020F0502020204030204" pitchFamily="34" charset="0"/>
              </a:rPr>
              <a:t>JXCDC Volume 5: </a:t>
            </a:r>
          </a:p>
          <a:p>
            <a:pPr marL="342900" indent="-342900">
              <a:buFont typeface="Wingdings" panose="05000000000000000000" pitchFamily="2" charset="2"/>
              <a:buChar char="q"/>
              <a:defRPr/>
            </a:pPr>
            <a:r>
              <a:rPr lang="en-US" sz="2000" b="1" u="sng" dirty="0">
                <a:solidFill>
                  <a:srgbClr val="0070C0"/>
                </a:solidFill>
                <a:latin typeface="Calibri" panose="020F0502020204030204" pitchFamily="34" charset="0"/>
                <a:cs typeface="Calibri" panose="020F0502020204030204" pitchFamily="34" charset="0"/>
              </a:rPr>
              <a:t>Regular Papers: </a:t>
            </a:r>
            <a:br>
              <a:rPr lang="en-US" sz="2000" b="1" u="sng" dirty="0">
                <a:solidFill>
                  <a:srgbClr val="0070C0"/>
                </a:solidFill>
                <a:latin typeface="Calibri" panose="020F0502020204030204" pitchFamily="34" charset="0"/>
                <a:cs typeface="Calibri" panose="020F0502020204030204" pitchFamily="34" charset="0"/>
              </a:rPr>
            </a:br>
            <a:r>
              <a:rPr lang="en-US" sz="2000" i="1" dirty="0">
                <a:solidFill>
                  <a:srgbClr val="00B050"/>
                </a:solidFill>
                <a:latin typeface="Calibri" panose="020F0502020204030204" pitchFamily="34" charset="0"/>
                <a:cs typeface="Calibri" panose="020F0502020204030204" pitchFamily="34" charset="0"/>
              </a:rPr>
              <a:t>(6 papers published)</a:t>
            </a:r>
          </a:p>
          <a:p>
            <a:pPr marL="342900" indent="-342900">
              <a:buFont typeface="Wingdings" panose="05000000000000000000" pitchFamily="2" charset="2"/>
              <a:buChar char="q"/>
              <a:defRPr/>
            </a:pPr>
            <a:r>
              <a:rPr lang="en-US" sz="2000" u="sng" dirty="0">
                <a:solidFill>
                  <a:srgbClr val="0070C0"/>
                </a:solidFill>
                <a:latin typeface="Calibri" panose="020F0502020204030204" pitchFamily="34" charset="0"/>
                <a:cs typeface="Calibri" panose="020F0502020204030204" pitchFamily="34" charset="0"/>
              </a:rPr>
              <a:t>Special Topic #1 </a:t>
            </a:r>
            <a:r>
              <a:rPr lang="en-US" sz="2000" dirty="0">
                <a:solidFill>
                  <a:srgbClr val="0070C0"/>
                </a:solidFill>
                <a:latin typeface="Calibri" panose="020F0502020204030204" pitchFamily="34" charset="0"/>
                <a:cs typeface="Calibri" panose="020F0502020204030204" pitchFamily="34" charset="0"/>
              </a:rPr>
              <a:t>- Pub. with June Issue</a:t>
            </a:r>
            <a:br>
              <a:rPr lang="en-US" sz="2000" dirty="0">
                <a:solidFill>
                  <a:srgbClr val="0070C0"/>
                </a:solidFill>
                <a:latin typeface="Calibri" panose="020F0502020204030204" pitchFamily="34" charset="0"/>
                <a:cs typeface="Calibri" panose="020F0502020204030204" pitchFamily="34" charset="0"/>
              </a:rPr>
            </a:br>
            <a:r>
              <a:rPr lang="en-US" sz="2000" i="1" dirty="0">
                <a:solidFill>
                  <a:srgbClr val="00B050"/>
                </a:solidFill>
                <a:latin typeface="Calibri" panose="020F0502020204030204" pitchFamily="34" charset="0"/>
                <a:cs typeface="Calibri" panose="020F0502020204030204" pitchFamily="34" charset="0"/>
              </a:rPr>
              <a:t>(6 papers published)</a:t>
            </a:r>
          </a:p>
          <a:p>
            <a:pPr marL="342900" indent="-342900">
              <a:buFont typeface="Wingdings" panose="05000000000000000000" pitchFamily="2" charset="2"/>
              <a:buChar char="q"/>
              <a:defRPr/>
            </a:pPr>
            <a:r>
              <a:rPr lang="en-US" sz="2000" u="sng" dirty="0">
                <a:solidFill>
                  <a:srgbClr val="0070C0"/>
                </a:solidFill>
                <a:latin typeface="Calibri" panose="020F0502020204030204" pitchFamily="34" charset="0"/>
                <a:cs typeface="Calibri" panose="020F0502020204030204" pitchFamily="34" charset="0"/>
              </a:rPr>
              <a:t>Special Topic #2 </a:t>
            </a:r>
            <a:r>
              <a:rPr lang="en-US" sz="2000" dirty="0">
                <a:solidFill>
                  <a:srgbClr val="0070C0"/>
                </a:solidFill>
                <a:latin typeface="Calibri" panose="020F0502020204030204" pitchFamily="34" charset="0"/>
                <a:cs typeface="Calibri" panose="020F0502020204030204" pitchFamily="34" charset="0"/>
              </a:rPr>
              <a:t>- Pub. with Dec. Issue</a:t>
            </a:r>
            <a:br>
              <a:rPr lang="en-US" sz="2000" dirty="0">
                <a:solidFill>
                  <a:srgbClr val="0070C0"/>
                </a:solidFill>
                <a:latin typeface="Calibri" panose="020F0502020204030204" pitchFamily="34" charset="0"/>
                <a:cs typeface="Calibri" panose="020F0502020204030204" pitchFamily="34" charset="0"/>
              </a:rPr>
            </a:br>
            <a:r>
              <a:rPr lang="en-US" sz="2000" i="1" dirty="0">
                <a:solidFill>
                  <a:srgbClr val="00B050"/>
                </a:solidFill>
                <a:latin typeface="Calibri" panose="020F0502020204030204" pitchFamily="34" charset="0"/>
                <a:cs typeface="Calibri" panose="020F0502020204030204" pitchFamily="34" charset="0"/>
              </a:rPr>
              <a:t>(6 papers published)</a:t>
            </a:r>
          </a:p>
          <a:p>
            <a:pPr marL="342900" indent="-342900">
              <a:buFont typeface="Wingdings" panose="05000000000000000000" pitchFamily="2" charset="2"/>
              <a:buChar char="q"/>
              <a:defRPr/>
            </a:pPr>
            <a:r>
              <a:rPr lang="en-US" sz="2000" u="sng" dirty="0">
                <a:solidFill>
                  <a:srgbClr val="0070C0"/>
                </a:solidFill>
                <a:latin typeface="Calibri" panose="020F0502020204030204" pitchFamily="34" charset="0"/>
                <a:cs typeface="Calibri" panose="020F0502020204030204" pitchFamily="34" charset="0"/>
              </a:rPr>
              <a:t>Special Topic #3 </a:t>
            </a:r>
            <a:r>
              <a:rPr lang="en-US" sz="2000" dirty="0">
                <a:solidFill>
                  <a:srgbClr val="0070C0"/>
                </a:solidFill>
                <a:latin typeface="Calibri" panose="020F0502020204030204" pitchFamily="34" charset="0"/>
                <a:cs typeface="Calibri" panose="020F0502020204030204" pitchFamily="34" charset="0"/>
              </a:rPr>
              <a:t>- Pub. With Dec. Issue</a:t>
            </a:r>
            <a:br>
              <a:rPr lang="en-US" sz="2000" dirty="0">
                <a:solidFill>
                  <a:srgbClr val="0070C0"/>
                </a:solidFill>
                <a:latin typeface="Calibri" panose="020F0502020204030204" pitchFamily="34" charset="0"/>
                <a:cs typeface="Calibri" panose="020F0502020204030204" pitchFamily="34" charset="0"/>
              </a:rPr>
            </a:br>
            <a:r>
              <a:rPr lang="en-US" sz="2000" i="1" dirty="0">
                <a:solidFill>
                  <a:srgbClr val="00B050"/>
                </a:solidFill>
                <a:latin typeface="Calibri" panose="020F0502020204030204" pitchFamily="34" charset="0"/>
                <a:ea typeface="MS PGothic" panose="020B0600070205080204" pitchFamily="34" charset="-128"/>
                <a:cs typeface="Calibri" panose="020F0502020204030204" pitchFamily="34" charset="0"/>
              </a:rPr>
              <a:t>(7 papers published)</a:t>
            </a:r>
          </a:p>
          <a:p>
            <a:pPr>
              <a:defRPr/>
            </a:pPr>
            <a:endParaRPr lang="en-US" sz="2000" i="1" dirty="0">
              <a:solidFill>
                <a:srgbClr val="00B050"/>
              </a:solidFill>
              <a:latin typeface="Calibri" panose="020F0502020204030204" pitchFamily="34" charset="0"/>
              <a:ea typeface="MS PGothic" panose="020B0600070205080204" pitchFamily="34" charset="-128"/>
              <a:cs typeface="Calibri" panose="020F0502020204030204" pitchFamily="34" charset="0"/>
            </a:endParaRPr>
          </a:p>
        </p:txBody>
      </p:sp>
      <p:graphicFrame>
        <p:nvGraphicFramePr>
          <p:cNvPr id="2" name="Table 1">
            <a:extLst>
              <a:ext uri="{FF2B5EF4-FFF2-40B4-BE49-F238E27FC236}">
                <a16:creationId xmlns:a16="http://schemas.microsoft.com/office/drawing/2014/main" id="{8E679B18-3857-7F4B-805A-59F671A4F13F}"/>
              </a:ext>
            </a:extLst>
          </p:cNvPr>
          <p:cNvGraphicFramePr>
            <a:graphicFrameLocks noGrp="1"/>
          </p:cNvGraphicFramePr>
          <p:nvPr>
            <p:extLst>
              <p:ext uri="{D42A27DB-BD31-4B8C-83A1-F6EECF244321}">
                <p14:modId xmlns:p14="http://schemas.microsoft.com/office/powerpoint/2010/main" val="1146138104"/>
              </p:ext>
            </p:extLst>
          </p:nvPr>
        </p:nvGraphicFramePr>
        <p:xfrm>
          <a:off x="1898073" y="3996452"/>
          <a:ext cx="3247015" cy="621658"/>
        </p:xfrm>
        <a:graphic>
          <a:graphicData uri="http://schemas.openxmlformats.org/drawingml/2006/table">
            <a:tbl>
              <a:tblPr firstRow="1" bandRow="1">
                <a:tableStyleId>{BC89EF96-8CEA-46FF-86C4-4CE0E7609802}</a:tableStyleId>
              </a:tblPr>
              <a:tblGrid>
                <a:gridCol w="1971830">
                  <a:extLst>
                    <a:ext uri="{9D8B030D-6E8A-4147-A177-3AD203B41FA5}">
                      <a16:colId xmlns:a16="http://schemas.microsoft.com/office/drawing/2014/main" val="718270826"/>
                    </a:ext>
                  </a:extLst>
                </a:gridCol>
                <a:gridCol w="1275185">
                  <a:extLst>
                    <a:ext uri="{9D8B030D-6E8A-4147-A177-3AD203B41FA5}">
                      <a16:colId xmlns:a16="http://schemas.microsoft.com/office/drawing/2014/main" val="269725647"/>
                    </a:ext>
                  </a:extLst>
                </a:gridCol>
              </a:tblGrid>
              <a:tr h="621658">
                <a:tc>
                  <a:txBody>
                    <a:bodyPr/>
                    <a:lstStyle/>
                    <a:p>
                      <a:pPr marL="0" algn="l" defTabSz="457200" rtl="0" eaLnBrk="1" latinLnBrk="0" hangingPunct="1"/>
                      <a:r>
                        <a:rPr lang="en-US" sz="1600" b="1" kern="1200" dirty="0">
                          <a:solidFill>
                            <a:srgbClr val="FF0000"/>
                          </a:solidFill>
                          <a:latin typeface="Calibri" panose="020F0502020204030204" pitchFamily="34" charset="0"/>
                          <a:ea typeface="+mn-ea"/>
                          <a:cs typeface="Calibri" panose="020F0502020204030204" pitchFamily="34" charset="0"/>
                        </a:rPr>
                        <a:t>2020 Vol.</a:t>
                      </a:r>
                      <a:r>
                        <a:rPr lang="en-US" sz="1600" b="1" kern="1200" baseline="0" dirty="0">
                          <a:solidFill>
                            <a:srgbClr val="FF0000"/>
                          </a:solidFill>
                          <a:latin typeface="Calibri" panose="020F0502020204030204" pitchFamily="34" charset="0"/>
                          <a:ea typeface="+mn-ea"/>
                          <a:cs typeface="Calibri" panose="020F0502020204030204" pitchFamily="34" charset="0"/>
                        </a:rPr>
                        <a:t> 6</a:t>
                      </a:r>
                      <a:r>
                        <a:rPr lang="en-US" sz="1600" b="1" kern="1200" dirty="0">
                          <a:solidFill>
                            <a:srgbClr val="FF0000"/>
                          </a:solidFill>
                          <a:latin typeface="Calibri" panose="020F0502020204030204" pitchFamily="34" charset="0"/>
                          <a:ea typeface="+mn-ea"/>
                          <a:cs typeface="Calibri" panose="020F0502020204030204" pitchFamily="34" charset="0"/>
                        </a:rPr>
                        <a:t> </a:t>
                      </a:r>
                      <a:br>
                        <a:rPr lang="en-US" sz="1600" b="1" kern="1200" dirty="0">
                          <a:solidFill>
                            <a:srgbClr val="FF0000"/>
                          </a:solidFill>
                          <a:latin typeface="Calibri" panose="020F0502020204030204" pitchFamily="34" charset="0"/>
                          <a:ea typeface="+mn-ea"/>
                          <a:cs typeface="Calibri" panose="020F0502020204030204" pitchFamily="34" charset="0"/>
                        </a:rPr>
                      </a:br>
                      <a:r>
                        <a:rPr lang="en-US" sz="1600" b="1" kern="1200" dirty="0">
                          <a:solidFill>
                            <a:srgbClr val="FF0000"/>
                          </a:solidFill>
                          <a:latin typeface="Calibri" panose="020F0502020204030204" pitchFamily="34" charset="0"/>
                          <a:ea typeface="+mn-ea"/>
                          <a:cs typeface="Calibri" panose="020F0502020204030204" pitchFamily="34" charset="0"/>
                        </a:rPr>
                        <a:t>(Issue 1 - June)</a:t>
                      </a:r>
                    </a:p>
                  </a:txBody>
                  <a:tcPr marL="91422" marR="91422" marT="52265" marB="52265"/>
                </a:tc>
                <a:tc>
                  <a:txBody>
                    <a:bodyPr/>
                    <a:lstStyle/>
                    <a:p>
                      <a:pPr marL="0" algn="l" defTabSz="457200" rtl="0" eaLnBrk="1" latinLnBrk="0" hangingPunct="1"/>
                      <a:r>
                        <a:rPr lang="en-US" sz="1600" b="1" kern="1200" dirty="0">
                          <a:solidFill>
                            <a:srgbClr val="FF0000"/>
                          </a:solidFill>
                          <a:latin typeface="Calibri" panose="020F0502020204030204" pitchFamily="34" charset="0"/>
                          <a:ea typeface="+mn-ea"/>
                          <a:cs typeface="Calibri" panose="020F0502020204030204" pitchFamily="34" charset="0"/>
                        </a:rPr>
                        <a:t>12</a:t>
                      </a:r>
                    </a:p>
                  </a:txBody>
                  <a:tcPr marL="91422" marR="91422" marT="52265" marB="52265"/>
                </a:tc>
                <a:extLst>
                  <a:ext uri="{0D108BD9-81ED-4DB2-BD59-A6C34878D82A}">
                    <a16:rowId xmlns:a16="http://schemas.microsoft.com/office/drawing/2014/main" val="1928368990"/>
                  </a:ext>
                </a:extLst>
              </a:tr>
            </a:tbl>
          </a:graphicData>
        </a:graphic>
      </p:graphicFrame>
      <p:sp>
        <p:nvSpPr>
          <p:cNvPr id="4" name="Rectangle 3">
            <a:extLst>
              <a:ext uri="{FF2B5EF4-FFF2-40B4-BE49-F238E27FC236}">
                <a16:creationId xmlns:a16="http://schemas.microsoft.com/office/drawing/2014/main" id="{D7D07392-9806-7748-B21A-58E6FA2C25E4}"/>
              </a:ext>
            </a:extLst>
          </p:cNvPr>
          <p:cNvSpPr/>
          <p:nvPr/>
        </p:nvSpPr>
        <p:spPr>
          <a:xfrm>
            <a:off x="2472319" y="5046084"/>
            <a:ext cx="6656387" cy="369887"/>
          </a:xfrm>
          <a:prstGeom prst="rect">
            <a:avLst/>
          </a:prstGeom>
        </p:spPr>
        <p:txBody>
          <a:bodyPr>
            <a:spAutoFit/>
          </a:bodyPr>
          <a:lstStyle/>
          <a:p>
            <a:pPr marL="342900" indent="-342900">
              <a:spcBef>
                <a:spcPct val="20000"/>
              </a:spcBef>
              <a:buClr>
                <a:srgbClr val="808080"/>
              </a:buClr>
              <a:buSzPct val="80000"/>
              <a:buFont typeface="Wingdings" pitchFamily="2" charset="2"/>
              <a:buChar char="q"/>
              <a:defRPr/>
            </a:pPr>
            <a:r>
              <a:rPr lang="en-US" altLang="en-US" kern="0" dirty="0" err="1">
                <a:solidFill>
                  <a:srgbClr val="FF0000"/>
                </a:solidFill>
                <a:latin typeface="Verdana"/>
                <a:ea typeface="MS PGothic" panose="020B0600070205080204" pitchFamily="34" charset="-128"/>
              </a:rPr>
              <a:t>CiteScore</a:t>
            </a:r>
            <a:r>
              <a:rPr lang="en-US" altLang="en-US" kern="0" dirty="0">
                <a:solidFill>
                  <a:srgbClr val="FF0000"/>
                </a:solidFill>
                <a:latin typeface="Verdana"/>
                <a:ea typeface="MS PGothic" panose="020B0600070205080204" pitchFamily="34" charset="-128"/>
              </a:rPr>
              <a:t> Three-Year Impact Factor for 2019: 3.4</a:t>
            </a:r>
          </a:p>
        </p:txBody>
      </p:sp>
      <p:sp>
        <p:nvSpPr>
          <p:cNvPr id="17445" name="Rectangle 4">
            <a:extLst>
              <a:ext uri="{FF2B5EF4-FFF2-40B4-BE49-F238E27FC236}">
                <a16:creationId xmlns:a16="http://schemas.microsoft.com/office/drawing/2014/main" id="{70ABB24C-C582-304B-8133-9B944C43BE14}"/>
              </a:ext>
            </a:extLst>
          </p:cNvPr>
          <p:cNvSpPr>
            <a:spLocks noChangeArrowheads="1"/>
          </p:cNvSpPr>
          <p:nvPr/>
        </p:nvSpPr>
        <p:spPr bwMode="auto">
          <a:xfrm>
            <a:off x="2546930" y="5455658"/>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800">
                <a:latin typeface="Arial" panose="020B0604020202020204" pitchFamily="34" charset="0"/>
                <a:cs typeface="Arial" panose="020B0604020202020204" pitchFamily="34" charset="0"/>
                <a:hlinkClick r:id="rId4"/>
              </a:rPr>
              <a:t>https://www.scopus.com/sources.uri</a:t>
            </a:r>
            <a:endParaRPr lang="en-US" alt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614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01A7564C-AFE8-944E-A404-D2F641F18E5C}"/>
              </a:ext>
            </a:extLst>
          </p:cNvPr>
          <p:cNvSpPr>
            <a:spLocks noGrp="1" noChangeArrowheads="1"/>
          </p:cNvSpPr>
          <p:nvPr>
            <p:ph type="title"/>
          </p:nvPr>
        </p:nvSpPr>
        <p:spPr>
          <a:xfrm>
            <a:off x="1946563" y="0"/>
            <a:ext cx="10515600" cy="1325563"/>
          </a:xfrm>
        </p:spPr>
        <p:txBody>
          <a:bodyPr/>
          <a:lstStyle/>
          <a:p>
            <a:r>
              <a:rPr lang="en-US" altLang="en-US" dirty="0">
                <a:latin typeface="Calibri" panose="020F0502020204030204" pitchFamily="34" charset="0"/>
                <a:cs typeface="Calibri" panose="020F0502020204030204" pitchFamily="34" charset="0"/>
              </a:rPr>
              <a:t>J</a:t>
            </a:r>
            <a:r>
              <a:rPr lang="en-US" altLang="en-US" dirty="0">
                <a:solidFill>
                  <a:srgbClr val="FF0000"/>
                </a:solidFill>
                <a:latin typeface="Calibri" panose="020F0502020204030204" pitchFamily="34" charset="0"/>
                <a:cs typeface="Calibri" panose="020F0502020204030204" pitchFamily="34" charset="0"/>
              </a:rPr>
              <a:t>X</a:t>
            </a:r>
            <a:r>
              <a:rPr lang="en-US" altLang="en-US" dirty="0">
                <a:latin typeface="Calibri" panose="020F0502020204030204" pitchFamily="34" charset="0"/>
                <a:cs typeface="Calibri" panose="020F0502020204030204" pitchFamily="34" charset="0"/>
              </a:rPr>
              <a:t>CDC – 2020 Status (Sept. 2020)</a:t>
            </a:r>
            <a:endParaRPr lang="en-US" altLang="en-US" sz="2400" i="1" dirty="0"/>
          </a:p>
        </p:txBody>
      </p:sp>
      <p:sp>
        <p:nvSpPr>
          <p:cNvPr id="11267" name="Content Placeholder 2">
            <a:extLst>
              <a:ext uri="{FF2B5EF4-FFF2-40B4-BE49-F238E27FC236}">
                <a16:creationId xmlns:a16="http://schemas.microsoft.com/office/drawing/2014/main" id="{C100C551-AB03-264C-A7C5-3D9AE0E3233F}"/>
              </a:ext>
            </a:extLst>
          </p:cNvPr>
          <p:cNvSpPr>
            <a:spLocks noGrp="1" noChangeArrowheads="1"/>
          </p:cNvSpPr>
          <p:nvPr>
            <p:ph idx="1"/>
          </p:nvPr>
        </p:nvSpPr>
        <p:spPr>
          <a:xfrm>
            <a:off x="949036" y="1224108"/>
            <a:ext cx="10515600" cy="4895129"/>
          </a:xfrm>
        </p:spPr>
        <p:txBody>
          <a:bodyPr>
            <a:normAutofit/>
          </a:bodyPr>
          <a:lstStyle/>
          <a:p>
            <a:pPr>
              <a:defRPr/>
            </a:pPr>
            <a:r>
              <a:rPr lang="en-US" altLang="en-US" sz="2400" dirty="0">
                <a:ea typeface="MS PGothic" panose="020B0600070205080204" pitchFamily="34" charset="-128"/>
              </a:rPr>
              <a:t>Number of articles published in 2019 and 2020 as of Sept. 19</a:t>
            </a:r>
            <a:r>
              <a:rPr lang="en-US" altLang="en-US" sz="2400" baseline="30000" dirty="0">
                <a:ea typeface="MS PGothic" panose="020B0600070205080204" pitchFamily="34" charset="-128"/>
              </a:rPr>
              <a:t>th</a:t>
            </a:r>
            <a:endParaRPr lang="en-US" altLang="en-US" sz="2400" dirty="0">
              <a:ea typeface="MS PGothic" panose="020B0600070205080204" pitchFamily="34" charset="-128"/>
            </a:endParaRPr>
          </a:p>
          <a:p>
            <a:pPr lvl="1">
              <a:defRPr/>
            </a:pPr>
            <a:r>
              <a:rPr lang="en-US" altLang="en-US" sz="2200" dirty="0">
                <a:solidFill>
                  <a:srgbClr val="32316A"/>
                </a:solidFill>
                <a:ea typeface="MS PGothic" panose="020B0600070205080204" pitchFamily="34" charset="-128"/>
              </a:rPr>
              <a:t>2019 – 25 papers, </a:t>
            </a:r>
          </a:p>
          <a:p>
            <a:pPr lvl="1">
              <a:defRPr/>
            </a:pPr>
            <a:r>
              <a:rPr lang="en-US" altLang="en-US" sz="2200" dirty="0">
                <a:solidFill>
                  <a:srgbClr val="32316A"/>
                </a:solidFill>
                <a:ea typeface="MS PGothic" panose="020B0600070205080204" pitchFamily="34" charset="-128"/>
              </a:rPr>
              <a:t>2020 – June Issue, 12 papers (18 submissions)</a:t>
            </a:r>
          </a:p>
          <a:p>
            <a:pPr lvl="2">
              <a:defRPr/>
            </a:pPr>
            <a:r>
              <a:rPr lang="en-US" altLang="en-US" sz="2200" dirty="0">
                <a:solidFill>
                  <a:srgbClr val="32316A"/>
                </a:solidFill>
                <a:ea typeface="MS PGothic" panose="020B0600070205080204" pitchFamily="34" charset="-128"/>
              </a:rPr>
              <a:t>10 Special Topics papers</a:t>
            </a:r>
          </a:p>
          <a:p>
            <a:pPr lvl="2">
              <a:defRPr/>
            </a:pPr>
            <a:r>
              <a:rPr lang="en-US" altLang="en-US" sz="2200" dirty="0">
                <a:solidFill>
                  <a:srgbClr val="32316A"/>
                </a:solidFill>
                <a:ea typeface="MS PGothic" panose="020B0600070205080204" pitchFamily="34" charset="-128"/>
              </a:rPr>
              <a:t>2  Regular papers</a:t>
            </a:r>
          </a:p>
          <a:p>
            <a:pPr lvl="1">
              <a:defRPr/>
            </a:pPr>
            <a:r>
              <a:rPr lang="en-US" altLang="en-US" sz="2200" dirty="0">
                <a:solidFill>
                  <a:srgbClr val="32316A"/>
                </a:solidFill>
                <a:ea typeface="MS PGothic" panose="020B0600070205080204" pitchFamily="34" charset="-128"/>
              </a:rPr>
              <a:t>2020 – December Issue</a:t>
            </a:r>
          </a:p>
          <a:p>
            <a:pPr lvl="2">
              <a:defRPr/>
            </a:pPr>
            <a:r>
              <a:rPr lang="en-US" altLang="en-US" sz="2200" dirty="0">
                <a:solidFill>
                  <a:srgbClr val="32316A"/>
                </a:solidFill>
                <a:ea typeface="MS PGothic" panose="020B0600070205080204" pitchFamily="34" charset="-128"/>
              </a:rPr>
              <a:t>3 regular papers accepted.  </a:t>
            </a:r>
          </a:p>
          <a:p>
            <a:pPr lvl="2">
              <a:defRPr/>
            </a:pPr>
            <a:r>
              <a:rPr lang="en-US" altLang="en-US" sz="2200" dirty="0">
                <a:solidFill>
                  <a:srgbClr val="32316A"/>
                </a:solidFill>
                <a:ea typeface="MS PGothic" panose="020B0600070205080204" pitchFamily="34" charset="-128"/>
              </a:rPr>
              <a:t>2 special topic paper accepted and 2 going through minor revisions.</a:t>
            </a:r>
          </a:p>
          <a:p>
            <a:pPr lvl="2">
              <a:defRPr/>
            </a:pPr>
            <a:r>
              <a:rPr lang="en-US" altLang="en-US" sz="2200" dirty="0">
                <a:solidFill>
                  <a:srgbClr val="32316A"/>
                </a:solidFill>
                <a:ea typeface="MS PGothic" panose="020B0600070205080204" pitchFamily="34" charset="-128"/>
              </a:rPr>
              <a:t>Another special topic is due in mid-October (3 submissions so far)</a:t>
            </a:r>
            <a:r>
              <a:rPr lang="en-US" altLang="en-US" sz="1800" dirty="0">
                <a:solidFill>
                  <a:srgbClr val="32316A"/>
                </a:solidFill>
                <a:ea typeface="MS PGothic" panose="020B0600070205080204" pitchFamily="34" charset="-128"/>
              </a:rPr>
              <a:t>  </a:t>
            </a:r>
          </a:p>
          <a:p>
            <a:pPr>
              <a:defRPr/>
            </a:pPr>
            <a:endParaRPr lang="en-US" altLang="en-US" sz="800" dirty="0">
              <a:solidFill>
                <a:srgbClr val="32316A"/>
              </a:solidFill>
              <a:ea typeface="MS PGothic" panose="020B0600070205080204" pitchFamily="34" charset="-128"/>
            </a:endParaRPr>
          </a:p>
          <a:p>
            <a:pPr>
              <a:defRPr/>
            </a:pPr>
            <a:r>
              <a:rPr lang="en-US" altLang="en-US" sz="2400" dirty="0">
                <a:ea typeface="MS PGothic" panose="020B0600070205080204" pitchFamily="34" charset="-128"/>
              </a:rPr>
              <a:t>Statistics on turnaround times (2020):</a:t>
            </a:r>
          </a:p>
          <a:p>
            <a:pPr lvl="2">
              <a:defRPr/>
            </a:pPr>
            <a:r>
              <a:rPr lang="en-US" altLang="en-US" sz="2200" dirty="0">
                <a:solidFill>
                  <a:srgbClr val="32316A"/>
                </a:solidFill>
                <a:ea typeface="MS PGothic" panose="020B0600070205080204" pitchFamily="34" charset="-128"/>
              </a:rPr>
              <a:t>Average time between original submission and original decision (30 days)</a:t>
            </a:r>
          </a:p>
          <a:p>
            <a:pPr lvl="2">
              <a:defRPr/>
            </a:pPr>
            <a:r>
              <a:rPr lang="en-US" altLang="en-US" sz="2200" dirty="0">
                <a:solidFill>
                  <a:srgbClr val="32316A"/>
                </a:solidFill>
                <a:ea typeface="MS PGothic" panose="020B0600070205080204" pitchFamily="34" charset="-128"/>
              </a:rPr>
              <a:t>Average time between original submission and final decision  (55 days)</a:t>
            </a:r>
            <a:endParaRPr lang="en-US" altLang="en-US" sz="2200" dirty="0">
              <a:solidFill>
                <a:srgbClr val="00B050"/>
              </a:solidFill>
              <a:ea typeface="MS PGothic" panose="020B0600070205080204" pitchFamily="34" charset="-128"/>
            </a:endParaRPr>
          </a:p>
          <a:p>
            <a:pPr lvl="1">
              <a:buFont typeface="Wingdings" pitchFamily="2" charset="2"/>
              <a:buChar char="v"/>
              <a:defRPr/>
            </a:pPr>
            <a:endParaRPr lang="en-US" altLang="en-US" sz="1600" dirty="0">
              <a:solidFill>
                <a:srgbClr val="00B050"/>
              </a:solidFill>
              <a:ea typeface="MS PGothic" panose="020B0600070205080204" pitchFamily="34" charset="-128"/>
            </a:endParaRPr>
          </a:p>
          <a:p>
            <a:pPr lvl="2">
              <a:buFont typeface="Wingdings" pitchFamily="2" charset="2"/>
              <a:buChar char="Ø"/>
              <a:defRPr/>
            </a:pPr>
            <a:endParaRPr lang="en-US" altLang="en-US" sz="1600" dirty="0">
              <a:solidFill>
                <a:srgbClr val="00B050"/>
              </a:solidFill>
              <a:ea typeface="MS PGothic" panose="020B0600070205080204" pitchFamily="34" charset="-128"/>
            </a:endParaRPr>
          </a:p>
          <a:p>
            <a:pPr lvl="2">
              <a:buFont typeface="Wingdings" pitchFamily="2" charset="2"/>
              <a:buChar char="Ø"/>
              <a:defRPr/>
            </a:pPr>
            <a:endParaRPr lang="en-US" altLang="en-US" sz="1600" dirty="0">
              <a:solidFill>
                <a:srgbClr val="00B050"/>
              </a:solidFill>
              <a:ea typeface="MS PGothic" panose="020B0600070205080204" pitchFamily="34" charset="-128"/>
            </a:endParaRPr>
          </a:p>
        </p:txBody>
      </p:sp>
    </p:spTree>
    <p:extLst>
      <p:ext uri="{BB962C8B-B14F-4D97-AF65-F5344CB8AC3E}">
        <p14:creationId xmlns:p14="http://schemas.microsoft.com/office/powerpoint/2010/main" val="1768367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1C37A0F6-1CA0-2D4A-8BF0-1D3BFFEC75C5}"/>
              </a:ext>
            </a:extLst>
          </p:cNvPr>
          <p:cNvSpPr>
            <a:spLocks noGrp="1" noChangeArrowheads="1"/>
          </p:cNvSpPr>
          <p:nvPr>
            <p:ph type="title"/>
          </p:nvPr>
        </p:nvSpPr>
        <p:spPr>
          <a:xfrm>
            <a:off x="1877291" y="0"/>
            <a:ext cx="10515600" cy="1325563"/>
          </a:xfrm>
        </p:spPr>
        <p:txBody>
          <a:bodyPr/>
          <a:lstStyle/>
          <a:p>
            <a:r>
              <a:rPr lang="en-US" altLang="en-US" dirty="0">
                <a:latin typeface="Calibri" panose="020F0502020204030204" pitchFamily="34" charset="0"/>
                <a:cs typeface="Calibri" panose="020F0502020204030204" pitchFamily="34" charset="0"/>
              </a:rPr>
              <a:t>J</a:t>
            </a:r>
            <a:r>
              <a:rPr lang="en-US" altLang="en-US" dirty="0">
                <a:solidFill>
                  <a:srgbClr val="FF0000"/>
                </a:solidFill>
                <a:latin typeface="Calibri" panose="020F0502020204030204" pitchFamily="34" charset="0"/>
                <a:cs typeface="Calibri" panose="020F0502020204030204" pitchFamily="34" charset="0"/>
              </a:rPr>
              <a:t>X</a:t>
            </a:r>
            <a:r>
              <a:rPr lang="en-US" altLang="en-US" dirty="0">
                <a:latin typeface="Calibri" panose="020F0502020204030204" pitchFamily="34" charset="0"/>
                <a:cs typeface="Calibri" panose="020F0502020204030204" pitchFamily="34" charset="0"/>
              </a:rPr>
              <a:t>CDC – Special Topics for 2020</a:t>
            </a:r>
          </a:p>
        </p:txBody>
      </p:sp>
      <p:sp>
        <p:nvSpPr>
          <p:cNvPr id="18435" name="Content Placeholder 2">
            <a:extLst>
              <a:ext uri="{FF2B5EF4-FFF2-40B4-BE49-F238E27FC236}">
                <a16:creationId xmlns:a16="http://schemas.microsoft.com/office/drawing/2014/main" id="{55E2FDEE-BA9D-F84F-8D82-5CBDAEE9FEDA}"/>
              </a:ext>
            </a:extLst>
          </p:cNvPr>
          <p:cNvSpPr>
            <a:spLocks noGrp="1"/>
          </p:cNvSpPr>
          <p:nvPr>
            <p:ph idx="1"/>
          </p:nvPr>
        </p:nvSpPr>
        <p:spPr>
          <a:xfrm>
            <a:off x="1219200" y="1194954"/>
            <a:ext cx="9725891" cy="4876800"/>
          </a:xfrm>
        </p:spPr>
        <p:txBody>
          <a:bodyPr/>
          <a:lstStyle/>
          <a:p>
            <a:pPr marL="457200" indent="-457200">
              <a:buClr>
                <a:schemeClr val="accent1"/>
              </a:buClr>
              <a:buFont typeface="+mj-lt"/>
              <a:buAutoNum type="arabicParenR"/>
              <a:defRPr/>
            </a:pPr>
            <a:r>
              <a:rPr lang="en-US" altLang="en-US" sz="2200" dirty="0">
                <a:solidFill>
                  <a:srgbClr val="0070C0"/>
                </a:solidFill>
                <a:latin typeface="Calibri" panose="020F0502020204030204" pitchFamily="34" charset="0"/>
                <a:ea typeface="MS PGothic" panose="020B0600070205080204" pitchFamily="34" charset="-128"/>
                <a:cs typeface="Calibri" panose="020F0502020204030204" pitchFamily="34" charset="0"/>
              </a:rPr>
              <a:t>JXCDC 2020 Special Topic #1 (closed on Feb 1</a:t>
            </a:r>
            <a:r>
              <a:rPr lang="en-US" altLang="en-US" sz="2200" baseline="30000" dirty="0">
                <a:solidFill>
                  <a:srgbClr val="0070C0"/>
                </a:solidFill>
                <a:latin typeface="Calibri" panose="020F0502020204030204" pitchFamily="34" charset="0"/>
                <a:ea typeface="MS PGothic" panose="020B0600070205080204" pitchFamily="34" charset="-128"/>
                <a:cs typeface="Calibri" panose="020F0502020204030204" pitchFamily="34" charset="0"/>
              </a:rPr>
              <a:t>st</a:t>
            </a:r>
            <a:r>
              <a:rPr lang="en-US" altLang="en-US" sz="2200" dirty="0">
                <a:solidFill>
                  <a:srgbClr val="0070C0"/>
                </a:solidFill>
                <a:latin typeface="Calibri" panose="020F0502020204030204" pitchFamily="34" charset="0"/>
                <a:ea typeface="MS PGothic" panose="020B0600070205080204" pitchFamily="34" charset="-128"/>
                <a:cs typeface="Calibri" panose="020F0502020204030204" pitchFamily="34" charset="0"/>
              </a:rPr>
              <a:t> 2020), Part 2, Issue 1</a:t>
            </a:r>
            <a:br>
              <a:rPr lang="en-US" altLang="en-US" sz="2200" b="1" dirty="0">
                <a:solidFill>
                  <a:srgbClr val="0070C0"/>
                </a:solidFill>
                <a:latin typeface="Calibri" panose="020F0502020204030204" pitchFamily="34" charset="0"/>
                <a:ea typeface="MS PGothic" panose="020B0600070205080204" pitchFamily="34" charset="-128"/>
                <a:cs typeface="Calibri" panose="020F0502020204030204" pitchFamily="34" charset="0"/>
              </a:rPr>
            </a:br>
            <a:r>
              <a:rPr lang="en-US" sz="2200" b="1" dirty="0">
                <a:latin typeface="Calibri" panose="020F0502020204030204" pitchFamily="34" charset="0"/>
                <a:ea typeface="MS PGothic" panose="020B0600070205080204" pitchFamily="34" charset="-128"/>
                <a:cs typeface="Calibri" panose="020F0502020204030204" pitchFamily="34" charset="0"/>
              </a:rPr>
              <a:t>“Exploratory Devices and Circuits for Compute-In-Memory”</a:t>
            </a:r>
            <a:br>
              <a:rPr lang="en-US" sz="2200" b="1" dirty="0">
                <a:latin typeface="Calibri" panose="020F0502020204030204" pitchFamily="34" charset="0"/>
                <a:ea typeface="MS PGothic" panose="020B0600070205080204" pitchFamily="34" charset="-128"/>
                <a:cs typeface="Calibri" panose="020F0502020204030204" pitchFamily="34" charset="0"/>
              </a:rPr>
            </a:br>
            <a:r>
              <a:rPr lang="en-US" altLang="en-US" sz="2200" i="1" dirty="0">
                <a:solidFill>
                  <a:srgbClr val="0070C0"/>
                </a:solidFill>
                <a:latin typeface="Calibri" panose="020F0502020204030204" pitchFamily="34" charset="0"/>
                <a:ea typeface="MS PGothic" panose="020B0600070205080204" pitchFamily="34" charset="-128"/>
                <a:cs typeface="Calibri" panose="020F0502020204030204" pitchFamily="34" charset="0"/>
              </a:rPr>
              <a:t>(Guest Editor Prof. Shimeng Yu, Georgia Institute of Technology)</a:t>
            </a:r>
            <a:br>
              <a:rPr lang="en-US" altLang="en-US" sz="2200" b="1" dirty="0">
                <a:latin typeface="Calibri" panose="020F0502020204030204" pitchFamily="34" charset="0"/>
                <a:ea typeface="MS PGothic" panose="020B0600070205080204" pitchFamily="34" charset="-128"/>
                <a:cs typeface="Calibri" panose="020F0502020204030204" pitchFamily="34" charset="0"/>
              </a:rPr>
            </a:br>
            <a:r>
              <a:rPr 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rPr>
              <a:t>(14 papers submitted, 10 accepted and published)</a:t>
            </a:r>
            <a:br>
              <a:rPr 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rPr>
            </a:br>
            <a:endParaRPr 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endParaRPr>
          </a:p>
          <a:p>
            <a:pPr marL="457200" indent="-457200">
              <a:buClr>
                <a:schemeClr val="accent1"/>
              </a:buClr>
              <a:buFont typeface="+mj-lt"/>
              <a:buAutoNum type="arabicParenR"/>
              <a:defRPr/>
            </a:pPr>
            <a:r>
              <a:rPr lang="en-US" altLang="en-US" sz="2200" dirty="0">
                <a:solidFill>
                  <a:srgbClr val="0070C0"/>
                </a:solidFill>
                <a:latin typeface="Calibri" panose="020F0502020204030204" pitchFamily="34" charset="0"/>
                <a:ea typeface="MS PGothic" panose="020B0600070205080204" pitchFamily="34" charset="-128"/>
                <a:cs typeface="Calibri" panose="020F0502020204030204" pitchFamily="34" charset="0"/>
              </a:rPr>
              <a:t>JXCDC 2020 Special Topic #2 (closing on July  30</a:t>
            </a:r>
            <a:r>
              <a:rPr lang="en-US" altLang="en-US" sz="2200" baseline="30000" dirty="0">
                <a:solidFill>
                  <a:srgbClr val="0070C0"/>
                </a:solidFill>
                <a:latin typeface="Calibri" panose="020F0502020204030204" pitchFamily="34" charset="0"/>
                <a:ea typeface="MS PGothic" panose="020B0600070205080204" pitchFamily="34" charset="-128"/>
                <a:cs typeface="Calibri" panose="020F0502020204030204" pitchFamily="34" charset="0"/>
              </a:rPr>
              <a:t>th</a:t>
            </a:r>
            <a:r>
              <a:rPr lang="en-US" altLang="en-US" sz="2200" dirty="0">
                <a:solidFill>
                  <a:srgbClr val="0070C0"/>
                </a:solidFill>
                <a:latin typeface="Calibri" panose="020F0502020204030204" pitchFamily="34" charset="0"/>
                <a:ea typeface="MS PGothic" panose="020B0600070205080204" pitchFamily="34" charset="-128"/>
                <a:cs typeface="Calibri" panose="020F0502020204030204" pitchFamily="34" charset="0"/>
              </a:rPr>
              <a:t> 2020), Part 2, Issue 2 </a:t>
            </a:r>
            <a:br>
              <a:rPr lang="en-US" altLang="en-US" sz="2200" dirty="0">
                <a:solidFill>
                  <a:srgbClr val="0070C0"/>
                </a:solidFill>
                <a:latin typeface="Calibri" panose="020F0502020204030204" pitchFamily="34" charset="0"/>
                <a:ea typeface="MS PGothic" panose="020B0600070205080204" pitchFamily="34" charset="-128"/>
                <a:cs typeface="Calibri" panose="020F0502020204030204" pitchFamily="34" charset="0"/>
              </a:rPr>
            </a:br>
            <a:r>
              <a:rPr lang="en-US" altLang="en-US" sz="2200" b="1" dirty="0">
                <a:latin typeface="Calibri" panose="020F0502020204030204" pitchFamily="34" charset="0"/>
                <a:ea typeface="MS PGothic" panose="020B0600070205080204" pitchFamily="34" charset="-128"/>
                <a:cs typeface="Calibri" panose="020F0502020204030204" pitchFamily="34" charset="0"/>
              </a:rPr>
              <a:t>“</a:t>
            </a:r>
            <a:r>
              <a:rPr lang="en-US" sz="2200" b="1" dirty="0">
                <a:latin typeface="Calibri" panose="020F0502020204030204" pitchFamily="34" charset="0"/>
                <a:ea typeface="MS PGothic" panose="020B0600070205080204" pitchFamily="34" charset="-128"/>
                <a:cs typeface="Calibri" panose="020F0502020204030204" pitchFamily="34" charset="0"/>
              </a:rPr>
              <a:t>Tunneling FETs for Energy-Efficient Computing &amp; Information Processing”</a:t>
            </a:r>
            <a:br>
              <a:rPr lang="en-US" altLang="en-US" sz="2200" b="1" dirty="0">
                <a:latin typeface="Calibri" panose="020F0502020204030204" pitchFamily="34" charset="0"/>
                <a:ea typeface="MS PGothic" panose="020B0600070205080204" pitchFamily="34" charset="-128"/>
                <a:cs typeface="Calibri" panose="020F0502020204030204" pitchFamily="34" charset="0"/>
              </a:rPr>
            </a:br>
            <a:r>
              <a:rPr lang="en-US" altLang="en-US" sz="2200" i="1" dirty="0">
                <a:solidFill>
                  <a:srgbClr val="0070C0"/>
                </a:solidFill>
                <a:latin typeface="Calibri" panose="020F0502020204030204" pitchFamily="34" charset="0"/>
                <a:ea typeface="MS PGothic" panose="020B0600070205080204" pitchFamily="34" charset="-128"/>
                <a:cs typeface="Calibri" panose="020F0502020204030204" pitchFamily="34" charset="0"/>
              </a:rPr>
              <a:t>(Guest Editor: Dr. Uygar Avci, Principal Engineer, Intel Corp.)</a:t>
            </a:r>
            <a:br>
              <a:rPr lang="en-US" altLang="en-US" sz="2200" i="1" dirty="0">
                <a:solidFill>
                  <a:srgbClr val="0070C0"/>
                </a:solidFill>
                <a:latin typeface="Calibri" panose="020F0502020204030204" pitchFamily="34" charset="0"/>
                <a:ea typeface="MS PGothic" panose="020B0600070205080204" pitchFamily="34" charset="-128"/>
                <a:cs typeface="Calibri" panose="020F0502020204030204" pitchFamily="34" charset="0"/>
              </a:rPr>
            </a:br>
            <a:r>
              <a:rPr 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rPr>
              <a:t>(5 papers submitted, 2 accepted, 2 still being reviewed) </a:t>
            </a:r>
            <a:br>
              <a:rPr 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rPr>
            </a:br>
            <a:endParaRPr lang="en-US" altLang="en-US" sz="2200" i="1" dirty="0">
              <a:solidFill>
                <a:srgbClr val="0070C0"/>
              </a:solidFill>
              <a:latin typeface="Calibri" panose="020F0502020204030204" pitchFamily="34" charset="0"/>
              <a:ea typeface="MS PGothic" panose="020B0600070205080204" pitchFamily="34" charset="-128"/>
              <a:cs typeface="Calibri" panose="020F0502020204030204" pitchFamily="34" charset="0"/>
            </a:endParaRPr>
          </a:p>
          <a:p>
            <a:pPr marL="457200" indent="-457200">
              <a:buClr>
                <a:schemeClr val="accent1"/>
              </a:buClr>
              <a:buFont typeface="+mj-lt"/>
              <a:buAutoNum type="arabicParenR"/>
              <a:defRPr/>
            </a:pPr>
            <a:r>
              <a:rPr lang="en-US" altLang="en-US" sz="2200" dirty="0">
                <a:solidFill>
                  <a:srgbClr val="0070C0"/>
                </a:solidFill>
                <a:latin typeface="Calibri" panose="020F0502020204030204" pitchFamily="34" charset="0"/>
                <a:ea typeface="MS PGothic" panose="020B0600070205080204" pitchFamily="34" charset="-128"/>
                <a:cs typeface="Calibri" panose="020F0502020204030204" pitchFamily="34" charset="0"/>
              </a:rPr>
              <a:t>JXCDC 2020 Special Topic #3 (closing on Sept 30</a:t>
            </a:r>
            <a:r>
              <a:rPr lang="en-US" altLang="en-US" sz="2200" baseline="30000" dirty="0">
                <a:solidFill>
                  <a:srgbClr val="0070C0"/>
                </a:solidFill>
                <a:latin typeface="Calibri" panose="020F0502020204030204" pitchFamily="34" charset="0"/>
                <a:ea typeface="MS PGothic" panose="020B0600070205080204" pitchFamily="34" charset="-128"/>
                <a:cs typeface="Calibri" panose="020F0502020204030204" pitchFamily="34" charset="0"/>
              </a:rPr>
              <a:t>th</a:t>
            </a:r>
            <a:r>
              <a:rPr lang="en-US" altLang="en-US" sz="2200" dirty="0">
                <a:solidFill>
                  <a:srgbClr val="0070C0"/>
                </a:solidFill>
                <a:latin typeface="Calibri" panose="020F0502020204030204" pitchFamily="34" charset="0"/>
                <a:ea typeface="MS PGothic" panose="020B0600070205080204" pitchFamily="34" charset="-128"/>
                <a:cs typeface="Calibri" panose="020F0502020204030204" pitchFamily="34" charset="0"/>
              </a:rPr>
              <a:t> 2020), Part 3, Issue 2</a:t>
            </a:r>
            <a:br>
              <a:rPr lang="en-US" altLang="en-US" sz="2200" dirty="0">
                <a:solidFill>
                  <a:srgbClr val="0070C0"/>
                </a:solidFill>
                <a:latin typeface="Calibri" panose="020F0502020204030204" pitchFamily="34" charset="0"/>
                <a:ea typeface="MS PGothic" panose="020B0600070205080204" pitchFamily="34" charset="-128"/>
                <a:cs typeface="Calibri" panose="020F0502020204030204" pitchFamily="34" charset="0"/>
              </a:rPr>
            </a:br>
            <a:r>
              <a:rPr lang="en-US" altLang="en-US" sz="2200" b="1" dirty="0">
                <a:latin typeface="Calibri" panose="020F0502020204030204" pitchFamily="34" charset="0"/>
                <a:ea typeface="MS PGothic" panose="020B0600070205080204" pitchFamily="34" charset="-128"/>
                <a:cs typeface="Calibri" panose="020F0502020204030204" pitchFamily="34" charset="0"/>
              </a:rPr>
              <a:t>Coupled Oscillators for Non- von Neumann Computation</a:t>
            </a:r>
            <a:br>
              <a:rPr lang="en-US" altLang="en-US" sz="2200" b="1" dirty="0">
                <a:latin typeface="Calibri" panose="020F0502020204030204" pitchFamily="34" charset="0"/>
                <a:ea typeface="MS PGothic" panose="020B0600070205080204" pitchFamily="34" charset="-128"/>
                <a:cs typeface="Calibri" panose="020F0502020204030204" pitchFamily="34" charset="0"/>
              </a:rPr>
            </a:br>
            <a:r>
              <a:rPr lang="en-US" altLang="en-US" sz="2200" i="1" dirty="0">
                <a:solidFill>
                  <a:srgbClr val="0070C0"/>
                </a:solidFill>
                <a:latin typeface="Calibri" panose="020F0502020204030204" pitchFamily="34" charset="0"/>
                <a:ea typeface="MS PGothic" panose="020B0600070205080204" pitchFamily="34" charset="-128"/>
                <a:cs typeface="Calibri" panose="020F0502020204030204" pitchFamily="34" charset="0"/>
              </a:rPr>
              <a:t>(Guest Editor: Prof. Chris Kim, University of Minnesota)</a:t>
            </a:r>
            <a:br>
              <a:rPr lang="en-US" altLang="en-US" sz="2200" b="1" dirty="0">
                <a:latin typeface="Calibri" panose="020F0502020204030204" pitchFamily="34" charset="0"/>
                <a:ea typeface="MS PGothic" panose="020B0600070205080204" pitchFamily="34" charset="-128"/>
                <a:cs typeface="Calibri" panose="020F0502020204030204" pitchFamily="34" charset="0"/>
              </a:rPr>
            </a:br>
            <a:r>
              <a:rPr 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rPr>
              <a:t>(Submission Deadline: Oct. 15)</a:t>
            </a:r>
            <a:br>
              <a:rPr 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rPr>
            </a:br>
            <a:endParaRPr lang="en-US" sz="2200" b="1" dirty="0">
              <a:latin typeface="Calibri" panose="020F0502020204030204" pitchFamily="34" charset="0"/>
              <a:ea typeface="MS PGothic" panose="020B0600070205080204" pitchFamily="34" charset="-128"/>
              <a:cs typeface="Calibri" panose="020F0502020204030204" pitchFamily="34" charset="0"/>
            </a:endParaRPr>
          </a:p>
          <a:p>
            <a:pPr marL="514350" indent="-514350">
              <a:buClr>
                <a:srgbClr val="A50021"/>
              </a:buClr>
              <a:buFont typeface="Verdana" panose="020B0604030504040204" pitchFamily="34" charset="0"/>
              <a:buAutoNum type="arabicParenR"/>
              <a:defRPr/>
            </a:pPr>
            <a:endParaRPr lang="en-US" altLang="en-US" sz="2000" dirty="0">
              <a:solidFill>
                <a:srgbClr val="0070C0"/>
              </a:solidFill>
              <a:latin typeface="Calibri" panose="020F0502020204030204" pitchFamily="34" charset="0"/>
              <a:ea typeface="MS PGothic" panose="020B0600070205080204" pitchFamily="34" charset="-128"/>
              <a:cs typeface="Calibri" panose="020F0502020204030204" pitchFamily="34" charset="0"/>
            </a:endParaRPr>
          </a:p>
        </p:txBody>
      </p:sp>
      <p:sp>
        <p:nvSpPr>
          <p:cNvPr id="20483" name="Date Placeholder 3">
            <a:extLst>
              <a:ext uri="{FF2B5EF4-FFF2-40B4-BE49-F238E27FC236}">
                <a16:creationId xmlns:a16="http://schemas.microsoft.com/office/drawing/2014/main" id="{12DC0C97-F75D-0B45-8405-E189F4F7D90D}"/>
              </a:ext>
            </a:extLst>
          </p:cNvPr>
          <p:cNvSpPr>
            <a:spLocks noGrp="1"/>
          </p:cNvSpPr>
          <p:nvPr>
            <p:ph type="dt" sz="quarter" idx="10"/>
          </p:nvPr>
        </p:nvSpPr>
        <p:spPr bwMode="auto">
          <a:xfrm>
            <a:off x="1219200" y="6172200"/>
            <a:ext cx="3124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5193E507-C41D-D94D-AAE7-CD85318C73ED}" type="datetime5">
              <a:rPr lang="en-US" smtClean="0"/>
              <a:pPr>
                <a:spcBef>
                  <a:spcPct val="0"/>
                </a:spcBef>
                <a:buClrTx/>
                <a:buSzTx/>
                <a:buFontTx/>
                <a:buNone/>
                <a:defRPr/>
              </a:pPr>
              <a:t>26-Oct-20</a:t>
            </a:fld>
            <a:endParaRPr lang="en-US" altLang="en-US" sz="1000">
              <a:solidFill>
                <a:srgbClr val="898989"/>
              </a:solidFill>
              <a:latin typeface="Arial" panose="020B0604020202020204" pitchFamily="34" charset="0"/>
            </a:endParaRPr>
          </a:p>
        </p:txBody>
      </p:sp>
      <p:sp>
        <p:nvSpPr>
          <p:cNvPr id="20484" name="Slide Number Placeholder 4">
            <a:extLst>
              <a:ext uri="{FF2B5EF4-FFF2-40B4-BE49-F238E27FC236}">
                <a16:creationId xmlns:a16="http://schemas.microsoft.com/office/drawing/2014/main" id="{D6A79674-B644-5F49-A75F-D599D417D8A4}"/>
              </a:ext>
            </a:extLst>
          </p:cNvPr>
          <p:cNvSpPr>
            <a:spLocks noGrp="1"/>
          </p:cNvSpPr>
          <p:nvPr>
            <p:ph type="sldNum" sz="quarter" idx="11"/>
          </p:nvPr>
        </p:nvSpPr>
        <p:spPr bwMode="auto">
          <a:xfrm>
            <a:off x="533400" y="61722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pPr>
            <a:fld id="{2D202283-89B2-4540-B6D0-49BA8434228A}" type="slidenum">
              <a:rPr lang="en-US" altLang="en-US" smtClean="0"/>
              <a:pPr>
                <a:spcBef>
                  <a:spcPct val="0"/>
                </a:spcBef>
                <a:buClrTx/>
                <a:buSzTx/>
                <a:buFontTx/>
                <a:buNone/>
              </a:pPr>
              <a:t>28</a:t>
            </a:fld>
            <a:endParaRPr lang="en-US" altLang="en-US" sz="1000">
              <a:solidFill>
                <a:srgbClr val="898989"/>
              </a:solidFill>
              <a:latin typeface="Arial" panose="020B0604020202020204" pitchFamily="34" charset="0"/>
            </a:endParaRPr>
          </a:p>
        </p:txBody>
      </p:sp>
    </p:spTree>
    <p:extLst>
      <p:ext uri="{BB962C8B-B14F-4D97-AF65-F5344CB8AC3E}">
        <p14:creationId xmlns:p14="http://schemas.microsoft.com/office/powerpoint/2010/main" val="1818148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926D94D4-623A-A445-A7D0-9087BA97E7CB}"/>
              </a:ext>
            </a:extLst>
          </p:cNvPr>
          <p:cNvSpPr>
            <a:spLocks noGrp="1" noChangeArrowheads="1"/>
          </p:cNvSpPr>
          <p:nvPr>
            <p:ph type="title"/>
          </p:nvPr>
        </p:nvSpPr>
        <p:spPr>
          <a:xfrm>
            <a:off x="2029691" y="-25689"/>
            <a:ext cx="10515600" cy="1325563"/>
          </a:xfrm>
        </p:spPr>
        <p:txBody>
          <a:bodyPr/>
          <a:lstStyle/>
          <a:p>
            <a:r>
              <a:rPr lang="en-US" altLang="en-US" dirty="0">
                <a:latin typeface="Calibri" panose="020F0502020204030204" pitchFamily="34" charset="0"/>
                <a:cs typeface="Calibri" panose="020F0502020204030204" pitchFamily="34" charset="0"/>
              </a:rPr>
              <a:t>J</a:t>
            </a:r>
            <a:r>
              <a:rPr lang="en-US" altLang="en-US" dirty="0">
                <a:solidFill>
                  <a:srgbClr val="FF0000"/>
                </a:solidFill>
                <a:latin typeface="Calibri" panose="020F0502020204030204" pitchFamily="34" charset="0"/>
                <a:cs typeface="Calibri" panose="020F0502020204030204" pitchFamily="34" charset="0"/>
              </a:rPr>
              <a:t>X</a:t>
            </a:r>
            <a:r>
              <a:rPr lang="en-US" altLang="en-US" dirty="0">
                <a:latin typeface="Calibri" panose="020F0502020204030204" pitchFamily="34" charset="0"/>
                <a:cs typeface="Calibri" panose="020F0502020204030204" pitchFamily="34" charset="0"/>
              </a:rPr>
              <a:t>CDC – Plans for 2020 and 2021</a:t>
            </a:r>
          </a:p>
        </p:txBody>
      </p:sp>
      <p:sp>
        <p:nvSpPr>
          <p:cNvPr id="18435" name="Content Placeholder 2">
            <a:extLst>
              <a:ext uri="{FF2B5EF4-FFF2-40B4-BE49-F238E27FC236}">
                <a16:creationId xmlns:a16="http://schemas.microsoft.com/office/drawing/2014/main" id="{67E81C2D-97C4-7243-ABEA-AC6F60800558}"/>
              </a:ext>
            </a:extLst>
          </p:cNvPr>
          <p:cNvSpPr>
            <a:spLocks noGrp="1"/>
          </p:cNvSpPr>
          <p:nvPr>
            <p:ph idx="1"/>
          </p:nvPr>
        </p:nvSpPr>
        <p:spPr>
          <a:xfrm>
            <a:off x="1420090" y="1184562"/>
            <a:ext cx="9594273" cy="4717473"/>
          </a:xfrm>
        </p:spPr>
        <p:txBody>
          <a:bodyPr>
            <a:normAutofit/>
          </a:bodyPr>
          <a:lstStyle/>
          <a:p>
            <a:pPr>
              <a:buClr>
                <a:srgbClr val="A50021"/>
              </a:buClr>
              <a:defRPr/>
            </a:pPr>
            <a:r>
              <a:rPr lang="en-US" altLang="en-US" sz="2400" dirty="0">
                <a:solidFill>
                  <a:srgbClr val="32316A"/>
                </a:solidFill>
                <a:latin typeface="Calibri" panose="020F0502020204030204" pitchFamily="34" charset="0"/>
                <a:ea typeface="MS PGothic" panose="020B0600070205080204" pitchFamily="34" charset="-128"/>
                <a:cs typeface="Calibri" panose="020F0502020204030204" pitchFamily="34" charset="0"/>
              </a:rPr>
              <a:t>Paper solicitation is JXCDC’s highest priority with focus on:</a:t>
            </a:r>
          </a:p>
          <a:p>
            <a:pPr marL="914400" lvl="1" indent="-514350">
              <a:buClr>
                <a:srgbClr val="A50021"/>
              </a:buClr>
              <a:defRPr/>
            </a:pPr>
            <a:r>
              <a:rPr lang="en-US" altLang="en-US" sz="2000" dirty="0">
                <a:solidFill>
                  <a:srgbClr val="32316A"/>
                </a:solidFill>
                <a:latin typeface="Calibri" panose="020F0502020204030204" pitchFamily="34" charset="0"/>
                <a:ea typeface="MS PGothic" panose="020B0600070205080204" pitchFamily="34" charset="-128"/>
                <a:cs typeface="Calibri" panose="020F0502020204030204" pitchFamily="34" charset="0"/>
              </a:rPr>
              <a:t>Special Topics – New “Call for Papers” sent 3 or 4 times per year (with sponsor support of distribution)</a:t>
            </a:r>
          </a:p>
          <a:p>
            <a:pPr marL="914400" lvl="1" indent="-514350">
              <a:buClr>
                <a:srgbClr val="A50021"/>
              </a:buClr>
              <a:defRPr/>
            </a:pPr>
            <a:r>
              <a:rPr lang="en-US" altLang="en-US" sz="2000" dirty="0">
                <a:solidFill>
                  <a:srgbClr val="32316A"/>
                </a:solidFill>
                <a:latin typeface="Calibri" panose="020F0502020204030204" pitchFamily="34" charset="0"/>
                <a:ea typeface="MS PGothic" panose="020B0600070205080204" pitchFamily="34" charset="-128"/>
                <a:cs typeface="Calibri" panose="020F0502020204030204" pitchFamily="34" charset="0"/>
              </a:rPr>
              <a:t>Next call (open in Oct. 2020): Monolithic 3D integration for future computing</a:t>
            </a:r>
          </a:p>
          <a:p>
            <a:pPr>
              <a:buClr>
                <a:srgbClr val="A50021"/>
              </a:buClr>
              <a:defRPr/>
            </a:pPr>
            <a:r>
              <a:rPr lang="en-US" altLang="en-US" sz="2000" dirty="0">
                <a:solidFill>
                  <a:srgbClr val="32316A"/>
                </a:solidFill>
                <a:latin typeface="Calibri" panose="020F0502020204030204" pitchFamily="34" charset="0"/>
                <a:ea typeface="MS PGothic" panose="020B0600070205080204" pitchFamily="34" charset="-128"/>
                <a:cs typeface="Calibri" panose="020F0502020204030204" pitchFamily="34" charset="0"/>
              </a:rPr>
              <a:t>Awaiting an Impact Factor now have published 25 papers in 2019. </a:t>
            </a:r>
          </a:p>
          <a:p>
            <a:pPr lvl="1">
              <a:buClr>
                <a:srgbClr val="A50021"/>
              </a:buClr>
              <a:defRPr/>
            </a:pPr>
            <a:r>
              <a:rPr lang="en-US" sz="1800" dirty="0">
                <a:solidFill>
                  <a:srgbClr val="32316A"/>
                </a:solidFill>
                <a:latin typeface="Calibri" panose="020F0502020204030204" pitchFamily="34" charset="0"/>
                <a:ea typeface="MS PGothic" panose="020B0600070205080204" pitchFamily="34" charset="-128"/>
                <a:cs typeface="Calibri" panose="020F0502020204030204" pitchFamily="34" charset="0"/>
              </a:rPr>
              <a:t>Request support from IEEE to monitor the status and avoid misunderstanding in the past about the requirements</a:t>
            </a:r>
          </a:p>
          <a:p>
            <a:pPr>
              <a:buClr>
                <a:srgbClr val="A50021"/>
              </a:buClr>
              <a:defRPr/>
            </a:pPr>
            <a:r>
              <a:rPr lang="en-US" altLang="en-US" sz="2200" dirty="0">
                <a:solidFill>
                  <a:srgbClr val="32316A"/>
                </a:solidFill>
                <a:latin typeface="Calibri" panose="020F0502020204030204" pitchFamily="34" charset="0"/>
                <a:ea typeface="MS PGothic" panose="020B0600070205080204" pitchFamily="34" charset="-128"/>
                <a:cs typeface="Calibri" panose="020F0502020204030204" pitchFamily="34" charset="0"/>
              </a:rPr>
              <a:t>Rotate and increase number of AEs.</a:t>
            </a:r>
          </a:p>
          <a:p>
            <a:pPr>
              <a:buClr>
                <a:srgbClr val="A50021"/>
              </a:buClr>
              <a:defRPr/>
            </a:pPr>
            <a:r>
              <a:rPr lang="en-US" altLang="en-US" sz="2200" dirty="0">
                <a:solidFill>
                  <a:srgbClr val="32316A"/>
                </a:solidFill>
                <a:latin typeface="Calibri" panose="020F0502020204030204" pitchFamily="34" charset="0"/>
                <a:ea typeface="MS PGothic" panose="020B0600070205080204" pitchFamily="34" charset="-128"/>
                <a:cs typeface="Calibri" panose="020F0502020204030204" pitchFamily="34" charset="0"/>
              </a:rPr>
              <a:t>Have EDS become a financial sponsor</a:t>
            </a:r>
          </a:p>
          <a:p>
            <a:pPr>
              <a:buClr>
                <a:srgbClr val="A50021"/>
              </a:buClr>
              <a:defRPr/>
            </a:pPr>
            <a:r>
              <a:rPr lang="en-US" altLang="en-US" sz="2200" dirty="0">
                <a:solidFill>
                  <a:srgbClr val="32316A"/>
                </a:solidFill>
                <a:latin typeface="Calibri" panose="020F0502020204030204" pitchFamily="34" charset="0"/>
                <a:ea typeface="MS PGothic" panose="020B0600070205080204" pitchFamily="34" charset="-128"/>
                <a:cs typeface="Calibri" panose="020F0502020204030204" pitchFamily="34" charset="0"/>
              </a:rPr>
              <a:t>Increase Steering Committee involvement/support</a:t>
            </a:r>
          </a:p>
          <a:p>
            <a:pPr>
              <a:buClr>
                <a:srgbClr val="A50021"/>
              </a:buClr>
              <a:defRPr/>
            </a:pPr>
            <a:r>
              <a:rPr lang="en-US" altLang="en-US" sz="2200" dirty="0">
                <a:solidFill>
                  <a:srgbClr val="32316A"/>
                </a:solidFill>
                <a:latin typeface="Calibri" panose="020F0502020204030204" pitchFamily="34" charset="0"/>
                <a:ea typeface="MS PGothic" panose="020B0600070205080204" pitchFamily="34" charset="-128"/>
                <a:cs typeface="Calibri" panose="020F0502020204030204" pitchFamily="34" charset="0"/>
              </a:rPr>
              <a:t>Considered having a Poster Session at IEDM 2020 (COVID-19 ?). Will reconsider for 2021.</a:t>
            </a:r>
            <a:endParaRPr lang="en-US" sz="2200" dirty="0">
              <a:solidFill>
                <a:srgbClr val="32316A"/>
              </a:solidFill>
              <a:latin typeface="Calibri" panose="020F0502020204030204" pitchFamily="34" charset="0"/>
              <a:ea typeface="MS PGothic" panose="020B0600070205080204" pitchFamily="34" charset="-128"/>
              <a:cs typeface="Calibri" panose="020F0502020204030204" pitchFamily="34" charset="0"/>
            </a:endParaRPr>
          </a:p>
          <a:p>
            <a:pPr>
              <a:buClr>
                <a:srgbClr val="A50021"/>
              </a:buClr>
              <a:buFont typeface="Wingdings" pitchFamily="2" charset="2"/>
              <a:buChar char="q"/>
              <a:defRPr/>
            </a:pPr>
            <a:endParaRPr lang="en-US" altLang="en-US" sz="2000" dirty="0">
              <a:solidFill>
                <a:srgbClr val="0070C0"/>
              </a:solidFill>
              <a:latin typeface="Calibri" panose="020F0502020204030204" pitchFamily="34" charset="0"/>
              <a:ea typeface="MS PGothic" panose="020B0600070205080204" pitchFamily="34" charset="-128"/>
              <a:cs typeface="Calibri" panose="020F0502020204030204" pitchFamily="34" charset="0"/>
            </a:endParaRPr>
          </a:p>
        </p:txBody>
      </p:sp>
      <p:sp>
        <p:nvSpPr>
          <p:cNvPr id="22531" name="Date Placeholder 3">
            <a:extLst>
              <a:ext uri="{FF2B5EF4-FFF2-40B4-BE49-F238E27FC236}">
                <a16:creationId xmlns:a16="http://schemas.microsoft.com/office/drawing/2014/main" id="{4E37101D-8390-3645-AF91-56F3E76BAABD}"/>
              </a:ext>
            </a:extLst>
          </p:cNvPr>
          <p:cNvSpPr>
            <a:spLocks noGrp="1"/>
          </p:cNvSpPr>
          <p:nvPr>
            <p:ph type="dt" sz="quarter" idx="10"/>
          </p:nvPr>
        </p:nvSpPr>
        <p:spPr bwMode="auto">
          <a:xfrm>
            <a:off x="1219200" y="6172200"/>
            <a:ext cx="3124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5193E507-C41D-D94D-AAE7-CD85318C73ED}" type="datetime5">
              <a:rPr lang="en-US" smtClean="0"/>
              <a:pPr>
                <a:spcBef>
                  <a:spcPct val="0"/>
                </a:spcBef>
                <a:buClrTx/>
                <a:buSzTx/>
                <a:buFontTx/>
                <a:buNone/>
                <a:defRPr/>
              </a:pPr>
              <a:t>26-Oct-20</a:t>
            </a:fld>
            <a:endParaRPr lang="en-US" altLang="en-US" sz="1000">
              <a:solidFill>
                <a:srgbClr val="898989"/>
              </a:solidFill>
              <a:latin typeface="Arial" panose="020B0604020202020204" pitchFamily="34" charset="0"/>
            </a:endParaRPr>
          </a:p>
        </p:txBody>
      </p:sp>
      <p:sp>
        <p:nvSpPr>
          <p:cNvPr id="22532" name="Slide Number Placeholder 4">
            <a:extLst>
              <a:ext uri="{FF2B5EF4-FFF2-40B4-BE49-F238E27FC236}">
                <a16:creationId xmlns:a16="http://schemas.microsoft.com/office/drawing/2014/main" id="{51CA53A8-15A9-FD4C-9419-B8D24D921C91}"/>
              </a:ext>
            </a:extLst>
          </p:cNvPr>
          <p:cNvSpPr>
            <a:spLocks noGrp="1"/>
          </p:cNvSpPr>
          <p:nvPr>
            <p:ph type="sldNum" sz="quarter" idx="11"/>
          </p:nvPr>
        </p:nvSpPr>
        <p:spPr bwMode="auto">
          <a:xfrm>
            <a:off x="533400" y="61722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pPr>
            <a:fld id="{2D202283-89B2-4540-B6D0-49BA8434228A}" type="slidenum">
              <a:rPr lang="en-US" altLang="en-US" smtClean="0"/>
              <a:pPr>
                <a:spcBef>
                  <a:spcPct val="0"/>
                </a:spcBef>
                <a:buClrTx/>
                <a:buSzTx/>
                <a:buFontTx/>
                <a:buNone/>
              </a:pPr>
              <a:t>29</a:t>
            </a:fld>
            <a:endParaRPr lang="en-US" altLang="en-US" sz="1000">
              <a:solidFill>
                <a:srgbClr val="898989"/>
              </a:solidFill>
              <a:latin typeface="Arial" panose="020B0604020202020204" pitchFamily="34" charset="0"/>
            </a:endParaRPr>
          </a:p>
        </p:txBody>
      </p:sp>
    </p:spTree>
    <p:extLst>
      <p:ext uri="{BB962C8B-B14F-4D97-AF65-F5344CB8AC3E}">
        <p14:creationId xmlns:p14="http://schemas.microsoft.com/office/powerpoint/2010/main" val="331383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4729"/>
            <a:ext cx="10515600" cy="1325563"/>
          </a:xfrm>
        </p:spPr>
        <p:txBody>
          <a:bodyPr/>
          <a:lstStyle/>
          <a:p>
            <a:r>
              <a:rPr lang="de-DE" dirty="0"/>
              <a:t>CEDA Periodicals</a:t>
            </a:r>
            <a:endParaRPr lang="en-US" dirty="0"/>
          </a:p>
        </p:txBody>
      </p:sp>
      <p:sp>
        <p:nvSpPr>
          <p:cNvPr id="3" name="Inhaltsplatzhalter 2"/>
          <p:cNvSpPr>
            <a:spLocks noGrp="1"/>
          </p:cNvSpPr>
          <p:nvPr>
            <p:ph idx="1"/>
          </p:nvPr>
        </p:nvSpPr>
        <p:spPr>
          <a:xfrm>
            <a:off x="838200" y="1399319"/>
            <a:ext cx="10515600" cy="4461153"/>
          </a:xfrm>
        </p:spPr>
        <p:txBody>
          <a:bodyPr>
            <a:normAutofit/>
          </a:bodyPr>
          <a:lstStyle/>
          <a:p>
            <a:pPr marL="285750" indent="-285750">
              <a:buFont typeface="Arial" panose="020B0604020202020204" pitchFamily="34" charset="0"/>
              <a:buChar char="•"/>
            </a:pPr>
            <a:r>
              <a:rPr lang="de-DE" sz="2800" dirty="0"/>
              <a:t>Sole financial sponsor:</a:t>
            </a:r>
          </a:p>
          <a:p>
            <a:pPr marL="742950" lvl="1" indent="-285750">
              <a:buFont typeface="Arial" panose="020B0604020202020204" pitchFamily="34" charset="0"/>
              <a:buChar char="•"/>
            </a:pPr>
            <a:r>
              <a:rPr lang="de-DE" sz="2400" dirty="0"/>
              <a:t>Embedded Systems Letters (ESL)</a:t>
            </a:r>
          </a:p>
          <a:p>
            <a:pPr marL="742950" lvl="1" indent="-285750">
              <a:buFont typeface="Arial" panose="020B0604020202020204" pitchFamily="34" charset="0"/>
              <a:buChar char="•"/>
            </a:pPr>
            <a:r>
              <a:rPr lang="de-DE" sz="2400" dirty="0"/>
              <a:t>Trans. Computer-Aided Design (TCAD)</a:t>
            </a:r>
            <a:endParaRPr lang="en-US" sz="2400" dirty="0"/>
          </a:p>
          <a:p>
            <a:pPr marL="285750" indent="-285750">
              <a:buFont typeface="Arial" panose="020B0604020202020204" pitchFamily="34" charset="0"/>
              <a:buChar char="•"/>
            </a:pPr>
            <a:r>
              <a:rPr lang="de-DE" sz="2800" dirty="0"/>
              <a:t>Financial co-sponsor:</a:t>
            </a:r>
          </a:p>
          <a:p>
            <a:pPr marL="742950" lvl="1" indent="-285750">
              <a:buFont typeface="Arial" panose="020B0604020202020204" pitchFamily="34" charset="0"/>
              <a:buChar char="•"/>
            </a:pPr>
            <a:r>
              <a:rPr lang="de-DE" sz="2400" dirty="0"/>
              <a:t>Design &amp; Test magazine</a:t>
            </a:r>
          </a:p>
          <a:p>
            <a:pPr marL="742950" lvl="1" indent="-285750">
              <a:buFont typeface="Arial" panose="020B0604020202020204" pitchFamily="34" charset="0"/>
              <a:buChar char="•"/>
            </a:pPr>
            <a:r>
              <a:rPr lang="de-DE" sz="2400" dirty="0"/>
              <a:t>JxCDC </a:t>
            </a:r>
          </a:p>
          <a:p>
            <a:pPr marL="285750" indent="-285750">
              <a:buFont typeface="Arial" panose="020B0604020202020204" pitchFamily="34" charset="0"/>
              <a:buChar char="•"/>
            </a:pPr>
            <a:r>
              <a:rPr lang="en-US" sz="2800" dirty="0"/>
              <a:t>Technical co-sponsor:</a:t>
            </a:r>
            <a:r>
              <a:rPr lang="en-US" sz="3200" dirty="0"/>
              <a:t> </a:t>
            </a:r>
          </a:p>
          <a:p>
            <a:pPr marL="742950" lvl="1" indent="-285750">
              <a:buFont typeface="Arial" panose="020B0604020202020204" pitchFamily="34" charset="0"/>
              <a:buChar char="•"/>
            </a:pPr>
            <a:r>
              <a:rPr lang="de-DE" sz="2400" dirty="0"/>
              <a:t>TSUSC</a:t>
            </a:r>
            <a:endParaRPr lang="en-US" sz="2400" dirty="0"/>
          </a:p>
        </p:txBody>
      </p:sp>
      <p:pic>
        <p:nvPicPr>
          <p:cNvPr id="13" name="Picture 2"/>
          <p:cNvPicPr>
            <a:picLocks noChangeAspect="1" noChangeArrowheads="1"/>
          </p:cNvPicPr>
          <p:nvPr/>
        </p:nvPicPr>
        <p:blipFill>
          <a:blip r:embed="rId2" cstate="email"/>
          <a:srcRect/>
          <a:stretch>
            <a:fillRect/>
          </a:stretch>
        </p:blipFill>
        <p:spPr bwMode="auto">
          <a:xfrm>
            <a:off x="3741315" y="4565673"/>
            <a:ext cx="2033153" cy="356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3" cstate="email"/>
          <a:srcRect/>
          <a:stretch>
            <a:fillRect/>
          </a:stretch>
        </p:blipFill>
        <p:spPr bwMode="auto">
          <a:xfrm>
            <a:off x="8157715" y="1843904"/>
            <a:ext cx="916110" cy="120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33_3cov.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436" y="2791742"/>
            <a:ext cx="953415" cy="1230023"/>
          </a:xfrm>
          <a:prstGeom prst="rect">
            <a:avLst/>
          </a:prstGeom>
        </p:spPr>
      </p:pic>
      <p:pic>
        <p:nvPicPr>
          <p:cNvPr id="17" name="Picture 2"/>
          <p:cNvPicPr>
            <a:picLocks noChangeAspect="1" noChangeArrowheads="1"/>
          </p:cNvPicPr>
          <p:nvPr/>
        </p:nvPicPr>
        <p:blipFill>
          <a:blip r:embed="rId5" cstate="email"/>
          <a:srcRect/>
          <a:stretch>
            <a:fillRect/>
          </a:stretch>
        </p:blipFill>
        <p:spPr bwMode="auto">
          <a:xfrm>
            <a:off x="6451835" y="986006"/>
            <a:ext cx="858303" cy="1157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28"/>
          <p:cNvGrpSpPr/>
          <p:nvPr/>
        </p:nvGrpSpPr>
        <p:grpSpPr bwMode="auto">
          <a:xfrm>
            <a:off x="4686495" y="3252126"/>
            <a:ext cx="1195070" cy="1083180"/>
            <a:chOff x="1371600" y="1463102"/>
            <a:chExt cx="4242499" cy="4445128"/>
          </a:xfrm>
        </p:grpSpPr>
        <p:grpSp>
          <p:nvGrpSpPr>
            <p:cNvPr id="14" name="Group 29"/>
            <p:cNvGrpSpPr/>
            <p:nvPr/>
          </p:nvGrpSpPr>
          <p:grpSpPr bwMode="auto">
            <a:xfrm>
              <a:off x="1371600" y="1463102"/>
              <a:ext cx="4242499" cy="4445128"/>
              <a:chOff x="1905000" y="1463102"/>
              <a:chExt cx="4242499" cy="4445128"/>
            </a:xfrm>
          </p:grpSpPr>
          <p:sp>
            <p:nvSpPr>
              <p:cNvPr id="23" name="Isosceles Triangle 33"/>
              <p:cNvSpPr/>
              <p:nvPr/>
            </p:nvSpPr>
            <p:spPr>
              <a:xfrm>
                <a:off x="2134729" y="1600939"/>
                <a:ext cx="3733100" cy="3199997"/>
              </a:xfrm>
              <a:prstGeom prst="triangle">
                <a:avLst/>
              </a:prstGeom>
              <a:noFill/>
              <a:ln w="38100">
                <a:solidFill>
                  <a:srgbClr val="FF000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4" name="Oval 23"/>
              <p:cNvSpPr>
                <a:spLocks noChangeAspect="1"/>
              </p:cNvSpPr>
              <p:nvPr/>
            </p:nvSpPr>
            <p:spPr bwMode="auto">
              <a:xfrm>
                <a:off x="3733800" y="1531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anose="020B0604030504040204" pitchFamily="34" charset="0"/>
                  <a:ea typeface="MS PGothic" panose="020B0600070205080204" pitchFamily="34" charset="-128"/>
                  <a:cs typeface="Arial" panose="020B0604020202020204" pitchFamily="34" charset="0"/>
                </a:endParaRPr>
              </a:p>
            </p:txBody>
          </p:sp>
          <p:sp>
            <p:nvSpPr>
              <p:cNvPr id="25" name="Isosceles Triangle 35"/>
              <p:cNvSpPr>
                <a:spLocks noChangeAspect="1"/>
              </p:cNvSpPr>
              <p:nvPr/>
            </p:nvSpPr>
            <p:spPr>
              <a:xfrm>
                <a:off x="3200973" y="2819857"/>
                <a:ext cx="1578139" cy="1351350"/>
              </a:xfrm>
              <a:prstGeom prst="triangle">
                <a:avLst/>
              </a:prstGeom>
              <a:solidFill>
                <a:srgbClr val="00B0F0">
                  <a:alpha val="22000"/>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6" name="Oval 25"/>
              <p:cNvSpPr>
                <a:spLocks noChangeAspect="1"/>
              </p:cNvSpPr>
              <p:nvPr/>
            </p:nvSpPr>
            <p:spPr bwMode="auto">
              <a:xfrm>
                <a:off x="3733800" y="2674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anose="020B0604030504040204" pitchFamily="34" charset="0"/>
                  <a:ea typeface="MS PGothic" panose="020B0600070205080204" pitchFamily="34" charset="-128"/>
                  <a:cs typeface="Arial" panose="020B0604020202020204" pitchFamily="34" charset="0"/>
                </a:endParaRPr>
              </a:p>
            </p:txBody>
          </p:sp>
          <p:sp>
            <p:nvSpPr>
              <p:cNvPr id="27" name="Oval 26"/>
              <p:cNvSpPr>
                <a:spLocks noChangeAspect="1"/>
              </p:cNvSpPr>
              <p:nvPr/>
            </p:nvSpPr>
            <p:spPr bwMode="auto">
              <a:xfrm>
                <a:off x="1905000" y="45720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anose="020B0604030504040204" pitchFamily="34" charset="0"/>
                  <a:ea typeface="MS PGothic" panose="020B0600070205080204" pitchFamily="34" charset="-128"/>
                  <a:cs typeface="Arial" panose="020B0604020202020204" pitchFamily="34" charset="0"/>
                </a:endParaRPr>
              </a:p>
            </p:txBody>
          </p:sp>
          <p:sp>
            <p:nvSpPr>
              <p:cNvPr id="28" name="Oval 27"/>
              <p:cNvSpPr>
                <a:spLocks noChangeAspect="1"/>
              </p:cNvSpPr>
              <p:nvPr/>
            </p:nvSpPr>
            <p:spPr bwMode="auto">
              <a:xfrm>
                <a:off x="2971800" y="39624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anose="020B0604030504040204" pitchFamily="34" charset="0"/>
                  <a:ea typeface="MS PGothic" panose="020B0600070205080204" pitchFamily="34" charset="-128"/>
                  <a:cs typeface="Arial" panose="020B0604020202020204" pitchFamily="34" charset="0"/>
                </a:endParaRPr>
              </a:p>
            </p:txBody>
          </p:sp>
          <p:sp>
            <p:nvSpPr>
              <p:cNvPr id="29" name="Oval 28"/>
              <p:cNvSpPr>
                <a:spLocks noChangeAspect="1"/>
              </p:cNvSpPr>
              <p:nvPr/>
            </p:nvSpPr>
            <p:spPr bwMode="auto">
              <a:xfrm>
                <a:off x="4572000" y="39624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anose="020B0604030504040204" pitchFamily="34" charset="0"/>
                  <a:ea typeface="MS PGothic" panose="020B0600070205080204" pitchFamily="34" charset="-128"/>
                  <a:cs typeface="Arial" panose="020B0604020202020204" pitchFamily="34" charset="0"/>
                </a:endParaRPr>
              </a:p>
            </p:txBody>
          </p:sp>
          <p:sp>
            <p:nvSpPr>
              <p:cNvPr id="30" name="Oval 29"/>
              <p:cNvSpPr>
                <a:spLocks noChangeAspect="1"/>
              </p:cNvSpPr>
              <p:nvPr/>
            </p:nvSpPr>
            <p:spPr bwMode="auto">
              <a:xfrm>
                <a:off x="5638800" y="45720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anose="020B0604030504040204" pitchFamily="34" charset="0"/>
                  <a:ea typeface="MS PGothic" panose="020B0600070205080204" pitchFamily="34" charset="-128"/>
                  <a:cs typeface="Arial" panose="020B0604020202020204" pitchFamily="34" charset="0"/>
                </a:endParaRPr>
              </a:p>
            </p:txBody>
          </p:sp>
          <p:sp>
            <p:nvSpPr>
              <p:cNvPr id="31" name="TextBox 41"/>
              <p:cNvSpPr txBox="1">
                <a:spLocks noChangeArrowheads="1"/>
              </p:cNvSpPr>
              <p:nvPr/>
            </p:nvSpPr>
            <p:spPr bwMode="auto">
              <a:xfrm>
                <a:off x="3731209" y="1463102"/>
                <a:ext cx="504811" cy="13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E</a:t>
                </a:r>
              </a:p>
            </p:txBody>
          </p:sp>
          <p:sp>
            <p:nvSpPr>
              <p:cNvPr id="32" name="TextBox 42"/>
              <p:cNvSpPr txBox="1">
                <a:spLocks noChangeArrowheads="1"/>
              </p:cNvSpPr>
              <p:nvPr/>
            </p:nvSpPr>
            <p:spPr bwMode="auto">
              <a:xfrm>
                <a:off x="1913620" y="4468872"/>
                <a:ext cx="489682" cy="13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a:solidFill>
                      <a:schemeClr val="bg1"/>
                    </a:solidFill>
                    <a:latin typeface="Arial" panose="020B0604020202020204" pitchFamily="34" charset="0"/>
                  </a:rPr>
                  <a:t>σ</a:t>
                </a:r>
                <a:endParaRPr lang="en-US" altLang="en-US" sz="1600">
                  <a:solidFill>
                    <a:schemeClr val="bg1"/>
                  </a:solidFill>
                  <a:latin typeface="Arial" panose="020B0604020202020204" pitchFamily="34" charset="0"/>
                </a:endParaRPr>
              </a:p>
            </p:txBody>
          </p:sp>
          <p:sp>
            <p:nvSpPr>
              <p:cNvPr id="33" name="TextBox 43"/>
              <p:cNvSpPr txBox="1">
                <a:spLocks noChangeArrowheads="1"/>
              </p:cNvSpPr>
              <p:nvPr/>
            </p:nvSpPr>
            <p:spPr bwMode="auto">
              <a:xfrm>
                <a:off x="5625039" y="4524498"/>
                <a:ext cx="522460" cy="13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H</a:t>
                </a:r>
              </a:p>
            </p:txBody>
          </p:sp>
          <p:sp>
            <p:nvSpPr>
              <p:cNvPr id="34" name="TextBox 44"/>
              <p:cNvSpPr txBox="1">
                <a:spLocks noChangeArrowheads="1"/>
              </p:cNvSpPr>
              <p:nvPr/>
            </p:nvSpPr>
            <p:spPr bwMode="auto">
              <a:xfrm>
                <a:off x="4534829" y="3888154"/>
                <a:ext cx="609601" cy="13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M</a:t>
                </a:r>
              </a:p>
            </p:txBody>
          </p:sp>
          <p:sp>
            <p:nvSpPr>
              <p:cNvPr id="35" name="TextBox 45"/>
              <p:cNvSpPr txBox="1">
                <a:spLocks noChangeArrowheads="1"/>
              </p:cNvSpPr>
              <p:nvPr/>
            </p:nvSpPr>
            <p:spPr bwMode="auto">
              <a:xfrm>
                <a:off x="3731209" y="2593038"/>
                <a:ext cx="504811" cy="13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P</a:t>
                </a:r>
              </a:p>
            </p:txBody>
          </p:sp>
          <p:sp>
            <p:nvSpPr>
              <p:cNvPr id="36" name="TextBox 46"/>
              <p:cNvSpPr txBox="1">
                <a:spLocks noChangeArrowheads="1"/>
              </p:cNvSpPr>
              <p:nvPr/>
            </p:nvSpPr>
            <p:spPr bwMode="auto">
              <a:xfrm>
                <a:off x="2998972" y="3849428"/>
                <a:ext cx="434208" cy="13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a:solidFill>
                      <a:schemeClr val="bg1"/>
                    </a:solidFill>
                    <a:latin typeface="Arial" panose="020B0604020202020204" pitchFamily="34" charset="0"/>
                  </a:rPr>
                  <a:t>ε</a:t>
                </a:r>
                <a:endParaRPr lang="en-US" altLang="en-US" sz="1600">
                  <a:solidFill>
                    <a:schemeClr val="bg1"/>
                  </a:solidFill>
                  <a:latin typeface="Arial" panose="020B0604020202020204" pitchFamily="34" charset="0"/>
                </a:endParaRPr>
              </a:p>
            </p:txBody>
          </p:sp>
          <p:cxnSp>
            <p:nvCxnSpPr>
              <p:cNvPr id="37" name="Straight Arrow Connector 36"/>
              <p:cNvCxnSpPr/>
              <p:nvPr/>
            </p:nvCxnSpPr>
            <p:spPr>
              <a:xfrm flipH="1">
                <a:off x="3957580" y="1982020"/>
                <a:ext cx="4994" cy="691891"/>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5008841" y="4284721"/>
                <a:ext cx="696678" cy="354053"/>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361962" y="4344180"/>
                <a:ext cx="676701" cy="299999"/>
              </a:xfrm>
              <a:prstGeom prst="straightConnector1">
                <a:avLst/>
              </a:prstGeom>
              <a:ln w="38100">
                <a:solidFill>
                  <a:schemeClr val="accent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189807" y="2895533"/>
                <a:ext cx="1525700" cy="1751350"/>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8" idx="5"/>
              </p:cNvCxnSpPr>
              <p:nvPr/>
            </p:nvCxnSpPr>
            <p:spPr>
              <a:xfrm flipH="1" flipV="1">
                <a:off x="3355790" y="4346882"/>
                <a:ext cx="2349729" cy="291892"/>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361962" y="2971209"/>
                <a:ext cx="1370883" cy="1675674"/>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2361962" y="4419856"/>
                <a:ext cx="2399670" cy="227027"/>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4" idx="4"/>
              </p:cNvCxnSpPr>
              <p:nvPr/>
            </p:nvCxnSpPr>
            <p:spPr>
              <a:xfrm flipH="1">
                <a:off x="3215955" y="1982020"/>
                <a:ext cx="741625" cy="1867565"/>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962574" y="1982020"/>
                <a:ext cx="834017" cy="1981078"/>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0" name="Rectangle 30"/>
            <p:cNvSpPr>
              <a:spLocks noChangeArrowheads="1"/>
            </p:cNvSpPr>
            <p:nvPr/>
          </p:nvSpPr>
          <p:spPr bwMode="auto">
            <a:xfrm>
              <a:off x="3229639" y="3029557"/>
              <a:ext cx="469510" cy="13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dirty="0">
                  <a:latin typeface="Arial" panose="020B0604020202020204" pitchFamily="34" charset="0"/>
                </a:rPr>
                <a:t>e</a:t>
              </a:r>
              <a:endParaRPr lang="en-US" altLang="en-US" sz="1800" dirty="0">
                <a:latin typeface="Arial" panose="020B0604020202020204" pitchFamily="34" charset="0"/>
              </a:endParaRPr>
            </a:p>
          </p:txBody>
        </p:sp>
        <p:sp>
          <p:nvSpPr>
            <p:cNvPr id="21" name="Rectangle 31"/>
            <p:cNvSpPr>
              <a:spLocks noChangeArrowheads="1"/>
            </p:cNvSpPr>
            <p:nvPr/>
          </p:nvSpPr>
          <p:spPr bwMode="auto">
            <a:xfrm>
              <a:off x="3556278" y="3643445"/>
              <a:ext cx="598106" cy="193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500">
                  <a:latin typeface="Arial" panose="020B0604020202020204" pitchFamily="34" charset="0"/>
                </a:rPr>
                <a:t>μ</a:t>
              </a:r>
              <a:r>
                <a:rPr lang="en-US" altLang="en-US" sz="1500" baseline="-25000">
                  <a:latin typeface="Arial" panose="020B0604020202020204" pitchFamily="34" charset="0"/>
                </a:rPr>
                <a:t>B</a:t>
              </a:r>
            </a:p>
          </p:txBody>
        </p:sp>
        <p:sp>
          <p:nvSpPr>
            <p:cNvPr id="22" name="TextBox 32"/>
            <p:cNvSpPr txBox="1">
              <a:spLocks noChangeArrowheads="1"/>
            </p:cNvSpPr>
            <p:nvPr/>
          </p:nvSpPr>
          <p:spPr bwMode="auto">
            <a:xfrm>
              <a:off x="2862725" y="3678903"/>
              <a:ext cx="479596" cy="125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Font typeface="Wingdings" pitchFamily="2" charset="2"/>
                <a:buBlip>
                  <a:blip r:embed="rId6"/>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400" b="1">
                  <a:latin typeface="Arial" panose="020B0604020202020204" pitchFamily="34" charset="0"/>
                </a:rPr>
                <a:t>Y</a:t>
              </a:r>
              <a:endParaRPr lang="en-US" altLang="en-US" sz="1600" b="1">
                <a:latin typeface="Arial" panose="020B0604020202020204" pitchFamily="34" charset="0"/>
              </a:endParaRPr>
            </a:p>
          </p:txBody>
        </p:sp>
      </p:grpSp>
    </p:spTree>
    <p:extLst>
      <p:ext uri="{BB962C8B-B14F-4D97-AF65-F5344CB8AC3E}">
        <p14:creationId xmlns:p14="http://schemas.microsoft.com/office/powerpoint/2010/main" val="3222469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A9A4F00C-5611-5D4E-A789-01176CCE3D32}"/>
              </a:ext>
            </a:extLst>
          </p:cNvPr>
          <p:cNvSpPr>
            <a:spLocks noGrp="1"/>
          </p:cNvSpPr>
          <p:nvPr>
            <p:ph idx="1"/>
          </p:nvPr>
        </p:nvSpPr>
        <p:spPr>
          <a:xfrm>
            <a:off x="1066800" y="685800"/>
            <a:ext cx="10903528" cy="5486400"/>
          </a:xfrm>
        </p:spPr>
        <p:txBody>
          <a:bodyPr>
            <a:normAutofit/>
          </a:bodyPr>
          <a:lstStyle/>
          <a:p>
            <a:pPr marL="0" indent="0">
              <a:spcBef>
                <a:spcPct val="0"/>
              </a:spcBef>
              <a:spcAft>
                <a:spcPts val="900"/>
              </a:spcAft>
              <a:buNone/>
              <a:defRPr/>
            </a:pPr>
            <a:r>
              <a:rPr lang="en-US" altLang="en-US" sz="2600" b="1" u="sng" dirty="0">
                <a:solidFill>
                  <a:srgbClr val="32316A"/>
                </a:solidFill>
                <a:latin typeface="Calibri" panose="020F0502020204030204" pitchFamily="34" charset="0"/>
                <a:ea typeface="MS PGothic" panose="020B0600070205080204" pitchFamily="34" charset="-128"/>
                <a:cs typeface="Calibri" panose="020F0502020204030204" pitchFamily="34" charset="0"/>
              </a:rPr>
              <a:t>Editor-In-Chief:</a:t>
            </a:r>
            <a:endParaRPr lang="en-US" altLang="en-US" sz="2600" b="1" dirty="0">
              <a:solidFill>
                <a:srgbClr val="32316A"/>
              </a:solidFill>
              <a:latin typeface="Calibri" panose="020F0502020204030204" pitchFamily="34" charset="0"/>
              <a:ea typeface="MS PGothic" panose="020B0600070205080204" pitchFamily="34" charset="-128"/>
              <a:cs typeface="Calibri" panose="020F0502020204030204" pitchFamily="34" charset="0"/>
            </a:endParaRPr>
          </a:p>
          <a:p>
            <a:pPr>
              <a:defRPr/>
            </a:pPr>
            <a:r>
              <a:rPr lang="en-US" altLang="en-US" sz="2400" dirty="0">
                <a:latin typeface="Calibri" panose="020F0502020204030204" pitchFamily="34" charset="0"/>
                <a:ea typeface="MS PGothic" panose="020B0600070205080204" pitchFamily="34" charset="-128"/>
                <a:cs typeface="Calibri" panose="020F0502020204030204" pitchFamily="34" charset="0"/>
              </a:rPr>
              <a:t>Prof. Azad Naeemi 		Georgia Institute of Technology</a:t>
            </a:r>
          </a:p>
          <a:p>
            <a:pPr marL="0" indent="0">
              <a:buNone/>
              <a:defRPr/>
            </a:pPr>
            <a:endParaRPr lang="en-US" altLang="en-US" sz="2400" b="1" u="sng" dirty="0">
              <a:solidFill>
                <a:srgbClr val="0070C0"/>
              </a:solidFill>
              <a:latin typeface="Calibri" panose="020F0502020204030204" pitchFamily="34" charset="0"/>
              <a:ea typeface="MS PGothic" panose="020B0600070205080204" pitchFamily="34" charset="-128"/>
              <a:cs typeface="Calibri" panose="020F0502020204030204" pitchFamily="34" charset="0"/>
            </a:endParaRPr>
          </a:p>
          <a:p>
            <a:pPr marL="0" indent="0">
              <a:spcBef>
                <a:spcPts val="0"/>
              </a:spcBef>
              <a:spcAft>
                <a:spcPts val="900"/>
              </a:spcAft>
              <a:buNone/>
              <a:defRPr/>
            </a:pPr>
            <a:r>
              <a:rPr lang="en-US" altLang="en-US" sz="2400" b="1" u="sng" dirty="0">
                <a:solidFill>
                  <a:srgbClr val="32316A"/>
                </a:solidFill>
                <a:latin typeface="Calibri" panose="020F0502020204030204" pitchFamily="34" charset="0"/>
                <a:ea typeface="MS PGothic" panose="020B0600070205080204" pitchFamily="34" charset="-128"/>
                <a:cs typeface="Calibri" panose="020F0502020204030204" pitchFamily="34" charset="0"/>
              </a:rPr>
              <a:t>ASSOCIATE EDITORS :</a:t>
            </a:r>
            <a:endParaRPr lang="en-US" altLang="en-US" sz="2400" b="1" dirty="0">
              <a:solidFill>
                <a:srgbClr val="32316A"/>
              </a:solidFill>
              <a:latin typeface="Calibri" panose="020F0502020204030204" pitchFamily="34" charset="0"/>
              <a:ea typeface="MS PGothic" panose="020B0600070205080204" pitchFamily="34" charset="-128"/>
              <a:cs typeface="Calibri" panose="020F0502020204030204" pitchFamily="34" charset="0"/>
            </a:endParaRPr>
          </a:p>
          <a:p>
            <a:pPr>
              <a:spcBef>
                <a:spcPts val="900"/>
              </a:spcBef>
              <a:defRPr/>
            </a:pPr>
            <a:r>
              <a:rPr lang="en-US" altLang="en-US" sz="2200" u="sng" dirty="0">
                <a:latin typeface="Calibri" panose="020F0502020204030204" pitchFamily="34" charset="0"/>
                <a:ea typeface="MS PGothic" panose="020B0600070205080204" pitchFamily="34" charset="-128"/>
                <a:cs typeface="Calibri" panose="020F0502020204030204" pitchFamily="34" charset="0"/>
              </a:rPr>
              <a:t>Materials and Magnetics:</a:t>
            </a:r>
            <a:r>
              <a:rPr lang="en-US" altLang="en-US" sz="2200" b="1" dirty="0">
                <a:latin typeface="Calibri" panose="020F0502020204030204" pitchFamily="34" charset="0"/>
                <a:ea typeface="MS PGothic" panose="020B0600070205080204" pitchFamily="34" charset="-128"/>
                <a:cs typeface="Calibri" panose="020F0502020204030204" pitchFamily="34" charset="0"/>
              </a:rPr>
              <a:t> 	</a:t>
            </a:r>
            <a:r>
              <a:rPr lang="en-US" alt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rPr>
              <a:t>Prof. J. P. Wang, University of Minnesota </a:t>
            </a:r>
            <a:endParaRPr lang="en-US" altLang="en-US" sz="2200" u="sng" dirty="0">
              <a:latin typeface="Calibri" panose="020F0502020204030204" pitchFamily="34" charset="0"/>
              <a:ea typeface="MS PGothic" panose="020B0600070205080204" pitchFamily="34" charset="-128"/>
              <a:cs typeface="Calibri" panose="020F0502020204030204" pitchFamily="34" charset="0"/>
            </a:endParaRPr>
          </a:p>
          <a:p>
            <a:pPr>
              <a:spcBef>
                <a:spcPts val="900"/>
              </a:spcBef>
              <a:defRPr/>
            </a:pPr>
            <a:r>
              <a:rPr lang="en-US" altLang="en-US" sz="2200" u="sng" dirty="0">
                <a:latin typeface="Calibri" panose="020F0502020204030204" pitchFamily="34" charset="0"/>
                <a:ea typeface="MS PGothic" panose="020B0600070205080204" pitchFamily="34" charset="-128"/>
                <a:cs typeface="Calibri" panose="020F0502020204030204" pitchFamily="34" charset="0"/>
              </a:rPr>
              <a:t>Materials and Electronics:</a:t>
            </a:r>
            <a:r>
              <a:rPr lang="en-US" altLang="en-US" sz="2200" dirty="0">
                <a:latin typeface="Calibri" panose="020F0502020204030204" pitchFamily="34" charset="0"/>
                <a:ea typeface="MS PGothic" panose="020B0600070205080204" pitchFamily="34" charset="-128"/>
                <a:cs typeface="Calibri" panose="020F0502020204030204" pitchFamily="34" charset="0"/>
              </a:rPr>
              <a:t>        </a:t>
            </a:r>
            <a:r>
              <a:rPr lang="en-US" alt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rPr>
              <a:t>Prof. Suman Datta, University of Notre Dame</a:t>
            </a:r>
          </a:p>
          <a:p>
            <a:pPr>
              <a:spcBef>
                <a:spcPts val="900"/>
              </a:spcBef>
              <a:defRPr/>
            </a:pPr>
            <a:r>
              <a:rPr lang="en-US" altLang="en-US" sz="2200" u="sng" dirty="0">
                <a:latin typeface="Gotham Book" panose="02000603040000020004" pitchFamily="2" charset="0"/>
                <a:ea typeface="MS PGothic" panose="020B0600070205080204" pitchFamily="34" charset="-128"/>
              </a:rPr>
              <a:t>Electronics and Magnetics:</a:t>
            </a:r>
            <a:r>
              <a:rPr lang="en-US" altLang="en-US" sz="2200" dirty="0">
                <a:latin typeface="Gotham Book" panose="02000603040000020004" pitchFamily="2" charset="0"/>
                <a:ea typeface="MS PGothic" panose="020B0600070205080204" pitchFamily="34" charset="-128"/>
              </a:rPr>
              <a:t>      </a:t>
            </a:r>
            <a:r>
              <a:rPr lang="en-US" altLang="en-US" sz="2200" dirty="0">
                <a:solidFill>
                  <a:srgbClr val="FF0000"/>
                </a:solidFill>
                <a:latin typeface="Gotham Book" panose="02000603040000020004" pitchFamily="2" charset="0"/>
                <a:ea typeface="MS PGothic" panose="020B0600070205080204" pitchFamily="34" charset="-128"/>
              </a:rPr>
              <a:t>Dr. Zoran Krivokapic</a:t>
            </a:r>
            <a:r>
              <a:rPr lang="en-US" altLang="en-US" sz="2200" dirty="0">
                <a:latin typeface="Calibri" panose="020F0502020204030204" pitchFamily="34" charset="0"/>
                <a:ea typeface="MS PGothic" panose="020B0600070205080204" pitchFamily="34" charset="-128"/>
                <a:cs typeface="Calibri" panose="020F0502020204030204" pitchFamily="34" charset="0"/>
              </a:rPr>
              <a:t>	</a:t>
            </a:r>
            <a:endParaRPr lang="en-US" alt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endParaRPr>
          </a:p>
          <a:p>
            <a:pPr>
              <a:spcBef>
                <a:spcPts val="900"/>
              </a:spcBef>
              <a:defRPr/>
            </a:pPr>
            <a:r>
              <a:rPr lang="en-US" altLang="en-US" sz="2200" u="sng" dirty="0">
                <a:latin typeface="Calibri" panose="020F0502020204030204" pitchFamily="34" charset="0"/>
                <a:ea typeface="MS PGothic" panose="020B0600070205080204" pitchFamily="34" charset="-128"/>
                <a:cs typeface="Calibri" panose="020F0502020204030204" pitchFamily="34" charset="0"/>
              </a:rPr>
              <a:t>Materials and Devices:</a:t>
            </a:r>
            <a:r>
              <a:rPr lang="en-US" altLang="en-US" sz="2200" dirty="0">
                <a:latin typeface="Calibri" panose="020F0502020204030204" pitchFamily="34" charset="0"/>
                <a:ea typeface="MS PGothic" panose="020B0600070205080204" pitchFamily="34" charset="-128"/>
                <a:cs typeface="Calibri" panose="020F0502020204030204" pitchFamily="34" charset="0"/>
              </a:rPr>
              <a:t> 	</a:t>
            </a:r>
            <a:r>
              <a:rPr lang="en-US" alt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rPr>
              <a:t>Prof. Sayeef Salahuddin, Univ. of California at Berkeley</a:t>
            </a:r>
          </a:p>
          <a:p>
            <a:pPr>
              <a:spcBef>
                <a:spcPts val="900"/>
              </a:spcBef>
              <a:defRPr/>
            </a:pPr>
            <a:r>
              <a:rPr lang="en-US" altLang="en-US" sz="2200" u="sng" dirty="0">
                <a:latin typeface="Calibri" panose="020F0502020204030204" pitchFamily="34" charset="0"/>
                <a:ea typeface="MS PGothic" panose="020B0600070205080204" pitchFamily="34" charset="-128"/>
                <a:cs typeface="Calibri" panose="020F0502020204030204" pitchFamily="34" charset="0"/>
              </a:rPr>
              <a:t>Circuits and Architecture:</a:t>
            </a:r>
            <a:r>
              <a:rPr lang="en-US" altLang="en-US" sz="2200" dirty="0">
                <a:latin typeface="Calibri" panose="020F0502020204030204" pitchFamily="34" charset="0"/>
                <a:ea typeface="MS PGothic" panose="020B0600070205080204" pitchFamily="34" charset="-128"/>
                <a:cs typeface="Calibri" panose="020F0502020204030204" pitchFamily="34" charset="0"/>
              </a:rPr>
              <a:t>         </a:t>
            </a:r>
            <a:r>
              <a:rPr lang="en-US" alt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rPr>
              <a:t>Prof. Naresh Shanbhag, Univ. of  Illinois at Urbana- Champaign</a:t>
            </a:r>
            <a:r>
              <a:rPr lang="en-US" altLang="en-US" sz="2200" u="sng" dirty="0">
                <a:latin typeface="Calibri" panose="020F0502020204030204" pitchFamily="34" charset="0"/>
                <a:ea typeface="MS PGothic" panose="020B0600070205080204" pitchFamily="34" charset="-128"/>
                <a:cs typeface="Calibri" panose="020F0502020204030204" pitchFamily="34" charset="0"/>
              </a:rPr>
              <a:t> </a:t>
            </a:r>
            <a:endParaRPr lang="en-US" altLang="en-US" sz="2200" dirty="0">
              <a:latin typeface="Calibri" panose="020F0502020204030204" pitchFamily="34" charset="0"/>
              <a:ea typeface="MS PGothic" panose="020B0600070205080204" pitchFamily="34" charset="-128"/>
              <a:cs typeface="Calibri" panose="020F0502020204030204" pitchFamily="34" charset="0"/>
            </a:endParaRPr>
          </a:p>
          <a:p>
            <a:pPr>
              <a:spcBef>
                <a:spcPts val="900"/>
              </a:spcBef>
              <a:defRPr/>
            </a:pPr>
            <a:r>
              <a:rPr lang="en-US" altLang="en-US" sz="2200" u="sng" dirty="0">
                <a:latin typeface="Calibri" panose="020F0502020204030204" pitchFamily="34" charset="0"/>
                <a:ea typeface="MS PGothic" panose="020B0600070205080204" pitchFamily="34" charset="-128"/>
                <a:cs typeface="Calibri" panose="020F0502020204030204" pitchFamily="34" charset="0"/>
              </a:rPr>
              <a:t>Circuits and Architecture:</a:t>
            </a:r>
            <a:r>
              <a:rPr lang="en-US" altLang="en-US" sz="2200" dirty="0">
                <a:latin typeface="Calibri" panose="020F0502020204030204" pitchFamily="34" charset="0"/>
                <a:ea typeface="MS PGothic" panose="020B0600070205080204" pitchFamily="34" charset="-128"/>
                <a:cs typeface="Calibri" panose="020F0502020204030204" pitchFamily="34" charset="0"/>
              </a:rPr>
              <a:t> 	</a:t>
            </a:r>
            <a:r>
              <a:rPr lang="en-US" alt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rPr>
              <a:t>Prof. Vijaykrishnan Narayanan, Penn State University</a:t>
            </a:r>
          </a:p>
          <a:p>
            <a:pPr>
              <a:spcBef>
                <a:spcPts val="900"/>
              </a:spcBef>
              <a:defRPr/>
            </a:pPr>
            <a:r>
              <a:rPr lang="en-US" altLang="en-US" sz="2200" u="sng" dirty="0">
                <a:latin typeface="Calibri" panose="020F0502020204030204" pitchFamily="34" charset="0"/>
                <a:ea typeface="MS PGothic" panose="020B0600070205080204" pitchFamily="34" charset="-128"/>
                <a:cs typeface="Calibri" panose="020F0502020204030204" pitchFamily="34" charset="0"/>
              </a:rPr>
              <a:t>Devices, Circuits, and Architecture</a:t>
            </a:r>
            <a:r>
              <a:rPr lang="en-US" altLang="en-US" sz="2200" dirty="0">
                <a:solidFill>
                  <a:srgbClr val="FF0000"/>
                </a:solidFill>
                <a:latin typeface="Calibri" panose="020F0502020204030204" pitchFamily="34" charset="0"/>
                <a:ea typeface="MS PGothic" panose="020B0600070205080204" pitchFamily="34" charset="-128"/>
                <a:cs typeface="Calibri" panose="020F0502020204030204" pitchFamily="34" charset="0"/>
              </a:rPr>
              <a:t>	Prof. Shimeng Yu, Georgia Institute of Tech.</a:t>
            </a:r>
          </a:p>
          <a:p>
            <a:pPr>
              <a:defRPr/>
            </a:pPr>
            <a:endParaRPr lang="en-US" altLang="en-US" sz="1800" dirty="0">
              <a:solidFill>
                <a:srgbClr val="FF0000"/>
              </a:solidFill>
              <a:latin typeface="Calibri" panose="020F0502020204030204" pitchFamily="34" charset="0"/>
              <a:ea typeface="MS PGothic" panose="020B0600070205080204" pitchFamily="34" charset="-128"/>
              <a:cs typeface="Calibri" panose="020F0502020204030204" pitchFamily="34" charset="0"/>
            </a:endParaRPr>
          </a:p>
        </p:txBody>
      </p:sp>
      <p:sp>
        <p:nvSpPr>
          <p:cNvPr id="24578" name="Date Placeholder 3">
            <a:extLst>
              <a:ext uri="{FF2B5EF4-FFF2-40B4-BE49-F238E27FC236}">
                <a16:creationId xmlns:a16="http://schemas.microsoft.com/office/drawing/2014/main" id="{EE5634EA-F2BE-9E44-B94D-B2FA68AF30A9}"/>
              </a:ext>
            </a:extLst>
          </p:cNvPr>
          <p:cNvSpPr>
            <a:spLocks noGrp="1"/>
          </p:cNvSpPr>
          <p:nvPr>
            <p:ph type="dt" sz="quarter" idx="10"/>
          </p:nvPr>
        </p:nvSpPr>
        <p:spPr bwMode="auto">
          <a:xfrm>
            <a:off x="1219200" y="6172200"/>
            <a:ext cx="3124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5193E507-C41D-D94D-AAE7-CD85318C73ED}" type="datetime5">
              <a:rPr lang="en-US" smtClean="0"/>
              <a:pPr>
                <a:spcBef>
                  <a:spcPct val="0"/>
                </a:spcBef>
                <a:buClrTx/>
                <a:buSzTx/>
                <a:buFontTx/>
                <a:buNone/>
                <a:defRPr/>
              </a:pPr>
              <a:t>26-Oct-20</a:t>
            </a:fld>
            <a:endParaRPr lang="en-US" altLang="en-US" sz="1000">
              <a:solidFill>
                <a:srgbClr val="898989"/>
              </a:solidFill>
              <a:latin typeface="Arial" panose="020B0604020202020204" pitchFamily="34" charset="0"/>
            </a:endParaRPr>
          </a:p>
        </p:txBody>
      </p:sp>
      <p:sp>
        <p:nvSpPr>
          <p:cNvPr id="24579" name="Slide Number Placeholder 4">
            <a:extLst>
              <a:ext uri="{FF2B5EF4-FFF2-40B4-BE49-F238E27FC236}">
                <a16:creationId xmlns:a16="http://schemas.microsoft.com/office/drawing/2014/main" id="{43F1DE36-B22B-6A45-A47D-ED3697CAA88B}"/>
              </a:ext>
            </a:extLst>
          </p:cNvPr>
          <p:cNvSpPr>
            <a:spLocks noGrp="1"/>
          </p:cNvSpPr>
          <p:nvPr>
            <p:ph type="sldNum" sz="quarter" idx="11"/>
          </p:nvPr>
        </p:nvSpPr>
        <p:spPr bwMode="auto">
          <a:xfrm>
            <a:off x="533400" y="61722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pPr>
            <a:fld id="{2D202283-89B2-4540-B6D0-49BA8434228A}" type="slidenum">
              <a:rPr lang="en-US" altLang="en-US" smtClean="0"/>
              <a:pPr>
                <a:spcBef>
                  <a:spcPct val="0"/>
                </a:spcBef>
                <a:buClrTx/>
                <a:buSzTx/>
                <a:buFontTx/>
                <a:buNone/>
              </a:pPr>
              <a:t>30</a:t>
            </a:fld>
            <a:endParaRPr lang="en-US" altLang="en-US" sz="1000">
              <a:solidFill>
                <a:srgbClr val="898989"/>
              </a:solidFill>
              <a:latin typeface="Arial" panose="020B0604020202020204" pitchFamily="34" charset="0"/>
            </a:endParaRPr>
          </a:p>
        </p:txBody>
      </p:sp>
      <p:sp>
        <p:nvSpPr>
          <p:cNvPr id="5" name="Title 1">
            <a:extLst>
              <a:ext uri="{FF2B5EF4-FFF2-40B4-BE49-F238E27FC236}">
                <a16:creationId xmlns:a16="http://schemas.microsoft.com/office/drawing/2014/main" id="{C10BD3B9-95B8-0544-847E-3CC0205EA9AF}"/>
              </a:ext>
            </a:extLst>
          </p:cNvPr>
          <p:cNvSpPr>
            <a:spLocks noGrp="1" noChangeArrowheads="1"/>
          </p:cNvSpPr>
          <p:nvPr>
            <p:ph type="title"/>
          </p:nvPr>
        </p:nvSpPr>
        <p:spPr>
          <a:xfrm>
            <a:off x="5424054" y="23018"/>
            <a:ext cx="10515600" cy="1325563"/>
          </a:xfrm>
        </p:spPr>
        <p:txBody>
          <a:bodyPr/>
          <a:lstStyle/>
          <a:p>
            <a:r>
              <a:rPr lang="en-US" altLang="en-US" dirty="0">
                <a:latin typeface="Calibri" panose="020F0502020204030204" pitchFamily="34" charset="0"/>
                <a:cs typeface="Calibri" panose="020F0502020204030204" pitchFamily="34" charset="0"/>
              </a:rPr>
              <a:t>J</a:t>
            </a:r>
            <a:r>
              <a:rPr lang="en-US" altLang="en-US" dirty="0">
                <a:solidFill>
                  <a:srgbClr val="FF0000"/>
                </a:solidFill>
                <a:latin typeface="Calibri" panose="020F0502020204030204" pitchFamily="34" charset="0"/>
                <a:cs typeface="Calibri" panose="020F0502020204030204" pitchFamily="34" charset="0"/>
              </a:rPr>
              <a:t>X</a:t>
            </a:r>
            <a:r>
              <a:rPr lang="en-US" altLang="en-US" dirty="0">
                <a:latin typeface="Calibri" panose="020F0502020204030204" pitchFamily="34" charset="0"/>
                <a:cs typeface="Calibri" panose="020F0502020204030204" pitchFamily="34" charset="0"/>
              </a:rPr>
              <a:t>CDC – Editorial Board</a:t>
            </a:r>
          </a:p>
        </p:txBody>
      </p:sp>
    </p:spTree>
    <p:extLst>
      <p:ext uri="{BB962C8B-B14F-4D97-AF65-F5344CB8AC3E}">
        <p14:creationId xmlns:p14="http://schemas.microsoft.com/office/powerpoint/2010/main" val="1525825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CDB553DF-FFDE-A149-8D33-B583EC8DE142}"/>
              </a:ext>
            </a:extLst>
          </p:cNvPr>
          <p:cNvSpPr>
            <a:spLocks noGrp="1" noChangeArrowheads="1"/>
          </p:cNvSpPr>
          <p:nvPr>
            <p:ph type="title"/>
          </p:nvPr>
        </p:nvSpPr>
        <p:spPr>
          <a:xfrm>
            <a:off x="2209799" y="304800"/>
            <a:ext cx="8222673" cy="1143000"/>
          </a:xfrm>
        </p:spPr>
        <p:txBody>
          <a:bodyPr>
            <a:normAutofit fontScale="90000"/>
          </a:bodyPr>
          <a:lstStyle/>
          <a:p>
            <a:r>
              <a:rPr lang="en-US" altLang="en-US" dirty="0">
                <a:latin typeface="Calibri" panose="020F0502020204030204" pitchFamily="34" charset="0"/>
                <a:cs typeface="Calibri" panose="020F0502020204030204" pitchFamily="34" charset="0"/>
              </a:rPr>
              <a:t>J</a:t>
            </a:r>
            <a:r>
              <a:rPr lang="en-US" altLang="en-US" dirty="0">
                <a:solidFill>
                  <a:srgbClr val="FF0000"/>
                </a:solidFill>
                <a:latin typeface="Calibri" panose="020F0502020204030204" pitchFamily="34" charset="0"/>
                <a:cs typeface="Calibri" panose="020F0502020204030204" pitchFamily="34" charset="0"/>
              </a:rPr>
              <a:t>X</a:t>
            </a:r>
            <a:r>
              <a:rPr lang="en-US" altLang="en-US" dirty="0">
                <a:latin typeface="Calibri" panose="020F0502020204030204" pitchFamily="34" charset="0"/>
                <a:cs typeface="Calibri" panose="020F0502020204030204" pitchFamily="34" charset="0"/>
              </a:rPr>
              <a:t>CDC Steering Committee Members</a:t>
            </a:r>
            <a:br>
              <a:rPr lang="en-US" altLang="en-US" dirty="0">
                <a:latin typeface="Calibri" panose="020F0502020204030204" pitchFamily="34" charset="0"/>
                <a:cs typeface="Calibri" panose="020F0502020204030204" pitchFamily="34" charset="0"/>
              </a:rPr>
            </a:br>
            <a:endParaRPr lang="en-US" alt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273A3F-513D-A749-8076-14D347D14A53}"/>
              </a:ext>
            </a:extLst>
          </p:cNvPr>
          <p:cNvSpPr>
            <a:spLocks noGrp="1"/>
          </p:cNvSpPr>
          <p:nvPr>
            <p:ph idx="1"/>
          </p:nvPr>
        </p:nvSpPr>
        <p:spPr>
          <a:xfrm>
            <a:off x="1219200" y="1219199"/>
            <a:ext cx="10002982" cy="4308765"/>
          </a:xfrm>
        </p:spPr>
        <p:txBody>
          <a:bodyPr>
            <a:normAutofit/>
          </a:bodyPr>
          <a:lstStyle/>
          <a:p>
            <a:pPr>
              <a:defRPr/>
            </a:pPr>
            <a:r>
              <a:rPr lang="en-US" sz="2600" dirty="0">
                <a:ea typeface="MS PGothic" panose="020B0600070205080204" pitchFamily="34" charset="-128"/>
              </a:rPr>
              <a:t>Professor H. S. Philip Wong, </a:t>
            </a:r>
            <a:r>
              <a:rPr lang="en-US" sz="2600" dirty="0">
                <a:solidFill>
                  <a:srgbClr val="FF0000"/>
                </a:solidFill>
                <a:ea typeface="MS PGothic" panose="020B0600070205080204" pitchFamily="34" charset="-128"/>
              </a:rPr>
              <a:t>Electron Devices Society, </a:t>
            </a:r>
            <a:r>
              <a:rPr lang="en-US" sz="2600" dirty="0">
                <a:ea typeface="MS PGothic" panose="020B0600070205080204" pitchFamily="34" charset="-128"/>
              </a:rPr>
              <a:t>Chair </a:t>
            </a:r>
          </a:p>
          <a:p>
            <a:pPr>
              <a:defRPr/>
            </a:pPr>
            <a:r>
              <a:rPr lang="en-US" sz="2600" dirty="0">
                <a:ea typeface="MS PGothic" panose="020B0600070205080204" pitchFamily="34" charset="-128"/>
              </a:rPr>
              <a:t>Dr. Ian A. Young, </a:t>
            </a:r>
            <a:r>
              <a:rPr lang="en-US" sz="2600" dirty="0">
                <a:solidFill>
                  <a:srgbClr val="FF0000"/>
                </a:solidFill>
                <a:ea typeface="MS PGothic" panose="020B0600070205080204" pitchFamily="34" charset="-128"/>
              </a:rPr>
              <a:t>Solid-State Circuits Society</a:t>
            </a:r>
            <a:endParaRPr lang="en-US" sz="2600" dirty="0">
              <a:ea typeface="MS PGothic" panose="020B0600070205080204" pitchFamily="34" charset="-128"/>
            </a:endParaRPr>
          </a:p>
          <a:p>
            <a:pPr>
              <a:defRPr/>
            </a:pPr>
            <a:r>
              <a:rPr lang="en-US" sz="2600" dirty="0">
                <a:ea typeface="MS PGothic" panose="020B0600070205080204" pitchFamily="34" charset="-128"/>
              </a:rPr>
              <a:t>Professor John R. Long, </a:t>
            </a:r>
            <a:r>
              <a:rPr lang="en-US" sz="2600" dirty="0">
                <a:solidFill>
                  <a:srgbClr val="FF0000"/>
                </a:solidFill>
                <a:ea typeface="MS PGothic" panose="020B0600070205080204" pitchFamily="34" charset="-128"/>
              </a:rPr>
              <a:t>Solid-State Circuits Society</a:t>
            </a:r>
            <a:endParaRPr lang="en-US" sz="2600" dirty="0">
              <a:ea typeface="MS PGothic" panose="020B0600070205080204" pitchFamily="34" charset="-128"/>
            </a:endParaRPr>
          </a:p>
          <a:p>
            <a:pPr>
              <a:defRPr/>
            </a:pPr>
            <a:r>
              <a:rPr lang="en-US" sz="2600" dirty="0">
                <a:ea typeface="MS PGothic" panose="020B0600070205080204" pitchFamily="34" charset="-128"/>
              </a:rPr>
              <a:t>Professor Randall H. Victora, </a:t>
            </a:r>
            <a:r>
              <a:rPr lang="en-US" sz="2600" dirty="0">
                <a:solidFill>
                  <a:srgbClr val="FF0000"/>
                </a:solidFill>
                <a:ea typeface="MS PGothic" panose="020B0600070205080204" pitchFamily="34" charset="-128"/>
              </a:rPr>
              <a:t>Magnetics Society</a:t>
            </a:r>
            <a:endParaRPr lang="en-US" sz="2600" dirty="0">
              <a:ea typeface="MS PGothic" panose="020B0600070205080204" pitchFamily="34" charset="-128"/>
            </a:endParaRPr>
          </a:p>
          <a:p>
            <a:pPr>
              <a:defRPr/>
            </a:pPr>
            <a:r>
              <a:rPr lang="en-US" sz="2600" dirty="0">
                <a:ea typeface="MS PGothic" panose="020B0600070205080204" pitchFamily="34" charset="-128"/>
              </a:rPr>
              <a:t>Professor Vladimir Stojanovic, </a:t>
            </a:r>
            <a:r>
              <a:rPr lang="en-US" sz="2600" dirty="0">
                <a:solidFill>
                  <a:srgbClr val="FF0000"/>
                </a:solidFill>
                <a:ea typeface="MS PGothic" panose="020B0600070205080204" pitchFamily="34" charset="-128"/>
              </a:rPr>
              <a:t>Circuits and Systems Society</a:t>
            </a:r>
            <a:endParaRPr lang="en-US" sz="2600" dirty="0">
              <a:ea typeface="MS PGothic" panose="020B0600070205080204" pitchFamily="34" charset="-128"/>
            </a:endParaRPr>
          </a:p>
          <a:p>
            <a:pPr>
              <a:defRPr/>
            </a:pPr>
            <a:r>
              <a:rPr lang="en-US" sz="2600" dirty="0">
                <a:ea typeface="MS PGothic" panose="020B0600070205080204" pitchFamily="34" charset="-128"/>
              </a:rPr>
              <a:t>Professor. Sayeef Salahuddin, </a:t>
            </a:r>
            <a:r>
              <a:rPr lang="en-US" sz="2600" dirty="0">
                <a:solidFill>
                  <a:srgbClr val="FF0000"/>
                </a:solidFill>
                <a:ea typeface="MS PGothic" panose="020B0600070205080204" pitchFamily="34" charset="-128"/>
              </a:rPr>
              <a:t>Electron Devices Society</a:t>
            </a:r>
            <a:endParaRPr lang="en-US" sz="2600" dirty="0">
              <a:ea typeface="MS PGothic" panose="020B0600070205080204" pitchFamily="34" charset="-128"/>
            </a:endParaRPr>
          </a:p>
          <a:p>
            <a:pPr>
              <a:defRPr/>
            </a:pPr>
            <a:r>
              <a:rPr lang="en-US" sz="2600" dirty="0">
                <a:ea typeface="MS PGothic" panose="020B0600070205080204" pitchFamily="34" charset="-128"/>
              </a:rPr>
              <a:t>Professor Yiran Chen, </a:t>
            </a:r>
            <a:r>
              <a:rPr lang="en-US" sz="2600" dirty="0">
                <a:solidFill>
                  <a:srgbClr val="FF0000"/>
                </a:solidFill>
                <a:ea typeface="MS PGothic" panose="020B0600070205080204" pitchFamily="34" charset="-128"/>
              </a:rPr>
              <a:t>Council on Electronic Design Automation</a:t>
            </a:r>
            <a:endParaRPr lang="en-US" sz="2600" dirty="0">
              <a:ea typeface="MS PGothic" panose="020B0600070205080204" pitchFamily="34" charset="-128"/>
            </a:endParaRPr>
          </a:p>
          <a:p>
            <a:pPr>
              <a:defRPr/>
            </a:pPr>
            <a:r>
              <a:rPr lang="en-US" sz="2600" dirty="0">
                <a:ea typeface="MS PGothic" panose="020B0600070205080204" pitchFamily="34" charset="-128"/>
              </a:rPr>
              <a:t>Dr. </a:t>
            </a:r>
            <a:r>
              <a:rPr lang="en-US" sz="2600" dirty="0" err="1">
                <a:ea typeface="MS PGothic" panose="020B0600070205080204" pitchFamily="34" charset="-128"/>
              </a:rPr>
              <a:t>Elie</a:t>
            </a:r>
            <a:r>
              <a:rPr lang="en-US" sz="2600" dirty="0">
                <a:ea typeface="MS PGothic" panose="020B0600070205080204" pitchFamily="34" charset="-128"/>
              </a:rPr>
              <a:t> K. Track, </a:t>
            </a:r>
            <a:r>
              <a:rPr lang="en-US" sz="2600" dirty="0">
                <a:solidFill>
                  <a:srgbClr val="FF0000"/>
                </a:solidFill>
                <a:ea typeface="MS PGothic" panose="020B0600070205080204" pitchFamily="34" charset="-128"/>
              </a:rPr>
              <a:t>Superconductivity Council</a:t>
            </a:r>
          </a:p>
          <a:p>
            <a:pPr>
              <a:defRPr/>
            </a:pPr>
            <a:endParaRPr lang="en-US" sz="2000" dirty="0">
              <a:ea typeface="MS PGothic" panose="020B0600070205080204" pitchFamily="34" charset="-128"/>
            </a:endParaRPr>
          </a:p>
        </p:txBody>
      </p:sp>
      <p:sp>
        <p:nvSpPr>
          <p:cNvPr id="25603" name="Date Placeholder 3">
            <a:extLst>
              <a:ext uri="{FF2B5EF4-FFF2-40B4-BE49-F238E27FC236}">
                <a16:creationId xmlns:a16="http://schemas.microsoft.com/office/drawing/2014/main" id="{ADD2684F-0227-154A-A363-14761F6E7C6A}"/>
              </a:ext>
            </a:extLst>
          </p:cNvPr>
          <p:cNvSpPr>
            <a:spLocks noGrp="1"/>
          </p:cNvSpPr>
          <p:nvPr>
            <p:ph type="dt" sz="quarter" idx="10"/>
          </p:nvPr>
        </p:nvSpPr>
        <p:spPr bwMode="auto">
          <a:xfrm>
            <a:off x="1219200" y="6172200"/>
            <a:ext cx="3124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defRPr/>
            </a:pPr>
            <a:fld id="{5193E507-C41D-D94D-AAE7-CD85318C73ED}" type="datetime5">
              <a:rPr lang="en-US" smtClean="0"/>
              <a:pPr>
                <a:spcBef>
                  <a:spcPct val="0"/>
                </a:spcBef>
                <a:buClrTx/>
                <a:buSzTx/>
                <a:buFontTx/>
                <a:buNone/>
                <a:defRPr/>
              </a:pPr>
              <a:t>26-Oct-20</a:t>
            </a:fld>
            <a:endParaRPr lang="en-US" altLang="en-US" sz="1000">
              <a:solidFill>
                <a:srgbClr val="898989"/>
              </a:solidFill>
              <a:latin typeface="Arial" panose="020B0604020202020204" pitchFamily="34" charset="0"/>
            </a:endParaRPr>
          </a:p>
        </p:txBody>
      </p:sp>
      <p:sp>
        <p:nvSpPr>
          <p:cNvPr id="25604" name="Slide Number Placeholder 4">
            <a:extLst>
              <a:ext uri="{FF2B5EF4-FFF2-40B4-BE49-F238E27FC236}">
                <a16:creationId xmlns:a16="http://schemas.microsoft.com/office/drawing/2014/main" id="{5B49DED4-4F39-2C47-A2E1-C8BC3F2D25BC}"/>
              </a:ext>
            </a:extLst>
          </p:cNvPr>
          <p:cNvSpPr>
            <a:spLocks noGrp="1"/>
          </p:cNvSpPr>
          <p:nvPr>
            <p:ph type="sldNum" sz="quarter" idx="11"/>
          </p:nvPr>
        </p:nvSpPr>
        <p:spPr bwMode="auto">
          <a:xfrm>
            <a:off x="533400" y="6172200"/>
            <a:ext cx="685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spcBef>
                <a:spcPct val="0"/>
              </a:spcBef>
              <a:buClrTx/>
              <a:buSzTx/>
              <a:buFontTx/>
              <a:buNone/>
            </a:pPr>
            <a:fld id="{2D202283-89B2-4540-B6D0-49BA8434228A}" type="slidenum">
              <a:rPr lang="en-US" altLang="en-US" smtClean="0"/>
              <a:pPr>
                <a:spcBef>
                  <a:spcPct val="0"/>
                </a:spcBef>
                <a:buClrTx/>
                <a:buSzTx/>
                <a:buFontTx/>
                <a:buNone/>
              </a:pPr>
              <a:t>31</a:t>
            </a:fld>
            <a:endParaRPr lang="en-US" altLang="en-US" sz="1000">
              <a:solidFill>
                <a:srgbClr val="898989"/>
              </a:solidFill>
              <a:latin typeface="Arial" panose="020B0604020202020204" pitchFamily="34" charset="0"/>
            </a:endParaRPr>
          </a:p>
        </p:txBody>
      </p:sp>
    </p:spTree>
    <p:extLst>
      <p:ext uri="{BB962C8B-B14F-4D97-AF65-F5344CB8AC3E}">
        <p14:creationId xmlns:p14="http://schemas.microsoft.com/office/powerpoint/2010/main" val="188703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838200" y="0"/>
            <a:ext cx="10515600" cy="1325563"/>
          </a:xfrm>
        </p:spPr>
        <p:txBody>
          <a:bodyPr>
            <a:normAutofit/>
          </a:bodyPr>
          <a:lstStyle/>
          <a:p>
            <a:r>
              <a:rPr lang="de-DE" b="1" dirty="0" err="1"/>
              <a:t>Overview</a:t>
            </a:r>
            <a:r>
              <a:rPr lang="de-DE" b="1" dirty="0"/>
              <a:t> &amp; </a:t>
            </a:r>
            <a:r>
              <a:rPr lang="de-DE" b="1" dirty="0" err="1"/>
              <a:t>Current</a:t>
            </a:r>
            <a:r>
              <a:rPr lang="de-DE" b="1" dirty="0"/>
              <a:t> Status (1/2)</a:t>
            </a:r>
            <a:endParaRPr lang="en-US" b="1" dirty="0"/>
          </a:p>
        </p:txBody>
      </p:sp>
      <p:sp>
        <p:nvSpPr>
          <p:cNvPr id="3" name="Inhaltsplatzhalter 2"/>
          <p:cNvSpPr>
            <a:spLocks noGrp="1"/>
          </p:cNvSpPr>
          <p:nvPr>
            <p:ph idx="1"/>
          </p:nvPr>
        </p:nvSpPr>
        <p:spPr>
          <a:xfrm>
            <a:off x="838200" y="1151284"/>
            <a:ext cx="10515600" cy="5138680"/>
          </a:xfrm>
        </p:spPr>
        <p:txBody>
          <a:bodyPr>
            <a:normAutofit fontScale="97500" lnSpcReduction="10000"/>
          </a:bodyPr>
          <a:lstStyle/>
          <a:p>
            <a:pPr>
              <a:spcBef>
                <a:spcPts val="400"/>
              </a:spcBef>
              <a:buClr>
                <a:srgbClr val="32316A"/>
              </a:buClr>
            </a:pPr>
            <a:r>
              <a:rPr lang="en-US" altLang="de-DE" sz="2500" dirty="0">
                <a:sym typeface="+mn-ea"/>
              </a:rPr>
              <a:t>TCAD and ESL moved to online only in 2020</a:t>
            </a:r>
          </a:p>
          <a:p>
            <a:pPr lvl="1">
              <a:spcBef>
                <a:spcPts val="400"/>
              </a:spcBef>
              <a:buClr>
                <a:schemeClr val="tx1"/>
              </a:buClr>
            </a:pPr>
            <a:r>
              <a:rPr lang="en-US" altLang="de-DE" sz="2300" dirty="0">
                <a:sym typeface="+mn-ea"/>
              </a:rPr>
              <a:t>Push from IEEE</a:t>
            </a:r>
          </a:p>
          <a:p>
            <a:pPr lvl="1">
              <a:spcBef>
                <a:spcPts val="400"/>
              </a:spcBef>
              <a:buClr>
                <a:schemeClr val="tx1"/>
              </a:buClr>
            </a:pPr>
            <a:r>
              <a:rPr lang="en-US" altLang="de-DE" sz="2300" dirty="0">
                <a:sym typeface="+mn-ea"/>
              </a:rPr>
              <a:t>Partial (small) cost reduction</a:t>
            </a:r>
          </a:p>
          <a:p>
            <a:pPr>
              <a:spcBef>
                <a:spcPts val="400"/>
              </a:spcBef>
              <a:buClr>
                <a:srgbClr val="00B0F0"/>
              </a:buClr>
              <a:buFont typeface="Wingdings" pitchFamily="2" charset="2"/>
              <a:buChar char="§"/>
            </a:pPr>
            <a:endParaRPr lang="en-US" altLang="de-DE" sz="1400" dirty="0">
              <a:sym typeface="+mn-ea"/>
            </a:endParaRPr>
          </a:p>
          <a:p>
            <a:pPr>
              <a:spcBef>
                <a:spcPts val="400"/>
              </a:spcBef>
              <a:buClr>
                <a:schemeClr val="tx1"/>
              </a:buClr>
            </a:pPr>
            <a:r>
              <a:rPr lang="en-US" altLang="de-DE" sz="2500" dirty="0">
                <a:sym typeface="+mn-ea"/>
              </a:rPr>
              <a:t>New ESL </a:t>
            </a:r>
            <a:r>
              <a:rPr lang="en-US" altLang="de-DE" sz="2500" dirty="0" err="1">
                <a:sym typeface="+mn-ea"/>
              </a:rPr>
              <a:t>EiC</a:t>
            </a:r>
            <a:r>
              <a:rPr lang="en-US" altLang="de-DE" sz="2500" dirty="0">
                <a:sym typeface="+mn-ea"/>
              </a:rPr>
              <a:t>, </a:t>
            </a:r>
            <a:r>
              <a:rPr lang="en-US" altLang="de-DE" sz="2500" dirty="0" err="1">
                <a:sym typeface="+mn-ea"/>
              </a:rPr>
              <a:t>Preeti</a:t>
            </a:r>
            <a:r>
              <a:rPr lang="en-US" altLang="de-DE" sz="2500" dirty="0">
                <a:sym typeface="+mn-ea"/>
              </a:rPr>
              <a:t> Ranjan Panda, IIT Delhi</a:t>
            </a:r>
          </a:p>
          <a:p>
            <a:pPr lvl="1">
              <a:spcBef>
                <a:spcPts val="400"/>
              </a:spcBef>
              <a:buClr>
                <a:schemeClr val="tx1"/>
              </a:buClr>
            </a:pPr>
            <a:r>
              <a:rPr lang="en-US" altLang="de-DE" sz="2300" dirty="0">
                <a:sym typeface="+mn-ea"/>
              </a:rPr>
              <a:t>Renewed editorial board, new ideas (e.g. video previews)</a:t>
            </a:r>
          </a:p>
          <a:p>
            <a:pPr lvl="1">
              <a:spcBef>
                <a:spcPts val="400"/>
              </a:spcBef>
              <a:buClr>
                <a:schemeClr val="tx1"/>
              </a:buClr>
            </a:pPr>
            <a:r>
              <a:rPr lang="en-US" altLang="de-DE" sz="2300" dirty="0">
                <a:sym typeface="+mn-ea"/>
              </a:rPr>
              <a:t>Pushing for increased submissions</a:t>
            </a:r>
          </a:p>
          <a:p>
            <a:pPr>
              <a:spcBef>
                <a:spcPts val="400"/>
              </a:spcBef>
              <a:buClr>
                <a:schemeClr val="tx1"/>
              </a:buClr>
            </a:pPr>
            <a:endParaRPr lang="en-US" altLang="de-DE" sz="1400" dirty="0">
              <a:sym typeface="+mn-ea"/>
            </a:endParaRPr>
          </a:p>
          <a:p>
            <a:pPr>
              <a:buClr>
                <a:schemeClr val="tx1"/>
              </a:buClr>
            </a:pPr>
            <a:r>
              <a:rPr lang="de-DE" sz="2500" dirty="0" err="1"/>
              <a:t>JxCDC</a:t>
            </a:r>
            <a:r>
              <a:rPr lang="de-DE" sz="2500" dirty="0"/>
              <a:t> </a:t>
            </a:r>
            <a:r>
              <a:rPr lang="de-DE" sz="2500" dirty="0" err="1"/>
              <a:t>showing</a:t>
            </a:r>
            <a:r>
              <a:rPr lang="de-DE" sz="2500" dirty="0"/>
              <a:t> </a:t>
            </a:r>
            <a:r>
              <a:rPr lang="de-DE" sz="2500" dirty="0" err="1"/>
              <a:t>encouraging</a:t>
            </a:r>
            <a:r>
              <a:rPr lang="de-DE" sz="2500" dirty="0"/>
              <a:t> </a:t>
            </a:r>
            <a:r>
              <a:rPr lang="de-DE" sz="2500" dirty="0" err="1"/>
              <a:t>signs</a:t>
            </a:r>
            <a:endParaRPr lang="de-DE" sz="2500" dirty="0"/>
          </a:p>
          <a:p>
            <a:pPr lvl="1">
              <a:buClr>
                <a:schemeClr val="tx1"/>
              </a:buClr>
            </a:pPr>
            <a:r>
              <a:rPr lang="en-US" altLang="de-DE" sz="2300" dirty="0"/>
              <a:t>Journal targeted by IEEE Pubs as “being in trouble”</a:t>
            </a:r>
          </a:p>
          <a:p>
            <a:pPr lvl="2">
              <a:buClr>
                <a:schemeClr val="tx1"/>
              </a:buClr>
            </a:pPr>
            <a:r>
              <a:rPr lang="en-US" altLang="de-DE" sz="2300" dirty="0"/>
              <a:t>too few submissions, not yet indexed: target for the next few years</a:t>
            </a:r>
          </a:p>
          <a:p>
            <a:pPr lvl="1">
              <a:buClr>
                <a:schemeClr val="tx1"/>
              </a:buClr>
            </a:pPr>
            <a:r>
              <a:rPr lang="de-DE" sz="2300" dirty="0"/>
              <a:t>EDS also </a:t>
            </a:r>
            <a:r>
              <a:rPr lang="de-DE" sz="2300" dirty="0" err="1"/>
              <a:t>became</a:t>
            </a:r>
            <a:r>
              <a:rPr lang="de-DE" sz="2300" dirty="0"/>
              <a:t> </a:t>
            </a:r>
            <a:r>
              <a:rPr lang="de-DE" sz="2300" dirty="0" err="1"/>
              <a:t>financial</a:t>
            </a:r>
            <a:r>
              <a:rPr lang="de-DE" sz="2300" dirty="0"/>
              <a:t> </a:t>
            </a:r>
            <a:r>
              <a:rPr lang="de-DE" sz="2300" dirty="0" err="1"/>
              <a:t>co</a:t>
            </a:r>
            <a:r>
              <a:rPr lang="de-DE" sz="2300" dirty="0"/>
              <a:t>-sponsor at </a:t>
            </a:r>
            <a:r>
              <a:rPr lang="de-DE" sz="2300" dirty="0" err="1"/>
              <a:t>the</a:t>
            </a:r>
            <a:r>
              <a:rPr lang="de-DE" sz="2300" dirty="0"/>
              <a:t> </a:t>
            </a:r>
            <a:r>
              <a:rPr lang="en-US" altLang="de-DE" sz="2300" dirty="0"/>
              <a:t>end of 2019</a:t>
            </a:r>
          </a:p>
          <a:p>
            <a:pPr lvl="1">
              <a:buClr>
                <a:schemeClr val="tx1"/>
              </a:buClr>
            </a:pPr>
            <a:r>
              <a:rPr lang="en-US" altLang="de-DE" sz="2300" dirty="0"/>
              <a:t>New </a:t>
            </a:r>
            <a:r>
              <a:rPr lang="en-US" altLang="de-DE" sz="2300" dirty="0" err="1"/>
              <a:t>EiC</a:t>
            </a:r>
            <a:r>
              <a:rPr lang="en-US" altLang="de-DE" sz="2300" dirty="0"/>
              <a:t> and increased involvement with sponsoring S/C</a:t>
            </a:r>
          </a:p>
          <a:p>
            <a:pPr lvl="1">
              <a:buClr>
                <a:schemeClr val="tx1"/>
              </a:buClr>
            </a:pPr>
            <a:r>
              <a:rPr lang="en-US" altLang="de-DE" sz="2300" dirty="0"/>
              <a:t>I</a:t>
            </a:r>
            <a:r>
              <a:rPr lang="de-DE" sz="2300" dirty="0" err="1"/>
              <a:t>ncrease</a:t>
            </a:r>
            <a:r>
              <a:rPr lang="de-DE" sz="2300" dirty="0"/>
              <a:t> </a:t>
            </a:r>
            <a:r>
              <a:rPr lang="de-DE" sz="2300" dirty="0" err="1"/>
              <a:t>involvement</a:t>
            </a:r>
            <a:r>
              <a:rPr lang="de-DE" sz="2300" dirty="0"/>
              <a:t> </a:t>
            </a:r>
            <a:r>
              <a:rPr lang="en-US" altLang="de-DE" sz="2300" dirty="0"/>
              <a:t>&amp; activity </a:t>
            </a:r>
            <a:r>
              <a:rPr lang="de-DE" sz="2300" dirty="0"/>
              <a:t>in </a:t>
            </a:r>
            <a:r>
              <a:rPr lang="de-DE" sz="2300" dirty="0" err="1"/>
              <a:t>Steering</a:t>
            </a:r>
            <a:r>
              <a:rPr lang="de-DE" sz="2300" dirty="0"/>
              <a:t> </a:t>
            </a:r>
            <a:r>
              <a:rPr lang="de-DE" sz="2300" dirty="0" err="1"/>
              <a:t>Committee</a:t>
            </a:r>
            <a:r>
              <a:rPr lang="de-DE" sz="2300" dirty="0"/>
              <a:t> </a:t>
            </a:r>
            <a:r>
              <a:rPr lang="en-US" altLang="de-DE" sz="2300" dirty="0"/>
              <a:t>(mostly inactive)</a:t>
            </a:r>
          </a:p>
          <a:p>
            <a:pPr lvl="2">
              <a:buClr>
                <a:schemeClr val="tx1"/>
              </a:buClr>
            </a:pPr>
            <a:r>
              <a:rPr lang="en-US" altLang="de-DE" sz="2300" dirty="0"/>
              <a:t>A noted concern from TAB</a:t>
            </a:r>
            <a:endParaRPr lang="en-US" altLang="de-DE" sz="2300" dirty="0">
              <a:sym typeface="+mn-ea"/>
            </a:endParaRPr>
          </a:p>
          <a:p>
            <a:pPr>
              <a:lnSpc>
                <a:spcPct val="110000"/>
              </a:lnSpc>
              <a:spcBef>
                <a:spcPts val="400"/>
              </a:spcBef>
              <a:buClr>
                <a:srgbClr val="00B0F0"/>
              </a:buClr>
              <a:buFont typeface="Wingdings" pitchFamily="2" charset="2"/>
              <a:buChar char="§"/>
            </a:pPr>
            <a:endParaRPr lang="de-DE" sz="1600" dirty="0"/>
          </a:p>
        </p:txBody>
      </p:sp>
      <p:pic>
        <p:nvPicPr>
          <p:cNvPr id="7" name="Picture 2">
            <a:extLst>
              <a:ext uri="{FF2B5EF4-FFF2-40B4-BE49-F238E27FC236}">
                <a16:creationId xmlns:a16="http://schemas.microsoft.com/office/drawing/2014/main" id="{B8EB553F-D135-6849-8A91-CC3EE1F9CC37}"/>
              </a:ext>
            </a:extLst>
          </p:cNvPr>
          <p:cNvPicPr>
            <a:picLocks noChangeAspect="1" noChangeArrowheads="1"/>
          </p:cNvPicPr>
          <p:nvPr/>
        </p:nvPicPr>
        <p:blipFill>
          <a:blip r:embed="rId2" cstate="email"/>
          <a:srcRect/>
          <a:stretch>
            <a:fillRect/>
          </a:stretch>
        </p:blipFill>
        <p:spPr bwMode="auto">
          <a:xfrm>
            <a:off x="8603386" y="2110737"/>
            <a:ext cx="1183640" cy="159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28">
            <a:extLst>
              <a:ext uri="{FF2B5EF4-FFF2-40B4-BE49-F238E27FC236}">
                <a16:creationId xmlns:a16="http://schemas.microsoft.com/office/drawing/2014/main" id="{619B0E6A-DFDC-0146-AB44-9EA3ECB35D33}"/>
              </a:ext>
            </a:extLst>
          </p:cNvPr>
          <p:cNvGrpSpPr/>
          <p:nvPr/>
        </p:nvGrpSpPr>
        <p:grpSpPr bwMode="auto">
          <a:xfrm>
            <a:off x="9708508" y="4300860"/>
            <a:ext cx="1480887" cy="995956"/>
            <a:chOff x="1371600" y="1463102"/>
            <a:chExt cx="4242499" cy="3637834"/>
          </a:xfrm>
        </p:grpSpPr>
        <p:grpSp>
          <p:nvGrpSpPr>
            <p:cNvPr id="11" name="Group 29">
              <a:extLst>
                <a:ext uri="{FF2B5EF4-FFF2-40B4-BE49-F238E27FC236}">
                  <a16:creationId xmlns:a16="http://schemas.microsoft.com/office/drawing/2014/main" id="{25E6EFFB-364A-4341-B51D-C300575068A1}"/>
                </a:ext>
              </a:extLst>
            </p:cNvPr>
            <p:cNvGrpSpPr/>
            <p:nvPr/>
          </p:nvGrpSpPr>
          <p:grpSpPr bwMode="auto">
            <a:xfrm>
              <a:off x="1371600" y="1463102"/>
              <a:ext cx="4242499" cy="3637834"/>
              <a:chOff x="1905000" y="1463102"/>
              <a:chExt cx="4242499" cy="3637834"/>
            </a:xfrm>
          </p:grpSpPr>
          <p:sp>
            <p:nvSpPr>
              <p:cNvPr id="15" name="Isosceles Triangle 33">
                <a:extLst>
                  <a:ext uri="{FF2B5EF4-FFF2-40B4-BE49-F238E27FC236}">
                    <a16:creationId xmlns:a16="http://schemas.microsoft.com/office/drawing/2014/main" id="{FF004759-2DF9-F846-AF73-839C9A41A410}"/>
                  </a:ext>
                </a:extLst>
              </p:cNvPr>
              <p:cNvSpPr/>
              <p:nvPr/>
            </p:nvSpPr>
            <p:spPr>
              <a:xfrm>
                <a:off x="2134729" y="1600939"/>
                <a:ext cx="3733100" cy="3199997"/>
              </a:xfrm>
              <a:prstGeom prst="triangle">
                <a:avLst/>
              </a:prstGeom>
              <a:noFill/>
              <a:ln w="38100">
                <a:solidFill>
                  <a:srgbClr val="FF000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6" name="Oval 15">
                <a:extLst>
                  <a:ext uri="{FF2B5EF4-FFF2-40B4-BE49-F238E27FC236}">
                    <a16:creationId xmlns:a16="http://schemas.microsoft.com/office/drawing/2014/main" id="{AEC7705C-FAB4-3D41-93B2-BFBB54C96FED}"/>
                  </a:ext>
                </a:extLst>
              </p:cNvPr>
              <p:cNvSpPr>
                <a:spLocks noChangeAspect="1"/>
              </p:cNvSpPr>
              <p:nvPr/>
            </p:nvSpPr>
            <p:spPr bwMode="auto">
              <a:xfrm>
                <a:off x="3733800" y="1531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anose="020B0604030504040204" pitchFamily="34" charset="0"/>
                  <a:ea typeface="MS PGothic" panose="020B0600070205080204" pitchFamily="34" charset="-128"/>
                  <a:cs typeface="Arial" panose="020B0604020202020204" pitchFamily="34" charset="0"/>
                </a:endParaRPr>
              </a:p>
            </p:txBody>
          </p:sp>
          <p:sp>
            <p:nvSpPr>
              <p:cNvPr id="17" name="Isosceles Triangle 35">
                <a:extLst>
                  <a:ext uri="{FF2B5EF4-FFF2-40B4-BE49-F238E27FC236}">
                    <a16:creationId xmlns:a16="http://schemas.microsoft.com/office/drawing/2014/main" id="{6500A6CA-9260-0B4D-A066-1E2EAD511429}"/>
                  </a:ext>
                </a:extLst>
              </p:cNvPr>
              <p:cNvSpPr>
                <a:spLocks noChangeAspect="1"/>
              </p:cNvSpPr>
              <p:nvPr/>
            </p:nvSpPr>
            <p:spPr>
              <a:xfrm>
                <a:off x="3200973" y="2819857"/>
                <a:ext cx="1578139" cy="1351350"/>
              </a:xfrm>
              <a:prstGeom prst="triangle">
                <a:avLst/>
              </a:prstGeom>
              <a:solidFill>
                <a:srgbClr val="00B0F0">
                  <a:alpha val="22000"/>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8" name="Oval 17">
                <a:extLst>
                  <a:ext uri="{FF2B5EF4-FFF2-40B4-BE49-F238E27FC236}">
                    <a16:creationId xmlns:a16="http://schemas.microsoft.com/office/drawing/2014/main" id="{E31F4D2A-1D17-9D4B-8309-DDFB5C453A4F}"/>
                  </a:ext>
                </a:extLst>
              </p:cNvPr>
              <p:cNvSpPr>
                <a:spLocks noChangeAspect="1"/>
              </p:cNvSpPr>
              <p:nvPr/>
            </p:nvSpPr>
            <p:spPr bwMode="auto">
              <a:xfrm>
                <a:off x="3733800" y="2674315"/>
                <a:ext cx="449885" cy="449885"/>
              </a:xfrm>
              <a:prstGeom prst="ellipse">
                <a:avLst/>
              </a:prstGeom>
              <a:solidFill>
                <a:srgbClr val="FF000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anose="020B0604030504040204" pitchFamily="34" charset="0"/>
                  <a:ea typeface="MS PGothic" panose="020B0600070205080204" pitchFamily="34" charset="-128"/>
                  <a:cs typeface="Arial" panose="020B0604020202020204" pitchFamily="34" charset="0"/>
                </a:endParaRPr>
              </a:p>
            </p:txBody>
          </p:sp>
          <p:sp>
            <p:nvSpPr>
              <p:cNvPr id="19" name="Oval 18">
                <a:extLst>
                  <a:ext uri="{FF2B5EF4-FFF2-40B4-BE49-F238E27FC236}">
                    <a16:creationId xmlns:a16="http://schemas.microsoft.com/office/drawing/2014/main" id="{075A9C4D-2052-B648-BA81-5155171E9657}"/>
                  </a:ext>
                </a:extLst>
              </p:cNvPr>
              <p:cNvSpPr>
                <a:spLocks noChangeAspect="1"/>
              </p:cNvSpPr>
              <p:nvPr/>
            </p:nvSpPr>
            <p:spPr bwMode="auto">
              <a:xfrm>
                <a:off x="1905000" y="45720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anose="020B0604030504040204" pitchFamily="34" charset="0"/>
                  <a:ea typeface="MS PGothic" panose="020B0600070205080204" pitchFamily="34" charset="-128"/>
                  <a:cs typeface="Arial" panose="020B0604020202020204" pitchFamily="34" charset="0"/>
                </a:endParaRPr>
              </a:p>
            </p:txBody>
          </p:sp>
          <p:sp>
            <p:nvSpPr>
              <p:cNvPr id="20" name="Oval 19">
                <a:extLst>
                  <a:ext uri="{FF2B5EF4-FFF2-40B4-BE49-F238E27FC236}">
                    <a16:creationId xmlns:a16="http://schemas.microsoft.com/office/drawing/2014/main" id="{A0E4B324-A5C2-A548-B361-DD141B3C9B1F}"/>
                  </a:ext>
                </a:extLst>
              </p:cNvPr>
              <p:cNvSpPr>
                <a:spLocks noChangeAspect="1"/>
              </p:cNvSpPr>
              <p:nvPr/>
            </p:nvSpPr>
            <p:spPr bwMode="auto">
              <a:xfrm>
                <a:off x="2971800" y="3962400"/>
                <a:ext cx="449885" cy="449885"/>
              </a:xfrm>
              <a:prstGeom prst="ellipse">
                <a:avLst/>
              </a:prstGeom>
              <a:solidFill>
                <a:srgbClr val="00B0F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anose="020B0604030504040204" pitchFamily="34" charset="0"/>
                  <a:ea typeface="MS PGothic" panose="020B0600070205080204" pitchFamily="34" charset="-128"/>
                  <a:cs typeface="Arial" panose="020B0604020202020204" pitchFamily="34" charset="0"/>
                </a:endParaRPr>
              </a:p>
            </p:txBody>
          </p:sp>
          <p:sp>
            <p:nvSpPr>
              <p:cNvPr id="21" name="Oval 20">
                <a:extLst>
                  <a:ext uri="{FF2B5EF4-FFF2-40B4-BE49-F238E27FC236}">
                    <a16:creationId xmlns:a16="http://schemas.microsoft.com/office/drawing/2014/main" id="{B45E6D5C-EB95-274D-AE29-98957000E44C}"/>
                  </a:ext>
                </a:extLst>
              </p:cNvPr>
              <p:cNvSpPr>
                <a:spLocks noChangeAspect="1"/>
              </p:cNvSpPr>
              <p:nvPr/>
            </p:nvSpPr>
            <p:spPr bwMode="auto">
              <a:xfrm>
                <a:off x="4572000" y="39624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anose="020B0604030504040204" pitchFamily="34" charset="0"/>
                  <a:ea typeface="MS PGothic" panose="020B0600070205080204" pitchFamily="34" charset="-128"/>
                  <a:cs typeface="Arial" panose="020B0604020202020204" pitchFamily="34" charset="0"/>
                </a:endParaRPr>
              </a:p>
            </p:txBody>
          </p:sp>
          <p:sp>
            <p:nvSpPr>
              <p:cNvPr id="22" name="Oval 21">
                <a:extLst>
                  <a:ext uri="{FF2B5EF4-FFF2-40B4-BE49-F238E27FC236}">
                    <a16:creationId xmlns:a16="http://schemas.microsoft.com/office/drawing/2014/main" id="{047A9F93-F261-1548-B93C-ED766EC8DF55}"/>
                  </a:ext>
                </a:extLst>
              </p:cNvPr>
              <p:cNvSpPr>
                <a:spLocks noChangeAspect="1"/>
              </p:cNvSpPr>
              <p:nvPr/>
            </p:nvSpPr>
            <p:spPr bwMode="auto">
              <a:xfrm>
                <a:off x="5638800" y="4572000"/>
                <a:ext cx="449885" cy="449885"/>
              </a:xfrm>
              <a:prstGeom prst="ellipse">
                <a:avLst/>
              </a:prstGeom>
              <a:solidFill>
                <a:srgbClr val="00B050"/>
              </a:solidFill>
              <a:ln w="50800" cap="flat" cmpd="sng" algn="ctr">
                <a:noFill/>
                <a:prstDash val="solid"/>
                <a:round/>
                <a:headEnd type="none" w="med" len="med"/>
                <a:tailEnd type="none" w="med" len="med"/>
              </a:ln>
              <a:effectLst/>
              <a:scene3d>
                <a:camera prst="orthographicFront"/>
                <a:lightRig rig="threePt" dir="t"/>
              </a:scene3d>
              <a:sp3d>
                <a:bevelT w="228600" h="228600"/>
              </a:sp3d>
            </p:spPr>
            <p:txBody>
              <a:bodyPr wrap="none" anchor="ctr"/>
              <a:lstStyle/>
              <a:p>
                <a:pPr algn="ctr">
                  <a:defRPr/>
                </a:pPr>
                <a:endParaRPr lang="en-US" sz="1600">
                  <a:latin typeface="Verdana" panose="020B0604030504040204" pitchFamily="34" charset="0"/>
                  <a:ea typeface="MS PGothic" panose="020B0600070205080204" pitchFamily="34" charset="-128"/>
                  <a:cs typeface="Arial" panose="020B0604020202020204" pitchFamily="34" charset="0"/>
                </a:endParaRPr>
              </a:p>
            </p:txBody>
          </p:sp>
          <p:sp>
            <p:nvSpPr>
              <p:cNvPr id="23" name="TextBox 41">
                <a:extLst>
                  <a:ext uri="{FF2B5EF4-FFF2-40B4-BE49-F238E27FC236}">
                    <a16:creationId xmlns:a16="http://schemas.microsoft.com/office/drawing/2014/main" id="{7E42EC80-9F49-F54E-8CC6-09C992634F2C}"/>
                  </a:ext>
                </a:extLst>
              </p:cNvPr>
              <p:cNvSpPr txBox="1">
                <a:spLocks noChangeArrowheads="1"/>
              </p:cNvSpPr>
              <p:nvPr/>
            </p:nvSpPr>
            <p:spPr bwMode="auto">
              <a:xfrm>
                <a:off x="3731209" y="1463102"/>
                <a:ext cx="50481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E</a:t>
                </a:r>
              </a:p>
            </p:txBody>
          </p:sp>
          <p:sp>
            <p:nvSpPr>
              <p:cNvPr id="24" name="TextBox 42">
                <a:extLst>
                  <a:ext uri="{FF2B5EF4-FFF2-40B4-BE49-F238E27FC236}">
                    <a16:creationId xmlns:a16="http://schemas.microsoft.com/office/drawing/2014/main" id="{17BA30DB-D72D-EE42-AA11-AB7AA085DA8D}"/>
                  </a:ext>
                </a:extLst>
              </p:cNvPr>
              <p:cNvSpPr txBox="1">
                <a:spLocks noChangeArrowheads="1"/>
              </p:cNvSpPr>
              <p:nvPr/>
            </p:nvSpPr>
            <p:spPr bwMode="auto">
              <a:xfrm>
                <a:off x="1913620" y="4468872"/>
                <a:ext cx="489682"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a:solidFill>
                      <a:schemeClr val="bg1"/>
                    </a:solidFill>
                    <a:latin typeface="Arial" panose="020B0604020202020204" pitchFamily="34" charset="0"/>
                  </a:rPr>
                  <a:t>σ</a:t>
                </a:r>
                <a:endParaRPr lang="en-US" altLang="en-US" sz="1600">
                  <a:solidFill>
                    <a:schemeClr val="bg1"/>
                  </a:solidFill>
                  <a:latin typeface="Arial" panose="020B0604020202020204" pitchFamily="34" charset="0"/>
                </a:endParaRPr>
              </a:p>
            </p:txBody>
          </p:sp>
          <p:sp>
            <p:nvSpPr>
              <p:cNvPr id="25" name="TextBox 43">
                <a:extLst>
                  <a:ext uri="{FF2B5EF4-FFF2-40B4-BE49-F238E27FC236}">
                    <a16:creationId xmlns:a16="http://schemas.microsoft.com/office/drawing/2014/main" id="{15BFAC9D-2A7B-D645-A748-A7EA5232F378}"/>
                  </a:ext>
                </a:extLst>
              </p:cNvPr>
              <p:cNvSpPr txBox="1">
                <a:spLocks noChangeArrowheads="1"/>
              </p:cNvSpPr>
              <p:nvPr/>
            </p:nvSpPr>
            <p:spPr bwMode="auto">
              <a:xfrm>
                <a:off x="5625039" y="4524498"/>
                <a:ext cx="522460"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H</a:t>
                </a:r>
              </a:p>
            </p:txBody>
          </p:sp>
          <p:sp>
            <p:nvSpPr>
              <p:cNvPr id="26" name="TextBox 44">
                <a:extLst>
                  <a:ext uri="{FF2B5EF4-FFF2-40B4-BE49-F238E27FC236}">
                    <a16:creationId xmlns:a16="http://schemas.microsoft.com/office/drawing/2014/main" id="{8281CFAC-BF70-204E-BB66-ACFA0ACA4AF4}"/>
                  </a:ext>
                </a:extLst>
              </p:cNvPr>
              <p:cNvSpPr txBox="1">
                <a:spLocks noChangeArrowheads="1"/>
              </p:cNvSpPr>
              <p:nvPr/>
            </p:nvSpPr>
            <p:spPr bwMode="auto">
              <a:xfrm>
                <a:off x="4534829" y="3888154"/>
                <a:ext cx="60960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M</a:t>
                </a:r>
              </a:p>
            </p:txBody>
          </p:sp>
          <p:sp>
            <p:nvSpPr>
              <p:cNvPr id="27" name="TextBox 45">
                <a:extLst>
                  <a:ext uri="{FF2B5EF4-FFF2-40B4-BE49-F238E27FC236}">
                    <a16:creationId xmlns:a16="http://schemas.microsoft.com/office/drawing/2014/main" id="{96CC75DF-F25C-D346-A983-AF8AEB908EA6}"/>
                  </a:ext>
                </a:extLst>
              </p:cNvPr>
              <p:cNvSpPr txBox="1">
                <a:spLocks noChangeArrowheads="1"/>
              </p:cNvSpPr>
              <p:nvPr/>
            </p:nvSpPr>
            <p:spPr bwMode="auto">
              <a:xfrm>
                <a:off x="3731209" y="2593038"/>
                <a:ext cx="504811"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a:solidFill>
                      <a:schemeClr val="bg1"/>
                    </a:solidFill>
                    <a:latin typeface="Arial" panose="020B0604020202020204" pitchFamily="34" charset="0"/>
                  </a:rPr>
                  <a:t>P</a:t>
                </a:r>
              </a:p>
            </p:txBody>
          </p:sp>
          <p:sp>
            <p:nvSpPr>
              <p:cNvPr id="28" name="TextBox 46">
                <a:extLst>
                  <a:ext uri="{FF2B5EF4-FFF2-40B4-BE49-F238E27FC236}">
                    <a16:creationId xmlns:a16="http://schemas.microsoft.com/office/drawing/2014/main" id="{A7E63060-1A34-AD4A-AA68-87182275AA27}"/>
                  </a:ext>
                </a:extLst>
              </p:cNvPr>
              <p:cNvSpPr txBox="1">
                <a:spLocks noChangeArrowheads="1"/>
              </p:cNvSpPr>
              <p:nvPr/>
            </p:nvSpPr>
            <p:spPr bwMode="auto">
              <a:xfrm>
                <a:off x="2998972" y="3849428"/>
                <a:ext cx="434208"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600">
                    <a:solidFill>
                      <a:schemeClr val="bg1"/>
                    </a:solidFill>
                    <a:latin typeface="Arial" panose="020B0604020202020204" pitchFamily="34" charset="0"/>
                  </a:rPr>
                  <a:t>ε</a:t>
                </a:r>
                <a:endParaRPr lang="en-US" altLang="en-US" sz="1600">
                  <a:solidFill>
                    <a:schemeClr val="bg1"/>
                  </a:solidFill>
                  <a:latin typeface="Arial" panose="020B0604020202020204" pitchFamily="34" charset="0"/>
                </a:endParaRPr>
              </a:p>
            </p:txBody>
          </p:sp>
          <p:cxnSp>
            <p:nvCxnSpPr>
              <p:cNvPr id="29" name="Straight Arrow Connector 28">
                <a:extLst>
                  <a:ext uri="{FF2B5EF4-FFF2-40B4-BE49-F238E27FC236}">
                    <a16:creationId xmlns:a16="http://schemas.microsoft.com/office/drawing/2014/main" id="{2278F2A7-BF7A-1A48-B225-B224678EF35A}"/>
                  </a:ext>
                </a:extLst>
              </p:cNvPr>
              <p:cNvCxnSpPr/>
              <p:nvPr/>
            </p:nvCxnSpPr>
            <p:spPr>
              <a:xfrm flipH="1">
                <a:off x="3957580" y="1982020"/>
                <a:ext cx="4994" cy="691891"/>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076E3A3-8431-8E4C-9E80-F4F89EEBF909}"/>
                  </a:ext>
                </a:extLst>
              </p:cNvPr>
              <p:cNvCxnSpPr/>
              <p:nvPr/>
            </p:nvCxnSpPr>
            <p:spPr>
              <a:xfrm flipH="1" flipV="1">
                <a:off x="5008841" y="4284721"/>
                <a:ext cx="696678" cy="354053"/>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AB0D572-83A3-F344-B641-DD37F8D5BB79}"/>
                  </a:ext>
                </a:extLst>
              </p:cNvPr>
              <p:cNvCxnSpPr/>
              <p:nvPr/>
            </p:nvCxnSpPr>
            <p:spPr>
              <a:xfrm flipV="1">
                <a:off x="2361962" y="4344180"/>
                <a:ext cx="676701" cy="299999"/>
              </a:xfrm>
              <a:prstGeom prst="straightConnector1">
                <a:avLst/>
              </a:prstGeom>
              <a:ln w="38100">
                <a:solidFill>
                  <a:schemeClr val="accent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9089EF0-E769-3A43-827F-8979B1D5D724}"/>
                  </a:ext>
                </a:extLst>
              </p:cNvPr>
              <p:cNvCxnSpPr/>
              <p:nvPr/>
            </p:nvCxnSpPr>
            <p:spPr>
              <a:xfrm flipH="1" flipV="1">
                <a:off x="4189807" y="2895533"/>
                <a:ext cx="1525700" cy="1751350"/>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AA6767E-40B3-2941-9E67-4ED1C4189986}"/>
                  </a:ext>
                </a:extLst>
              </p:cNvPr>
              <p:cNvCxnSpPr>
                <a:endCxn id="20" idx="5"/>
              </p:cNvCxnSpPr>
              <p:nvPr/>
            </p:nvCxnSpPr>
            <p:spPr>
              <a:xfrm flipH="1" flipV="1">
                <a:off x="3355790" y="4346882"/>
                <a:ext cx="2349729" cy="291892"/>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8902DA3-1A24-264A-85B8-59429043ED43}"/>
                  </a:ext>
                </a:extLst>
              </p:cNvPr>
              <p:cNvCxnSpPr/>
              <p:nvPr/>
            </p:nvCxnSpPr>
            <p:spPr>
              <a:xfrm flipH="1">
                <a:off x="2361962" y="2971209"/>
                <a:ext cx="1370883" cy="1675674"/>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78AB2F4-104C-064F-ACDD-A79F769CF91E}"/>
                  </a:ext>
                </a:extLst>
              </p:cNvPr>
              <p:cNvCxnSpPr/>
              <p:nvPr/>
            </p:nvCxnSpPr>
            <p:spPr>
              <a:xfrm flipH="1">
                <a:off x="2361962" y="4419856"/>
                <a:ext cx="2399670" cy="227027"/>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22A3755-1AE7-634F-B40A-1B7517BD176F}"/>
                  </a:ext>
                </a:extLst>
              </p:cNvPr>
              <p:cNvCxnSpPr>
                <a:stCxn id="16" idx="4"/>
              </p:cNvCxnSpPr>
              <p:nvPr/>
            </p:nvCxnSpPr>
            <p:spPr>
              <a:xfrm flipH="1">
                <a:off x="3215955" y="1982020"/>
                <a:ext cx="741625" cy="1867565"/>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436E046-8E18-9140-80EA-D8457845872D}"/>
                  </a:ext>
                </a:extLst>
              </p:cNvPr>
              <p:cNvCxnSpPr/>
              <p:nvPr/>
            </p:nvCxnSpPr>
            <p:spPr>
              <a:xfrm>
                <a:off x="3962574" y="1982020"/>
                <a:ext cx="834017" cy="1981078"/>
              </a:xfrm>
              <a:prstGeom prst="straightConnector1">
                <a:avLst/>
              </a:prstGeom>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2" name="Rectangle 30">
              <a:extLst>
                <a:ext uri="{FF2B5EF4-FFF2-40B4-BE49-F238E27FC236}">
                  <a16:creationId xmlns:a16="http://schemas.microsoft.com/office/drawing/2014/main" id="{8AFF1A2E-A739-724D-9AC6-12FA9F5BBA59}"/>
                </a:ext>
              </a:extLst>
            </p:cNvPr>
            <p:cNvSpPr>
              <a:spLocks noChangeArrowheads="1"/>
            </p:cNvSpPr>
            <p:nvPr/>
          </p:nvSpPr>
          <p:spPr bwMode="auto">
            <a:xfrm>
              <a:off x="3229639" y="3029557"/>
              <a:ext cx="469510" cy="5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600" dirty="0">
                  <a:latin typeface="Arial" panose="020B0604020202020204" pitchFamily="34" charset="0"/>
                </a:rPr>
                <a:t>e</a:t>
              </a:r>
              <a:endParaRPr lang="en-US" altLang="en-US" sz="1800" dirty="0">
                <a:latin typeface="Arial" panose="020B0604020202020204" pitchFamily="34" charset="0"/>
              </a:endParaRPr>
            </a:p>
          </p:txBody>
        </p:sp>
        <p:sp>
          <p:nvSpPr>
            <p:cNvPr id="13" name="Rectangle 31">
              <a:extLst>
                <a:ext uri="{FF2B5EF4-FFF2-40B4-BE49-F238E27FC236}">
                  <a16:creationId xmlns:a16="http://schemas.microsoft.com/office/drawing/2014/main" id="{DA994329-FA16-E747-B13C-B09589A94C6C}"/>
                </a:ext>
              </a:extLst>
            </p:cNvPr>
            <p:cNvSpPr>
              <a:spLocks noChangeArrowheads="1"/>
            </p:cNvSpPr>
            <p:nvPr/>
          </p:nvSpPr>
          <p:spPr bwMode="auto">
            <a:xfrm>
              <a:off x="3556278" y="3643445"/>
              <a:ext cx="598106" cy="55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l-GR" altLang="en-US" sz="1500" dirty="0">
                  <a:latin typeface="Arial" panose="020B0604020202020204" pitchFamily="34" charset="0"/>
                </a:rPr>
                <a:t>μ</a:t>
              </a:r>
              <a:r>
                <a:rPr lang="en-US" altLang="en-US" sz="1500" baseline="-25000" dirty="0">
                  <a:latin typeface="Arial" panose="020B0604020202020204" pitchFamily="34" charset="0"/>
                </a:rPr>
                <a:t>B</a:t>
              </a:r>
            </a:p>
          </p:txBody>
        </p:sp>
        <p:sp>
          <p:nvSpPr>
            <p:cNvPr id="14" name="TextBox 32">
              <a:extLst>
                <a:ext uri="{FF2B5EF4-FFF2-40B4-BE49-F238E27FC236}">
                  <a16:creationId xmlns:a16="http://schemas.microsoft.com/office/drawing/2014/main" id="{5D77855A-56B8-B042-B178-58AD11145B20}"/>
                </a:ext>
              </a:extLst>
            </p:cNvPr>
            <p:cNvSpPr txBox="1">
              <a:spLocks noChangeArrowheads="1"/>
            </p:cNvSpPr>
            <p:nvPr/>
          </p:nvSpPr>
          <p:spPr bwMode="auto">
            <a:xfrm>
              <a:off x="2862725" y="3678903"/>
              <a:ext cx="479596" cy="52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80000"/>
                <a:buFont typeface="Wingdings" pitchFamily="2" charset="2"/>
                <a:buBlip>
                  <a:blip r:embed="rId3"/>
                </a:buBli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bg2"/>
                </a:buClr>
                <a:buChar char="–"/>
                <a:defRPr sz="2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Font typeface="Wingdings" pitchFamily="2" charset="2"/>
                <a:buChar char="§"/>
                <a:defRPr sz="22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r>
                <a:rPr lang="en-US" altLang="en-US" sz="1400" b="1">
                  <a:latin typeface="Arial" panose="020B0604020202020204" pitchFamily="34" charset="0"/>
                </a:rPr>
                <a:t>Y</a:t>
              </a:r>
              <a:endParaRPr lang="en-US" altLang="en-US" sz="1600" b="1">
                <a:latin typeface="Arial" panose="020B0604020202020204" pitchFamily="34" charset="0"/>
              </a:endParaRPr>
            </a:p>
          </p:txBody>
        </p:sp>
      </p:grpSp>
    </p:spTree>
    <p:extLst>
      <p:ext uri="{BB962C8B-B14F-4D97-AF65-F5344CB8AC3E}">
        <p14:creationId xmlns:p14="http://schemas.microsoft.com/office/powerpoint/2010/main" val="157590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E702-5950-C144-8A0C-B55B660CD5DC}"/>
              </a:ext>
            </a:extLst>
          </p:cNvPr>
          <p:cNvSpPr>
            <a:spLocks noGrp="1"/>
          </p:cNvSpPr>
          <p:nvPr>
            <p:ph type="title"/>
          </p:nvPr>
        </p:nvSpPr>
        <p:spPr>
          <a:xfrm>
            <a:off x="838200" y="15551"/>
            <a:ext cx="10515600" cy="1325563"/>
          </a:xfrm>
        </p:spPr>
        <p:txBody>
          <a:bodyPr/>
          <a:lstStyle/>
          <a:p>
            <a:r>
              <a:rPr lang="de-DE" b="1" dirty="0" err="1"/>
              <a:t>Overview</a:t>
            </a:r>
            <a:r>
              <a:rPr lang="de-DE" b="1" dirty="0"/>
              <a:t> &amp; </a:t>
            </a:r>
            <a:r>
              <a:rPr lang="de-DE" b="1" dirty="0" err="1"/>
              <a:t>Current</a:t>
            </a:r>
            <a:r>
              <a:rPr lang="de-DE" b="1" dirty="0"/>
              <a:t> Status (2/2)</a:t>
            </a:r>
            <a:endParaRPr lang="en-PT" dirty="0"/>
          </a:p>
        </p:txBody>
      </p:sp>
      <p:sp>
        <p:nvSpPr>
          <p:cNvPr id="3" name="Inhaltsplatzhalter 2"/>
          <p:cNvSpPr>
            <a:spLocks noGrp="1"/>
          </p:cNvSpPr>
          <p:nvPr>
            <p:ph idx="1"/>
          </p:nvPr>
        </p:nvSpPr>
        <p:spPr>
          <a:xfrm>
            <a:off x="838200" y="1177037"/>
            <a:ext cx="10515600" cy="5029800"/>
          </a:xfrm>
        </p:spPr>
        <p:txBody>
          <a:bodyPr>
            <a:normAutofit fontScale="87500" lnSpcReduction="10000"/>
          </a:bodyPr>
          <a:lstStyle/>
          <a:p>
            <a:pPr>
              <a:buClr>
                <a:schemeClr val="tx1"/>
              </a:buClr>
            </a:pPr>
            <a:r>
              <a:rPr lang="de-DE" sz="2700" dirty="0"/>
              <a:t>D&amp;T </a:t>
            </a:r>
            <a:r>
              <a:rPr lang="de-DE" sz="2700" dirty="0" err="1"/>
              <a:t>maintains</a:t>
            </a:r>
            <a:r>
              <a:rPr lang="de-DE" sz="2700" dirty="0"/>
              <a:t> </a:t>
            </a:r>
            <a:r>
              <a:rPr lang="de-DE" sz="2700" dirty="0" err="1"/>
              <a:t>broad</a:t>
            </a:r>
            <a:r>
              <a:rPr lang="de-DE" sz="2700" dirty="0"/>
              <a:t> </a:t>
            </a:r>
            <a:r>
              <a:rPr lang="de-DE" sz="2700" dirty="0" err="1"/>
              <a:t>coverage</a:t>
            </a:r>
            <a:r>
              <a:rPr lang="de-DE" sz="2700" dirty="0"/>
              <a:t> </a:t>
            </a:r>
            <a:r>
              <a:rPr lang="de-DE" sz="2700" dirty="0" err="1"/>
              <a:t>of</a:t>
            </a:r>
            <a:r>
              <a:rPr lang="de-DE" sz="2700" dirty="0"/>
              <a:t> </a:t>
            </a:r>
            <a:r>
              <a:rPr lang="de-DE" sz="2700" dirty="0" err="1"/>
              <a:t>topics</a:t>
            </a:r>
            <a:endParaRPr lang="de-DE" sz="2300" dirty="0">
              <a:sym typeface="+mn-ea"/>
            </a:endParaRPr>
          </a:p>
          <a:p>
            <a:pPr lvl="1">
              <a:buClr>
                <a:schemeClr val="tx1"/>
              </a:buClr>
            </a:pPr>
            <a:r>
              <a:rPr lang="en-US" altLang="de-DE" sz="2500" dirty="0">
                <a:sym typeface="+mn-ea"/>
              </a:rPr>
              <a:t>Mostly through special issues, surveys &amp; tutorials</a:t>
            </a:r>
          </a:p>
          <a:p>
            <a:pPr lvl="1">
              <a:buClr>
                <a:schemeClr val="tx1"/>
              </a:buClr>
            </a:pPr>
            <a:r>
              <a:rPr lang="en-US" altLang="en-US" sz="2500" dirty="0">
                <a:sym typeface="+mn-ea"/>
              </a:rPr>
              <a:t>Well filled pipeline even beyond 2021</a:t>
            </a:r>
          </a:p>
          <a:p>
            <a:pPr lvl="1">
              <a:buClr>
                <a:schemeClr val="tx1"/>
              </a:buClr>
            </a:pPr>
            <a:r>
              <a:rPr lang="en-US" altLang="en-US" sz="2500" dirty="0">
                <a:sym typeface="+mn-ea"/>
              </a:rPr>
              <a:t>Financial situation always a small problem</a:t>
            </a:r>
          </a:p>
          <a:p>
            <a:pPr>
              <a:buClr>
                <a:schemeClr val="tx1"/>
              </a:buClr>
            </a:pPr>
            <a:endParaRPr lang="en-US" altLang="en-US" sz="1600" dirty="0"/>
          </a:p>
          <a:p>
            <a:pPr>
              <a:buClr>
                <a:schemeClr val="tx1"/>
              </a:buClr>
            </a:pPr>
            <a:r>
              <a:rPr lang="de-DE" sz="2700" dirty="0">
                <a:sym typeface="+mn-ea"/>
              </a:rPr>
              <a:t>TCAD </a:t>
            </a:r>
            <a:r>
              <a:rPr lang="de-DE" sz="2700" dirty="0" err="1">
                <a:sym typeface="+mn-ea"/>
              </a:rPr>
              <a:t>EiC</a:t>
            </a:r>
            <a:r>
              <a:rPr lang="de-DE" sz="2700" dirty="0">
                <a:sym typeface="+mn-ea"/>
              </a:rPr>
              <a:t> &amp; </a:t>
            </a:r>
            <a:r>
              <a:rPr lang="de-DE" sz="2700" dirty="0" err="1">
                <a:sym typeface="+mn-ea"/>
              </a:rPr>
              <a:t>deputy</a:t>
            </a:r>
            <a:r>
              <a:rPr lang="de-DE" sz="2700" dirty="0">
                <a:sym typeface="+mn-ea"/>
              </a:rPr>
              <a:t> </a:t>
            </a:r>
            <a:r>
              <a:rPr lang="de-DE" sz="2700" dirty="0" err="1">
                <a:sym typeface="+mn-ea"/>
              </a:rPr>
              <a:t>EiC</a:t>
            </a:r>
            <a:r>
              <a:rPr lang="de-DE" sz="2700" dirty="0">
                <a:sym typeface="+mn-ea"/>
              </a:rPr>
              <a:t> </a:t>
            </a:r>
            <a:r>
              <a:rPr lang="de-DE" sz="2700" dirty="0" err="1">
                <a:sym typeface="+mn-ea"/>
              </a:rPr>
              <a:t>reappointed</a:t>
            </a:r>
            <a:endParaRPr lang="de-DE" sz="2700" dirty="0">
              <a:sym typeface="+mn-ea"/>
            </a:endParaRPr>
          </a:p>
          <a:p>
            <a:pPr lvl="1">
              <a:buClr>
                <a:schemeClr val="tx1"/>
              </a:buClr>
            </a:pPr>
            <a:r>
              <a:rPr lang="en-US" altLang="de-DE" sz="2500" dirty="0">
                <a:sym typeface="+mn-ea"/>
              </a:rPr>
              <a:t>Strengthened Editorial Board upon EC recommendation</a:t>
            </a:r>
          </a:p>
          <a:p>
            <a:pPr lvl="2">
              <a:buClr>
                <a:schemeClr val="tx1"/>
              </a:buClr>
            </a:pPr>
            <a:r>
              <a:rPr lang="en-US" altLang="de-DE" sz="2500" dirty="0">
                <a:sym typeface="+mn-ea"/>
              </a:rPr>
              <a:t>Editors-at-Large: “heavyweights”, strategic planning, advisors </a:t>
            </a:r>
          </a:p>
          <a:p>
            <a:pPr lvl="1">
              <a:spcBef>
                <a:spcPts val="400"/>
              </a:spcBef>
              <a:buClr>
                <a:schemeClr val="tx1"/>
              </a:buClr>
            </a:pPr>
            <a:r>
              <a:rPr lang="en-US" altLang="en-US" sz="2500" dirty="0">
                <a:sym typeface="+mn-ea"/>
              </a:rPr>
              <a:t>Publishing of </a:t>
            </a:r>
            <a:r>
              <a:rPr lang="en-US" altLang="en-US" sz="2500" dirty="0" err="1">
                <a:sym typeface="+mn-ea"/>
              </a:rPr>
              <a:t>ESWeek</a:t>
            </a:r>
            <a:r>
              <a:rPr lang="en-US" altLang="en-US" sz="2500" dirty="0">
                <a:sym typeface="+mn-ea"/>
              </a:rPr>
              <a:t> 2020 Proceedings</a:t>
            </a:r>
          </a:p>
          <a:p>
            <a:pPr lvl="2">
              <a:spcBef>
                <a:spcPts val="400"/>
              </a:spcBef>
              <a:buClr>
                <a:schemeClr val="tx1"/>
              </a:buClr>
            </a:pPr>
            <a:r>
              <a:rPr lang="en-US" altLang="en-US" sz="2500" dirty="0">
                <a:sym typeface="+mn-ea"/>
              </a:rPr>
              <a:t>Continued effort to strengthen CPS/IOT/Embedded areas </a:t>
            </a:r>
          </a:p>
          <a:p>
            <a:pPr lvl="1">
              <a:spcBef>
                <a:spcPts val="400"/>
              </a:spcBef>
              <a:buClr>
                <a:schemeClr val="tx1"/>
              </a:buClr>
            </a:pPr>
            <a:r>
              <a:rPr lang="en-US" altLang="en-US" sz="2500" dirty="0">
                <a:sym typeface="+mn-ea"/>
              </a:rPr>
              <a:t>Donald O. Pederson Best Paper Award: to be announced at ICCAD 2020</a:t>
            </a:r>
          </a:p>
          <a:p>
            <a:pPr lvl="1">
              <a:spcBef>
                <a:spcPts val="400"/>
              </a:spcBef>
              <a:buClr>
                <a:schemeClr val="tx1"/>
              </a:buClr>
            </a:pPr>
            <a:r>
              <a:rPr lang="en-US" altLang="en-US" sz="2500" dirty="0">
                <a:sym typeface="+mn-ea"/>
              </a:rPr>
              <a:t>Increased submissions but acceptance ratio too high</a:t>
            </a:r>
          </a:p>
          <a:p>
            <a:pPr lvl="2">
              <a:spcBef>
                <a:spcPts val="400"/>
              </a:spcBef>
              <a:buClr>
                <a:schemeClr val="tx1"/>
              </a:buClr>
            </a:pPr>
            <a:r>
              <a:rPr lang="en-US" altLang="en-US" sz="2500" dirty="0">
                <a:sym typeface="+mn-ea"/>
              </a:rPr>
              <a:t>Review process under internal discussion</a:t>
            </a:r>
          </a:p>
          <a:p>
            <a:pPr lvl="1">
              <a:spcBef>
                <a:spcPts val="400"/>
              </a:spcBef>
              <a:buClr>
                <a:srgbClr val="32316A"/>
              </a:buClr>
              <a:buFont typeface="Wingdings" pitchFamily="2" charset="2"/>
              <a:buChar char="§"/>
            </a:pPr>
            <a:r>
              <a:rPr lang="en-US" altLang="en-US" sz="2500" dirty="0">
                <a:sym typeface="+mn-ea"/>
              </a:rPr>
              <a:t>Financial effort to reduce backlog</a:t>
            </a:r>
          </a:p>
          <a:p>
            <a:pPr lvl="1">
              <a:lnSpc>
                <a:spcPct val="110000"/>
              </a:lnSpc>
              <a:spcBef>
                <a:spcPts val="400"/>
              </a:spcBef>
              <a:buClr>
                <a:schemeClr val="tx1"/>
              </a:buClr>
            </a:pPr>
            <a:endParaRPr lang="de-DE" sz="1100" dirty="0"/>
          </a:p>
          <a:p>
            <a:pPr marL="1143000" lvl="2">
              <a:spcBef>
                <a:spcPts val="400"/>
              </a:spcBef>
              <a:buFont typeface="Arial" panose="020B0604020202020204" pitchFamily="34" charset="0"/>
              <a:buChar char="•"/>
            </a:pPr>
            <a:endParaRPr lang="de-DE" sz="990" dirty="0"/>
          </a:p>
        </p:txBody>
      </p:sp>
      <p:pic>
        <p:nvPicPr>
          <p:cNvPr id="34" name="Picture 2">
            <a:extLst>
              <a:ext uri="{FF2B5EF4-FFF2-40B4-BE49-F238E27FC236}">
                <a16:creationId xmlns:a16="http://schemas.microsoft.com/office/drawing/2014/main" id="{6C627537-71B1-E74D-A043-8B81AE6FC7DD}"/>
              </a:ext>
            </a:extLst>
          </p:cNvPr>
          <p:cNvPicPr>
            <a:picLocks noChangeAspect="1" noChangeArrowheads="1"/>
          </p:cNvPicPr>
          <p:nvPr/>
        </p:nvPicPr>
        <p:blipFill>
          <a:blip r:embed="rId2" cstate="email"/>
          <a:srcRect/>
          <a:stretch>
            <a:fillRect/>
          </a:stretch>
        </p:blipFill>
        <p:spPr bwMode="auto">
          <a:xfrm>
            <a:off x="10049647" y="3802774"/>
            <a:ext cx="112649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6" descr="33_3cov.jpg">
            <a:extLst>
              <a:ext uri="{FF2B5EF4-FFF2-40B4-BE49-F238E27FC236}">
                <a16:creationId xmlns:a16="http://schemas.microsoft.com/office/drawing/2014/main" id="{AD8C1EF2-076F-C343-9B5A-9A1C8936E1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6330" y="1341114"/>
            <a:ext cx="1185545" cy="1529715"/>
          </a:xfrm>
          <a:prstGeom prst="rect">
            <a:avLst/>
          </a:prstGeom>
        </p:spPr>
      </p:pic>
    </p:spTree>
    <p:extLst>
      <p:ext uri="{BB962C8B-B14F-4D97-AF65-F5344CB8AC3E}">
        <p14:creationId xmlns:p14="http://schemas.microsoft.com/office/powerpoint/2010/main" val="238474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ED6B0-D200-47AB-934A-01EC7B20E4E2}"/>
              </a:ext>
            </a:extLst>
          </p:cNvPr>
          <p:cNvSpPr>
            <a:spLocks noGrp="1"/>
          </p:cNvSpPr>
          <p:nvPr>
            <p:ph idx="1"/>
          </p:nvPr>
        </p:nvSpPr>
        <p:spPr>
          <a:xfrm>
            <a:off x="838200" y="886869"/>
            <a:ext cx="976745" cy="5373149"/>
          </a:xfrm>
        </p:spPr>
        <p:txBody>
          <a:bodyPr>
            <a:normAutofit/>
          </a:bodyPr>
          <a:lstStyle/>
          <a:p>
            <a:pPr marL="0" indent="0">
              <a:buNone/>
            </a:pPr>
            <a:r>
              <a:rPr lang="en-US" sz="2600" dirty="0"/>
              <a:t>ESL</a:t>
            </a:r>
          </a:p>
          <a:p>
            <a:pPr marL="0" indent="0">
              <a:buNone/>
            </a:pPr>
            <a:endParaRPr lang="en-US" sz="2600" dirty="0"/>
          </a:p>
          <a:p>
            <a:pPr marL="0" indent="0">
              <a:buNone/>
            </a:pPr>
            <a:endParaRPr lang="en-US" sz="2600" dirty="0"/>
          </a:p>
          <a:p>
            <a:pPr marL="0" indent="0">
              <a:buNone/>
            </a:pPr>
            <a:endParaRPr lang="en-US" sz="800" dirty="0"/>
          </a:p>
          <a:p>
            <a:pPr marL="0" indent="0">
              <a:buNone/>
            </a:pPr>
            <a:r>
              <a:rPr lang="en-US" sz="2600" dirty="0"/>
              <a:t>D&amp;T</a:t>
            </a:r>
          </a:p>
          <a:p>
            <a:pPr marL="0" indent="0">
              <a:buNone/>
            </a:pPr>
            <a:endParaRPr lang="en-US" sz="2400" dirty="0"/>
          </a:p>
          <a:p>
            <a:pPr marL="0" indent="0">
              <a:buNone/>
            </a:pPr>
            <a:endParaRPr lang="en-US" sz="2400" dirty="0"/>
          </a:p>
          <a:p>
            <a:pPr marL="0" indent="0">
              <a:buNone/>
            </a:pPr>
            <a:endParaRPr lang="en-US" sz="1400" dirty="0"/>
          </a:p>
          <a:p>
            <a:pPr marL="0" indent="0">
              <a:buNone/>
            </a:pPr>
            <a:r>
              <a:rPr lang="en-US" sz="2400" dirty="0" err="1"/>
              <a:t>JxCDC</a:t>
            </a:r>
            <a:endParaRPr lang="en-US" sz="2400" dirty="0"/>
          </a:p>
          <a:p>
            <a:endParaRPr lang="en-US" sz="2400" dirty="0"/>
          </a:p>
        </p:txBody>
      </p:sp>
      <p:sp>
        <p:nvSpPr>
          <p:cNvPr id="4" name="Title 1">
            <a:extLst>
              <a:ext uri="{FF2B5EF4-FFF2-40B4-BE49-F238E27FC236}">
                <a16:creationId xmlns:a16="http://schemas.microsoft.com/office/drawing/2014/main" id="{7F4DC3BB-37DB-0D4C-86BC-E501C7C6EA9D}"/>
              </a:ext>
            </a:extLst>
          </p:cNvPr>
          <p:cNvSpPr txBox="1">
            <a:spLocks/>
          </p:cNvSpPr>
          <p:nvPr/>
        </p:nvSpPr>
        <p:spPr>
          <a:xfrm>
            <a:off x="838200" y="-2382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2316A"/>
                </a:solidFill>
                <a:latin typeface="+mj-lt"/>
                <a:ea typeface="+mj-ea"/>
                <a:cs typeface="+mj-cs"/>
              </a:defRPr>
            </a:lvl1pPr>
          </a:lstStyle>
          <a:p>
            <a:r>
              <a:rPr lang="en-US" b="1" dirty="0"/>
              <a:t>Challenges / Actions (1/2)</a:t>
            </a:r>
            <a:endParaRPr lang="en-PT" dirty="0"/>
          </a:p>
        </p:txBody>
      </p:sp>
      <p:sp>
        <p:nvSpPr>
          <p:cNvPr id="5" name="Content Placeholder 2">
            <a:extLst>
              <a:ext uri="{FF2B5EF4-FFF2-40B4-BE49-F238E27FC236}">
                <a16:creationId xmlns:a16="http://schemas.microsoft.com/office/drawing/2014/main" id="{75F2B2E9-58B9-6543-969A-C104A97F71A6}"/>
              </a:ext>
            </a:extLst>
          </p:cNvPr>
          <p:cNvSpPr txBox="1">
            <a:spLocks/>
          </p:cNvSpPr>
          <p:nvPr/>
        </p:nvSpPr>
        <p:spPr>
          <a:xfrm>
            <a:off x="1426074" y="887047"/>
            <a:ext cx="10094926" cy="5373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Shorten processing times</a:t>
            </a:r>
          </a:p>
          <a:p>
            <a:pPr lvl="1"/>
            <a:r>
              <a:rPr lang="en-US" sz="2200" dirty="0" err="1"/>
              <a:t>Targetting</a:t>
            </a:r>
            <a:r>
              <a:rPr lang="en-US" sz="2200" dirty="0"/>
              <a:t> improved visibility (impact factor )</a:t>
            </a:r>
          </a:p>
          <a:p>
            <a:pPr lvl="2"/>
            <a:r>
              <a:rPr lang="en-US" sz="2200" dirty="0"/>
              <a:t>Attract new readers and drive curiosity (video preview)</a:t>
            </a:r>
          </a:p>
          <a:p>
            <a:pPr lvl="1"/>
            <a:r>
              <a:rPr lang="en-US" sz="2200" dirty="0"/>
              <a:t>Improving geographical spread of AE and authors</a:t>
            </a:r>
            <a:endParaRPr lang="en-US" sz="1000" dirty="0"/>
          </a:p>
          <a:p>
            <a:pPr lvl="1"/>
            <a:endParaRPr lang="en-US" sz="1400" dirty="0"/>
          </a:p>
          <a:p>
            <a:pPr lvl="1"/>
            <a:r>
              <a:rPr lang="en-US" sz="2200" dirty="0"/>
              <a:t>Magazine continues to be driven by Sis</a:t>
            </a:r>
          </a:p>
          <a:p>
            <a:pPr lvl="2"/>
            <a:r>
              <a:rPr lang="en-US" sz="2200" dirty="0"/>
              <a:t>Well-filled pipeline throughout 2021 and beyond </a:t>
            </a:r>
          </a:p>
          <a:p>
            <a:pPr lvl="1"/>
            <a:r>
              <a:rPr lang="en-US" sz="2200" dirty="0"/>
              <a:t>D&amp;T covers all hot topics in design and test (e.g. good coverage in ML trends)</a:t>
            </a:r>
          </a:p>
          <a:p>
            <a:pPr lvl="1"/>
            <a:r>
              <a:rPr lang="en-US" sz="2200" dirty="0"/>
              <a:t>Monitor financial situation, seek improvement</a:t>
            </a:r>
            <a:endParaRPr lang="en-US" sz="1000" dirty="0"/>
          </a:p>
          <a:p>
            <a:pPr lvl="1"/>
            <a:endParaRPr lang="en-US" sz="1400" dirty="0"/>
          </a:p>
          <a:p>
            <a:pPr lvl="1"/>
            <a:r>
              <a:rPr lang="en-US" sz="2200" dirty="0"/>
              <a:t>Paper solicitation is highest priority</a:t>
            </a:r>
          </a:p>
          <a:p>
            <a:pPr lvl="2"/>
            <a:r>
              <a:rPr lang="en-US" sz="2200" dirty="0"/>
              <a:t>Seeking Impact Factor (meeting required 25 papers)</a:t>
            </a:r>
          </a:p>
          <a:p>
            <a:pPr lvl="1"/>
            <a:r>
              <a:rPr lang="en-US" sz="2200" dirty="0"/>
              <a:t>Increase SC relevance and participation</a:t>
            </a:r>
          </a:p>
          <a:p>
            <a:pPr lvl="1"/>
            <a:r>
              <a:rPr lang="en-US" sz="2200" dirty="0"/>
              <a:t>Increase visibility within CEDA (and EDS, </a:t>
            </a:r>
            <a:r>
              <a:rPr lang="en-US" sz="2200" dirty="0" err="1"/>
              <a:t>etc</a:t>
            </a:r>
            <a:r>
              <a:rPr lang="en-US" sz="2200" dirty="0"/>
              <a:t>)</a:t>
            </a:r>
          </a:p>
          <a:p>
            <a:endParaRPr lang="en-US" sz="2400" dirty="0"/>
          </a:p>
        </p:txBody>
      </p:sp>
    </p:spTree>
    <p:extLst>
      <p:ext uri="{BB962C8B-B14F-4D97-AF65-F5344CB8AC3E}">
        <p14:creationId xmlns:p14="http://schemas.microsoft.com/office/powerpoint/2010/main" val="293468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ED6B0-D200-47AB-934A-01EC7B20E4E2}"/>
              </a:ext>
            </a:extLst>
          </p:cNvPr>
          <p:cNvSpPr>
            <a:spLocks noGrp="1"/>
          </p:cNvSpPr>
          <p:nvPr>
            <p:ph idx="1"/>
          </p:nvPr>
        </p:nvSpPr>
        <p:spPr>
          <a:xfrm>
            <a:off x="648854" y="1095206"/>
            <a:ext cx="1054484" cy="2205407"/>
          </a:xfrm>
        </p:spPr>
        <p:txBody>
          <a:bodyPr>
            <a:normAutofit/>
          </a:bodyPr>
          <a:lstStyle/>
          <a:p>
            <a:pPr marL="0" indent="0">
              <a:buNone/>
            </a:pPr>
            <a:r>
              <a:rPr lang="en-US" altLang="de-DE" sz="2400" dirty="0"/>
              <a:t>TCAD</a:t>
            </a:r>
          </a:p>
          <a:p>
            <a:pPr marL="0" indent="0">
              <a:buNone/>
            </a:pPr>
            <a:endParaRPr lang="en-US" altLang="de-DE" sz="2400" dirty="0"/>
          </a:p>
          <a:p>
            <a:pPr marL="0" indent="0">
              <a:buNone/>
            </a:pPr>
            <a:endParaRPr lang="en-US" altLang="de-DE" sz="2400" dirty="0"/>
          </a:p>
          <a:p>
            <a:pPr marL="0" indent="0">
              <a:buNone/>
            </a:pPr>
            <a:endParaRPr lang="en-US" altLang="de-DE" sz="2400" dirty="0"/>
          </a:p>
          <a:p>
            <a:pPr marL="0" indent="0">
              <a:buNone/>
            </a:pPr>
            <a:endParaRPr lang="en-US" altLang="de-DE" sz="2400" dirty="0"/>
          </a:p>
          <a:p>
            <a:pPr marL="0" indent="0">
              <a:buNone/>
            </a:pPr>
            <a:endParaRPr lang="en-US" altLang="de-DE" sz="2400" dirty="0"/>
          </a:p>
          <a:p>
            <a:endParaRPr lang="en-US" sz="2400" dirty="0"/>
          </a:p>
        </p:txBody>
      </p:sp>
      <p:sp>
        <p:nvSpPr>
          <p:cNvPr id="6" name="Title 1">
            <a:extLst>
              <a:ext uri="{FF2B5EF4-FFF2-40B4-BE49-F238E27FC236}">
                <a16:creationId xmlns:a16="http://schemas.microsoft.com/office/drawing/2014/main" id="{4FF79B10-C050-0D47-9EBB-E9E194D5940C}"/>
              </a:ext>
            </a:extLst>
          </p:cNvPr>
          <p:cNvSpPr txBox="1">
            <a:spLocks/>
          </p:cNvSpPr>
          <p:nvPr/>
        </p:nvSpPr>
        <p:spPr>
          <a:xfrm>
            <a:off x="838200" y="15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2316A"/>
                </a:solidFill>
                <a:latin typeface="+mj-lt"/>
                <a:ea typeface="+mj-ea"/>
                <a:cs typeface="+mj-cs"/>
              </a:defRPr>
            </a:lvl1pPr>
          </a:lstStyle>
          <a:p>
            <a:r>
              <a:rPr lang="en-US" b="1" dirty="0"/>
              <a:t>Challenges / Actions (2/2)</a:t>
            </a:r>
            <a:endParaRPr lang="en-PT" dirty="0"/>
          </a:p>
        </p:txBody>
      </p:sp>
      <p:sp>
        <p:nvSpPr>
          <p:cNvPr id="7" name="Content Placeholder 2">
            <a:extLst>
              <a:ext uri="{FF2B5EF4-FFF2-40B4-BE49-F238E27FC236}">
                <a16:creationId xmlns:a16="http://schemas.microsoft.com/office/drawing/2014/main" id="{A5EFD371-5835-7641-8224-8548032E5A57}"/>
              </a:ext>
            </a:extLst>
          </p:cNvPr>
          <p:cNvSpPr txBox="1">
            <a:spLocks/>
          </p:cNvSpPr>
          <p:nvPr/>
        </p:nvSpPr>
        <p:spPr>
          <a:xfrm>
            <a:off x="1176096" y="1170366"/>
            <a:ext cx="10696479" cy="35975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de-DE" sz="2600" dirty="0"/>
              <a:t>Large backlog (close to 250 papers, over 2500 pages)</a:t>
            </a:r>
            <a:endParaRPr lang="en-US" altLang="de-DE" sz="2200" dirty="0"/>
          </a:p>
          <a:p>
            <a:pPr lvl="2"/>
            <a:r>
              <a:rPr lang="en-US" altLang="de-DE" sz="2400" dirty="0"/>
              <a:t>More than 1 year until assigned to an issue</a:t>
            </a:r>
          </a:p>
          <a:p>
            <a:pPr lvl="1"/>
            <a:r>
              <a:rPr lang="en-US" altLang="de-DE" sz="2600" dirty="0"/>
              <a:t>Page counts for 2021 already increased but not sufficient</a:t>
            </a:r>
          </a:p>
          <a:p>
            <a:pPr lvl="1"/>
            <a:r>
              <a:rPr lang="en-US" altLang="de-DE" sz="2600" dirty="0"/>
              <a:t>Decision was made to produce 2o large issues (Oct. &amp; Dec.)</a:t>
            </a:r>
          </a:p>
          <a:p>
            <a:pPr lvl="2"/>
            <a:r>
              <a:rPr lang="en-US" altLang="de-DE" sz="2400" dirty="0"/>
              <a:t>October out, 1200 pages, 95 articles</a:t>
            </a:r>
          </a:p>
          <a:p>
            <a:pPr lvl="2"/>
            <a:r>
              <a:rPr lang="en-US" altLang="de-DE" sz="2400" dirty="0"/>
              <a:t>December prepared</a:t>
            </a:r>
          </a:p>
          <a:p>
            <a:pPr lvl="1"/>
            <a:r>
              <a:rPr lang="en-US" altLang="de-DE" sz="2600" dirty="0"/>
              <a:t>Solves problem but larger difficulty looms</a:t>
            </a:r>
          </a:p>
          <a:p>
            <a:pPr lvl="2"/>
            <a:r>
              <a:rPr lang="en-US" altLang="de-DE" sz="2400" dirty="0"/>
              <a:t>Acceptance ratio too large</a:t>
            </a:r>
          </a:p>
          <a:p>
            <a:pPr lvl="2"/>
            <a:r>
              <a:rPr lang="en-US" altLang="de-DE" sz="2400" dirty="0"/>
              <a:t>Ongoing discussion re: review process and feedback - draft proposal prepared</a:t>
            </a:r>
          </a:p>
          <a:p>
            <a:pPr lvl="1"/>
            <a:r>
              <a:rPr lang="en-US" altLang="de-DE" sz="2600" dirty="0"/>
              <a:t>Continued discussion on publication model vs conferences</a:t>
            </a:r>
            <a:endParaRPr lang="en-US" altLang="de-DE" sz="2200" dirty="0"/>
          </a:p>
          <a:p>
            <a:pPr lvl="2"/>
            <a:r>
              <a:rPr lang="en-US" altLang="de-DE" sz="2400" dirty="0" err="1"/>
              <a:t>ESWeek</a:t>
            </a:r>
            <a:r>
              <a:rPr lang="en-US" altLang="de-DE" sz="2400" dirty="0"/>
              <a:t> example: proceedings published again in 2020 (Nov. issue)</a:t>
            </a:r>
          </a:p>
        </p:txBody>
      </p:sp>
      <p:sp>
        <p:nvSpPr>
          <p:cNvPr id="8" name="Content Placeholder 2">
            <a:extLst>
              <a:ext uri="{FF2B5EF4-FFF2-40B4-BE49-F238E27FC236}">
                <a16:creationId xmlns:a16="http://schemas.microsoft.com/office/drawing/2014/main" id="{C6BC5DC5-29EE-FB49-8011-13DC48C0AD10}"/>
              </a:ext>
            </a:extLst>
          </p:cNvPr>
          <p:cNvSpPr txBox="1">
            <a:spLocks/>
          </p:cNvSpPr>
          <p:nvPr/>
        </p:nvSpPr>
        <p:spPr>
          <a:xfrm>
            <a:off x="677334" y="4761785"/>
            <a:ext cx="10837332" cy="1325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2400" dirty="0"/>
              <a:t>Open Access (accelerated process)</a:t>
            </a:r>
          </a:p>
          <a:p>
            <a:pPr lvl="1"/>
            <a:r>
              <a:rPr lang="en-US" altLang="de-DE" sz="2200" dirty="0"/>
              <a:t>currently in a waiting state (wait and see)</a:t>
            </a:r>
          </a:p>
          <a:p>
            <a:pPr lvl="1"/>
            <a:r>
              <a:rPr lang="en-US" altLang="de-DE" sz="2200" dirty="0"/>
              <a:t>decision was expected in 2020, delayed due to COVID-19 events</a:t>
            </a:r>
          </a:p>
          <a:p>
            <a:endParaRPr lang="en-US" sz="2400" dirty="0"/>
          </a:p>
        </p:txBody>
      </p:sp>
    </p:spTree>
    <p:extLst>
      <p:ext uri="{BB962C8B-B14F-4D97-AF65-F5344CB8AC3E}">
        <p14:creationId xmlns:p14="http://schemas.microsoft.com/office/powerpoint/2010/main" val="1781930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149928"/>
            <a:ext cx="10334984" cy="5943600"/>
          </a:xfrm>
        </p:spPr>
        <p:txBody>
          <a:bodyPr>
            <a:normAutofit/>
          </a:bodyPr>
          <a:lstStyle/>
          <a:p>
            <a:r>
              <a:rPr lang="de-DE" sz="2400" dirty="0"/>
              <a:t>Update D&amp;T </a:t>
            </a:r>
            <a:r>
              <a:rPr lang="de-DE" sz="2400" dirty="0" err="1"/>
              <a:t>MoU</a:t>
            </a:r>
            <a:endParaRPr lang="de-DE" sz="2400" dirty="0"/>
          </a:p>
          <a:p>
            <a:endParaRPr lang="de-DE" sz="800" dirty="0"/>
          </a:p>
          <a:p>
            <a:r>
              <a:rPr lang="de-DE" sz="2400" dirty="0"/>
              <a:t>D&amp;T, ESL </a:t>
            </a:r>
            <a:r>
              <a:rPr lang="de-DE" sz="2400" dirty="0" err="1"/>
              <a:t>and</a:t>
            </a:r>
            <a:r>
              <a:rPr lang="de-DE" sz="2400" dirty="0"/>
              <a:t> TCAD </a:t>
            </a:r>
            <a:r>
              <a:rPr lang="de-DE" sz="2400" dirty="0" err="1"/>
              <a:t>EiC</a:t>
            </a:r>
            <a:r>
              <a:rPr lang="de-DE" sz="2400" dirty="0"/>
              <a:t> </a:t>
            </a:r>
            <a:r>
              <a:rPr lang="de-DE" sz="2400" dirty="0" err="1"/>
              <a:t>searches</a:t>
            </a:r>
            <a:endParaRPr lang="de-DE" sz="2400" dirty="0"/>
          </a:p>
          <a:p>
            <a:endParaRPr lang="de-DE" sz="800" dirty="0"/>
          </a:p>
          <a:p>
            <a:r>
              <a:rPr lang="de-DE" sz="2400" dirty="0"/>
              <a:t>TCAD development, embedded and cyberphysical systems topics</a:t>
            </a:r>
          </a:p>
          <a:p>
            <a:pPr marL="742934" lvl="1" indent="-342900"/>
            <a:r>
              <a:rPr lang="de-DE" sz="2200" dirty="0" err="1"/>
              <a:t>Continuing</a:t>
            </a:r>
            <a:r>
              <a:rPr lang="de-DE" sz="2200" dirty="0"/>
              <a:t> relation </a:t>
            </a:r>
            <a:r>
              <a:rPr lang="de-DE" sz="2200" dirty="0" err="1"/>
              <a:t>with</a:t>
            </a:r>
            <a:r>
              <a:rPr lang="de-DE" sz="2200" dirty="0"/>
              <a:t> </a:t>
            </a:r>
            <a:r>
              <a:rPr lang="de-DE" sz="2200" dirty="0" err="1"/>
              <a:t>ESWeek</a:t>
            </a:r>
            <a:r>
              <a:rPr lang="de-DE" sz="2200" dirty="0"/>
              <a:t>, </a:t>
            </a:r>
            <a:r>
              <a:rPr lang="de-DE" sz="2200" dirty="0" err="1"/>
              <a:t>further</a:t>
            </a:r>
            <a:r>
              <a:rPr lang="de-DE" sz="2200" dirty="0"/>
              <a:t> analysis </a:t>
            </a:r>
            <a:r>
              <a:rPr lang="de-DE" sz="2200" dirty="0" err="1"/>
              <a:t>of</a:t>
            </a:r>
            <a:r>
              <a:rPr lang="de-DE" sz="2200" dirty="0"/>
              <a:t> </a:t>
            </a:r>
            <a:r>
              <a:rPr lang="de-DE" sz="2200" dirty="0" err="1"/>
              <a:t>model</a:t>
            </a:r>
            <a:endParaRPr lang="de-DE" sz="2200" dirty="0"/>
          </a:p>
          <a:p>
            <a:pPr marL="285734" indent="-342900"/>
            <a:endParaRPr lang="de-DE" sz="800" dirty="0"/>
          </a:p>
          <a:p>
            <a:r>
              <a:rPr lang="de-DE" sz="2400" dirty="0" err="1"/>
              <a:t>Ongoing</a:t>
            </a:r>
            <a:r>
              <a:rPr lang="de-DE" sz="2400" dirty="0"/>
              <a:t> </a:t>
            </a:r>
            <a:r>
              <a:rPr lang="de-DE" sz="2400" dirty="0" err="1"/>
              <a:t>work</a:t>
            </a:r>
            <a:r>
              <a:rPr lang="de-DE" sz="2400" dirty="0"/>
              <a:t> </a:t>
            </a:r>
            <a:r>
              <a:rPr lang="de-DE" sz="2400" dirty="0" err="1"/>
              <a:t>towards</a:t>
            </a:r>
            <a:r>
              <a:rPr lang="de-DE" sz="2400" dirty="0"/>
              <a:t> </a:t>
            </a:r>
            <a:r>
              <a:rPr lang="de-DE" sz="2400" dirty="0" err="1"/>
              <a:t>rethinking</a:t>
            </a:r>
            <a:r>
              <a:rPr lang="de-DE" sz="2400" dirty="0"/>
              <a:t> TCAD </a:t>
            </a:r>
            <a:r>
              <a:rPr lang="de-DE" sz="2400" dirty="0" err="1"/>
              <a:t>review</a:t>
            </a:r>
            <a:r>
              <a:rPr lang="de-DE" sz="2400" dirty="0"/>
              <a:t> </a:t>
            </a:r>
            <a:r>
              <a:rPr lang="de-DE" sz="2400" dirty="0" err="1"/>
              <a:t>process</a:t>
            </a:r>
            <a:endParaRPr lang="de-DE" sz="2400" dirty="0"/>
          </a:p>
          <a:p>
            <a:pPr lvl="1"/>
            <a:r>
              <a:rPr lang="de-DE" sz="2200" dirty="0" err="1"/>
              <a:t>Targetting</a:t>
            </a:r>
            <a:r>
              <a:rPr lang="de-DE" sz="2200" dirty="0"/>
              <a:t> a </a:t>
            </a:r>
            <a:r>
              <a:rPr lang="de-DE" sz="2200" dirty="0" err="1"/>
              <a:t>reduction</a:t>
            </a:r>
            <a:r>
              <a:rPr lang="de-DE" sz="2200" dirty="0"/>
              <a:t> in </a:t>
            </a:r>
            <a:r>
              <a:rPr lang="de-DE" sz="2200" dirty="0" err="1"/>
              <a:t>the</a:t>
            </a:r>
            <a:r>
              <a:rPr lang="de-DE" sz="2200" dirty="0"/>
              <a:t> </a:t>
            </a:r>
            <a:r>
              <a:rPr lang="de-DE" sz="2200" dirty="0" err="1"/>
              <a:t>acceptance</a:t>
            </a:r>
            <a:r>
              <a:rPr lang="de-DE" sz="2200" dirty="0"/>
              <a:t> </a:t>
            </a:r>
            <a:r>
              <a:rPr lang="de-DE" sz="2200" dirty="0" err="1"/>
              <a:t>ratio</a:t>
            </a:r>
            <a:r>
              <a:rPr lang="de-DE" sz="2200" dirty="0"/>
              <a:t>, </a:t>
            </a:r>
            <a:r>
              <a:rPr lang="de-DE" sz="2200" dirty="0" err="1"/>
              <a:t>Requires</a:t>
            </a:r>
            <a:r>
              <a:rPr lang="de-DE" sz="2200" dirty="0"/>
              <a:t> </a:t>
            </a:r>
            <a:r>
              <a:rPr lang="de-DE" sz="2200" dirty="0" err="1"/>
              <a:t>policy</a:t>
            </a:r>
            <a:r>
              <a:rPr lang="de-DE" sz="2200" dirty="0"/>
              <a:t> </a:t>
            </a:r>
            <a:r>
              <a:rPr lang="de-DE" sz="2200" dirty="0" err="1"/>
              <a:t>changes</a:t>
            </a:r>
            <a:endParaRPr lang="de-DE" sz="2200" dirty="0"/>
          </a:p>
          <a:p>
            <a:endParaRPr lang="de-DE" sz="800" dirty="0"/>
          </a:p>
          <a:p>
            <a:r>
              <a:rPr lang="de-DE" sz="2400" dirty="0"/>
              <a:t>Monitor </a:t>
            </a:r>
            <a:r>
              <a:rPr lang="de-DE" sz="2400" dirty="0" err="1"/>
              <a:t>effects</a:t>
            </a:r>
            <a:r>
              <a:rPr lang="de-DE" sz="2400" dirty="0"/>
              <a:t> </a:t>
            </a:r>
            <a:r>
              <a:rPr lang="de-DE" sz="2400" dirty="0" err="1"/>
              <a:t>of</a:t>
            </a:r>
            <a:r>
              <a:rPr lang="de-DE" sz="2400" dirty="0"/>
              <a:t> all </a:t>
            </a:r>
            <a:r>
              <a:rPr lang="de-DE" sz="2400" dirty="0" err="1"/>
              <a:t>changes</a:t>
            </a:r>
            <a:r>
              <a:rPr lang="de-DE" sz="2400" dirty="0"/>
              <a:t> </a:t>
            </a:r>
            <a:r>
              <a:rPr lang="de-DE" sz="2400" dirty="0" err="1"/>
              <a:t>taken</a:t>
            </a:r>
            <a:r>
              <a:rPr lang="de-DE" sz="2400" dirty="0"/>
              <a:t> </a:t>
            </a:r>
            <a:r>
              <a:rPr lang="de-DE" sz="2400" dirty="0" err="1"/>
              <a:t>place</a:t>
            </a:r>
            <a:r>
              <a:rPr lang="de-DE" sz="2400" dirty="0"/>
              <a:t> in 2020</a:t>
            </a:r>
          </a:p>
          <a:p>
            <a:endParaRPr lang="de-DE" sz="800" dirty="0"/>
          </a:p>
          <a:p>
            <a:r>
              <a:rPr lang="de-DE" sz="2400" dirty="0"/>
              <a:t>[</a:t>
            </a:r>
            <a:r>
              <a:rPr lang="de-DE" sz="2400" dirty="0" err="1"/>
              <a:t>Restart</a:t>
            </a:r>
            <a:r>
              <a:rPr lang="de-DE" sz="2400" dirty="0"/>
              <a:t>] Open Access </a:t>
            </a:r>
            <a:r>
              <a:rPr lang="de-DE" sz="2400" dirty="0" err="1"/>
              <a:t>monitoring</a:t>
            </a:r>
            <a:r>
              <a:rPr lang="de-DE" sz="2400" dirty="0"/>
              <a:t> </a:t>
            </a:r>
            <a:r>
              <a:rPr lang="de-DE" sz="2400" dirty="0" err="1"/>
              <a:t>and</a:t>
            </a:r>
            <a:r>
              <a:rPr lang="de-DE" sz="2400" dirty="0"/>
              <a:t> </a:t>
            </a:r>
            <a:r>
              <a:rPr lang="de-DE" sz="2400" dirty="0" err="1"/>
              <a:t>discussion</a:t>
            </a:r>
            <a:endParaRPr lang="de-DE" sz="2000" dirty="0"/>
          </a:p>
          <a:p>
            <a:pPr lvl="1"/>
            <a:endParaRPr lang="de-DE" sz="2200" dirty="0"/>
          </a:p>
          <a:p>
            <a:pPr lvl="1"/>
            <a:endParaRPr lang="de-DE" sz="2200" dirty="0"/>
          </a:p>
          <a:p>
            <a:pPr marL="685784" lvl="1">
              <a:buFont typeface="Arial" panose="020B0604020202020204" pitchFamily="34" charset="0"/>
              <a:buChar char="•"/>
            </a:pPr>
            <a:endParaRPr lang="de-DE" sz="1200" dirty="0"/>
          </a:p>
          <a:p>
            <a:pPr marL="0" indent="0">
              <a:buNone/>
            </a:pPr>
            <a:endParaRPr lang="en-US" dirty="0"/>
          </a:p>
        </p:txBody>
      </p:sp>
      <p:sp>
        <p:nvSpPr>
          <p:cNvPr id="5" name="Title 1">
            <a:extLst>
              <a:ext uri="{FF2B5EF4-FFF2-40B4-BE49-F238E27FC236}">
                <a16:creationId xmlns:a16="http://schemas.microsoft.com/office/drawing/2014/main" id="{272173A3-37FF-8B4B-9327-641B99F7E179}"/>
              </a:ext>
            </a:extLst>
          </p:cNvPr>
          <p:cNvSpPr txBox="1">
            <a:spLocks/>
          </p:cNvSpPr>
          <p:nvPr/>
        </p:nvSpPr>
        <p:spPr>
          <a:xfrm>
            <a:off x="838200" y="155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2316A"/>
                </a:solidFill>
                <a:latin typeface="+mj-lt"/>
                <a:ea typeface="+mj-ea"/>
                <a:cs typeface="+mj-cs"/>
              </a:defRPr>
            </a:lvl1pPr>
          </a:lstStyle>
          <a:p>
            <a:r>
              <a:rPr lang="en-US" b="1" dirty="0"/>
              <a:t>Action Items for 2021</a:t>
            </a:r>
            <a:endParaRPr lang="en-PT" dirty="0"/>
          </a:p>
        </p:txBody>
      </p:sp>
    </p:spTree>
    <p:extLst>
      <p:ext uri="{BB962C8B-B14F-4D97-AF65-F5344CB8AC3E}">
        <p14:creationId xmlns:p14="http://schemas.microsoft.com/office/powerpoint/2010/main" val="357960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3810-26EA-1141-A632-28D15067EA16}"/>
              </a:ext>
            </a:extLst>
          </p:cNvPr>
          <p:cNvSpPr>
            <a:spLocks noGrp="1"/>
          </p:cNvSpPr>
          <p:nvPr>
            <p:ph type="title"/>
          </p:nvPr>
        </p:nvSpPr>
        <p:spPr/>
        <p:txBody>
          <a:bodyPr/>
          <a:lstStyle/>
          <a:p>
            <a:r>
              <a:rPr lang="en-PT" dirty="0"/>
              <a:t>Detailed Publication Slides</a:t>
            </a:r>
          </a:p>
        </p:txBody>
      </p:sp>
    </p:spTree>
    <p:extLst>
      <p:ext uri="{BB962C8B-B14F-4D97-AF65-F5344CB8AC3E}">
        <p14:creationId xmlns:p14="http://schemas.microsoft.com/office/powerpoint/2010/main" val="643468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2562</Words>
  <Application>Microsoft Macintosh PowerPoint</Application>
  <PresentationFormat>Widescreen</PresentationFormat>
  <Paragraphs>411</Paragraphs>
  <Slides>31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Gotham Book</vt:lpstr>
      <vt:lpstr>Roboto</vt:lpstr>
      <vt:lpstr>Verdana</vt:lpstr>
      <vt:lpstr>Wingdings</vt:lpstr>
      <vt:lpstr>Wingdings 3</vt:lpstr>
      <vt:lpstr>Office Theme</vt:lpstr>
      <vt:lpstr>Publications</vt:lpstr>
      <vt:lpstr>Publications</vt:lpstr>
      <vt:lpstr>CEDA Periodicals</vt:lpstr>
      <vt:lpstr>Overview &amp; Current Status (1/2)</vt:lpstr>
      <vt:lpstr>Overview &amp; Current Status (2/2)</vt:lpstr>
      <vt:lpstr>PowerPoint Presentation</vt:lpstr>
      <vt:lpstr>PowerPoint Presentation</vt:lpstr>
      <vt:lpstr>PowerPoint Presentation</vt:lpstr>
      <vt:lpstr>Detailed Publication Slides</vt:lpstr>
      <vt:lpstr>IEEE TCAD Update</vt:lpstr>
      <vt:lpstr>TCAD Donald O. Pederson Best Paper Award: To be announced at ICCAD</vt:lpstr>
      <vt:lpstr>IEEE TCAD REVIEW PROCESS CHANGES</vt:lpstr>
      <vt:lpstr>PowerPoint Presentation</vt:lpstr>
      <vt:lpstr>TCAD: Manuscripts Received in 2020</vt:lpstr>
      <vt:lpstr>PowerPoint Presentation</vt:lpstr>
      <vt:lpstr>November 2020</vt:lpstr>
      <vt:lpstr>D&amp;T</vt:lpstr>
      <vt:lpstr>Special Issue Pipeline (1/3)</vt:lpstr>
      <vt:lpstr>Special Issue Pipeline (2/3)</vt:lpstr>
      <vt:lpstr>Special Issue Pipeline (3/3)</vt:lpstr>
      <vt:lpstr>PowerPoint Presentation</vt:lpstr>
      <vt:lpstr>ESL - New Editorial Board from Jan 2020</vt:lpstr>
      <vt:lpstr>ESL: Statistics and Processing Times</vt:lpstr>
      <vt:lpstr>New ESL Feature: Video Preview</vt:lpstr>
      <vt:lpstr>IEEE Journal on Exploratory Solid-State Computational Devices and Circuits  (JXCDC)</vt:lpstr>
      <vt:lpstr>JXCDC – Status (June 2020)</vt:lpstr>
      <vt:lpstr>JXCDC – 2020 Status (Sept. 2020)</vt:lpstr>
      <vt:lpstr>JXCDC – Special Topics for 2020</vt:lpstr>
      <vt:lpstr>JXCDC – Plans for 2020 and 2021</vt:lpstr>
      <vt:lpstr>JXCDC – Editorial Board</vt:lpstr>
      <vt:lpstr>JXCDC Steering Committee Members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Exapmple Here</dc:title>
  <dc:creator>Hough,Mackenzie C</dc:creator>
  <cp:lastModifiedBy>Luís Miguel d'Ávila Silveira</cp:lastModifiedBy>
  <cp:revision>28</cp:revision>
  <dcterms:created xsi:type="dcterms:W3CDTF">2020-08-31T15:23:30Z</dcterms:created>
  <dcterms:modified xsi:type="dcterms:W3CDTF">2020-10-26T00:55:28Z</dcterms:modified>
</cp:coreProperties>
</file>