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</p:sldMasterIdLst>
  <p:notesMasterIdLst>
    <p:notesMasterId r:id="rId16"/>
  </p:notesMasterIdLst>
  <p:sldIdLst>
    <p:sldId id="258" r:id="rId3"/>
    <p:sldId id="259" r:id="rId4"/>
    <p:sldId id="1124" r:id="rId5"/>
    <p:sldId id="1125" r:id="rId6"/>
    <p:sldId id="1126" r:id="rId7"/>
    <p:sldId id="1127" r:id="rId8"/>
    <p:sldId id="1132" r:id="rId9"/>
    <p:sldId id="1128" r:id="rId10"/>
    <p:sldId id="1134" r:id="rId11"/>
    <p:sldId id="266" r:id="rId12"/>
    <p:sldId id="1130" r:id="rId13"/>
    <p:sldId id="1133" r:id="rId14"/>
    <p:sldId id="112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31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74" d="100"/>
          <a:sy n="74" d="100"/>
        </p:scale>
        <p:origin x="208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bauer\Downloads\Research%20Accepte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cat>
            <c:strRef>
              <c:f>'country count'!$H$2:$H$4</c:f>
              <c:strCache>
                <c:ptCount val="3"/>
                <c:pt idx="0">
                  <c:v>Europe</c:v>
                </c:pt>
                <c:pt idx="1">
                  <c:v>North America</c:v>
                </c:pt>
                <c:pt idx="2">
                  <c:v>Asia</c:v>
                </c:pt>
              </c:strCache>
            </c:strRef>
          </c:cat>
          <c:val>
            <c:numRef>
              <c:f>'country count'!$I$2:$I$4</c:f>
            </c:numRef>
          </c:val>
          <c:extLst>
            <c:ext xmlns:c16="http://schemas.microsoft.com/office/drawing/2014/chart" uri="{C3380CC4-5D6E-409C-BE32-E72D297353CC}">
              <c16:uniqueId val="{00000000-7110-0B48-8B9C-51C7E9A4F473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110-0B48-8B9C-51C7E9A4F47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7110-0B48-8B9C-51C7E9A4F47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7110-0B48-8B9C-51C7E9A4F47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Europe,27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110-0B48-8B9C-51C7E9A4F47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North America</a:t>
                    </a:r>
                    <a:r>
                      <a:rPr lang="en-US" baseline="0" dirty="0"/>
                      <a:t> </a:t>
                    </a:r>
                    <a:r>
                      <a:rPr lang="en-US" dirty="0"/>
                      <a:t>81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7110-0B48-8B9C-51C7E9A4F47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Asia,</a:t>
                    </a:r>
                    <a:r>
                      <a:rPr lang="en-US" baseline="0" dirty="0"/>
                      <a:t> </a:t>
                    </a:r>
                    <a:r>
                      <a:rPr lang="en-US" dirty="0"/>
                      <a:t>155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7110-0B48-8B9C-51C7E9A4F4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P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'country count'!$H$2:$H$4</c:f>
              <c:strCache>
                <c:ptCount val="3"/>
                <c:pt idx="0">
                  <c:v>Europe</c:v>
                </c:pt>
                <c:pt idx="1">
                  <c:v>North America</c:v>
                </c:pt>
                <c:pt idx="2">
                  <c:v>Asia</c:v>
                </c:pt>
              </c:strCache>
            </c:strRef>
          </c:cat>
          <c:val>
            <c:numRef>
              <c:f>'country count'!$J$2:$J$4</c:f>
              <c:numCache>
                <c:formatCode>0.00%</c:formatCode>
                <c:ptCount val="3"/>
                <c:pt idx="0">
                  <c:v>0.10266159695817491</c:v>
                </c:pt>
                <c:pt idx="1">
                  <c:v>0.30798479087452474</c:v>
                </c:pt>
                <c:pt idx="2">
                  <c:v>0.58935361216730042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110-0B48-8B9C-51C7E9A4F4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PT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BD1971-4B15-3549-80EE-CD15F8E27907}" type="datetimeFigureOut">
              <a:rPr lang="en-PT" smtClean="0"/>
              <a:t>14/04/2023</a:t>
            </a:fld>
            <a:endParaRPr lang="en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A980A-5A69-9A46-9955-1E4E61A4FF0D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26125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2995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4" name="Google Shape;5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2220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3" name="Google Shape;4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95960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3" name="Google Shape;4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48831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1575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6880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ark, person, bed, computer&#10;&#10;Description automatically generated">
            <a:extLst>
              <a:ext uri="{FF2B5EF4-FFF2-40B4-BE49-F238E27FC236}">
                <a16:creationId xmlns:a16="http://schemas.microsoft.com/office/drawing/2014/main" id="{4768B6C1-EAF5-4738-88F6-32054EFA28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EFE7E-4F42-4D07-9CCA-BA65EED054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84718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9FC726-B604-4500-9F1C-26F0001584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6439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16242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1943100" y="954113"/>
            <a:ext cx="9410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1943100" y="2486025"/>
            <a:ext cx="9410700" cy="369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15"/>
          <p:cNvSpPr/>
          <p:nvPr/>
        </p:nvSpPr>
        <p:spPr>
          <a:xfrm>
            <a:off x="1698171" y="643095"/>
            <a:ext cx="9686611" cy="180870"/>
          </a:xfrm>
          <a:prstGeom prst="roundRect">
            <a:avLst>
              <a:gd name="adj" fmla="val 16667"/>
            </a:avLst>
          </a:prstGeom>
          <a:solidFill>
            <a:srgbClr val="F47836"/>
          </a:solidFill>
          <a:ln w="12700" cap="flat" cmpd="sng">
            <a:solidFill>
              <a:srgbClr val="F47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478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15"/>
          <p:cNvPicPr preferRelativeResize="0"/>
          <p:nvPr/>
        </p:nvPicPr>
        <p:blipFill rotWithShape="1">
          <a:blip r:embed="rId2">
            <a:alphaModFix/>
          </a:blip>
          <a:srcRect l="1" r="64963" b="10837"/>
          <a:stretch/>
        </p:blipFill>
        <p:spPr>
          <a:xfrm>
            <a:off x="303625" y="98213"/>
            <a:ext cx="1210241" cy="1270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9831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5BDECF9A-F64E-4E16-A29F-06C3476D01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A4AAB8-E512-4820-A48B-651514D55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BB4F0-1AE2-4D8B-AA76-4185CF1D41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59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C0445A-983F-4532-8020-FD5746CE7D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59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3255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5DA9E43-F0AD-43E7-963E-649E53B74D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D53ED5-AAFF-4464-B2F5-DA16958ED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F5170-8BE9-4AA4-85C9-418500269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59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7862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ark, person, bed, computer&#10;&#10;Description automatically generated">
            <a:extLst>
              <a:ext uri="{FF2B5EF4-FFF2-40B4-BE49-F238E27FC236}">
                <a16:creationId xmlns:a16="http://schemas.microsoft.com/office/drawing/2014/main" id="{61C7D160-FB77-458E-B429-15F03E809C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0E12C3-0AD4-45DE-946A-2538A94A3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BC49C-EEFD-4C16-AE96-552F43315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8155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5BDECF9A-F64E-4E16-A29F-06C3476D01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A4AAB8-E512-4820-A48B-651514D55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BB4F0-1AE2-4D8B-AA76-4185CF1D41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59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C0445A-983F-4532-8020-FD5746CE7D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59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2177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8EE5C127-374E-4851-BF28-4DAB1B7C34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511C1C-160A-4A10-A30F-B2F6859EB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E26DF-1799-4B38-A430-A847FCC38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2209C-C526-4965-AF1F-59ACC980F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092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961E34-D492-4D46-B69F-0489FE58E1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0875FA-3220-4BA6-A0BC-4C4E209BA9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092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2148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2BFA79EC-F75F-435A-88F7-5CC0D30916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034089-4F4C-40B2-B59E-4798BE6A9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3BCB3-95EF-4259-9098-E6486697A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994D1-83A5-405B-832C-5E21B39D84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9455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C36B3E2-2AE4-4889-A6EE-05595EEC3C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F4C1F5-07C2-4809-A0C4-7533D94BD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0740A8-21BA-4A04-9137-A305BE3227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734936-1317-475D-8356-8535EAF871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7797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/>
          <p:nvPr/>
        </p:nvSpPr>
        <p:spPr>
          <a:xfrm>
            <a:off x="3228865" y="4310738"/>
            <a:ext cx="2944167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JULY 9-13, 2023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3"/>
          <p:cNvSpPr txBox="1"/>
          <p:nvPr/>
        </p:nvSpPr>
        <p:spPr>
          <a:xfrm>
            <a:off x="5803046" y="4317335"/>
            <a:ext cx="3562596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SAN FRANCISCO, CA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3"/>
          <p:cNvSpPr/>
          <p:nvPr/>
        </p:nvSpPr>
        <p:spPr>
          <a:xfrm rot="2820000" flipH="1">
            <a:off x="5582924" y="4435482"/>
            <a:ext cx="182880" cy="181360"/>
          </a:xfrm>
          <a:prstGeom prst="rect">
            <a:avLst/>
          </a:prstGeom>
          <a:solidFill>
            <a:srgbClr val="F47836"/>
          </a:solidFill>
          <a:ln w="12700" cap="flat" cmpd="sng">
            <a:solidFill>
              <a:srgbClr val="F47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3"/>
          <p:cNvSpPr/>
          <p:nvPr/>
        </p:nvSpPr>
        <p:spPr>
          <a:xfrm>
            <a:off x="1698171" y="643095"/>
            <a:ext cx="9686611" cy="180870"/>
          </a:xfrm>
          <a:prstGeom prst="roundRect">
            <a:avLst>
              <a:gd name="adj" fmla="val 16667"/>
            </a:avLst>
          </a:prstGeom>
          <a:solidFill>
            <a:srgbClr val="F47836"/>
          </a:solidFill>
          <a:ln w="12700" cap="flat" cmpd="sng">
            <a:solidFill>
              <a:srgbClr val="F47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478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63546" y="1688614"/>
            <a:ext cx="5720401" cy="2359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3"/>
          <p:cNvPicPr preferRelativeResize="0"/>
          <p:nvPr/>
        </p:nvPicPr>
        <p:blipFill rotWithShape="1">
          <a:blip r:embed="rId2">
            <a:alphaModFix/>
          </a:blip>
          <a:srcRect l="1" r="64963" b="10837"/>
          <a:stretch/>
        </p:blipFill>
        <p:spPr>
          <a:xfrm>
            <a:off x="303625" y="98213"/>
            <a:ext cx="1210241" cy="127063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3"/>
          <p:cNvSpPr/>
          <p:nvPr/>
        </p:nvSpPr>
        <p:spPr>
          <a:xfrm>
            <a:off x="3140364" y="4183980"/>
            <a:ext cx="5643583" cy="46651"/>
          </a:xfrm>
          <a:prstGeom prst="roundRect">
            <a:avLst>
              <a:gd name="adj" fmla="val 16667"/>
            </a:avLst>
          </a:prstGeom>
          <a:solidFill>
            <a:srgbClr val="F47836"/>
          </a:solidFill>
          <a:ln w="12700" cap="flat" cmpd="sng">
            <a:solidFill>
              <a:srgbClr val="F47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4783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5757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4"/>
          <p:cNvSpPr txBox="1">
            <a:spLocks noGrp="1"/>
          </p:cNvSpPr>
          <p:nvPr>
            <p:ph type="title"/>
          </p:nvPr>
        </p:nvSpPr>
        <p:spPr>
          <a:xfrm>
            <a:off x="1943100" y="954113"/>
            <a:ext cx="9410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body" idx="1"/>
          </p:nvPr>
        </p:nvSpPr>
        <p:spPr>
          <a:xfrm>
            <a:off x="1943100" y="2486025"/>
            <a:ext cx="9410700" cy="369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" name="Google Shape;25;p14"/>
          <p:cNvSpPr/>
          <p:nvPr/>
        </p:nvSpPr>
        <p:spPr>
          <a:xfrm>
            <a:off x="1698171" y="643095"/>
            <a:ext cx="9686611" cy="180870"/>
          </a:xfrm>
          <a:prstGeom prst="roundRect">
            <a:avLst>
              <a:gd name="adj" fmla="val 16667"/>
            </a:avLst>
          </a:prstGeom>
          <a:solidFill>
            <a:srgbClr val="F47836"/>
          </a:solidFill>
          <a:ln w="12700" cap="flat" cmpd="sng">
            <a:solidFill>
              <a:srgbClr val="F47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478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14"/>
          <p:cNvPicPr preferRelativeResize="0"/>
          <p:nvPr/>
        </p:nvPicPr>
        <p:blipFill rotWithShape="1">
          <a:blip r:embed="rId2">
            <a:alphaModFix/>
          </a:blip>
          <a:srcRect l="1" r="64963" b="10837"/>
          <a:stretch/>
        </p:blipFill>
        <p:spPr>
          <a:xfrm>
            <a:off x="303625" y="98213"/>
            <a:ext cx="1210241" cy="1270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074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0E9CFA-CF36-482F-A57C-02A368B22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F89DDE-6092-4BFE-B829-C7E8708C9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5653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066554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30FCD-8A35-401A-9903-417F8DBC3C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DAC 2023 Updates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1BA788-2CBF-445D-B9EB-E38B9540C0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L. Miguel Silveira</a:t>
            </a:r>
          </a:p>
          <a:p>
            <a:r>
              <a:rPr lang="en-US" dirty="0"/>
              <a:t>April 16</a:t>
            </a:r>
            <a:r>
              <a:rPr lang="en-US" baseline="30000" dirty="0"/>
              <a:t>th</a:t>
            </a:r>
            <a:r>
              <a:rPr lang="en-US" dirty="0"/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2186623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pie chart&#10;&#10;Description automatically generated">
            <a:extLst>
              <a:ext uri="{FF2B5EF4-FFF2-40B4-BE49-F238E27FC236}">
                <a16:creationId xmlns:a16="http://schemas.microsoft.com/office/drawing/2014/main" id="{1BCC4E06-6FF1-BF4E-B6EB-8BD56D0A1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74373" y="2744014"/>
            <a:ext cx="5173945" cy="2945289"/>
          </a:xfrm>
          <a:prstGeom prst="rect">
            <a:avLst/>
          </a:prstGeom>
        </p:spPr>
      </p:pic>
      <p:sp>
        <p:nvSpPr>
          <p:cNvPr id="46" name="Google Shape;4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10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8"/>
          <p:cNvSpPr txBox="1"/>
          <p:nvPr/>
        </p:nvSpPr>
        <p:spPr>
          <a:xfrm>
            <a:off x="1150003" y="55784"/>
            <a:ext cx="10490744" cy="61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2023 DAC Expenses Detail (Approved Budged)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" name="Google Shape;50;p8"/>
          <p:cNvSpPr txBox="1"/>
          <p:nvPr/>
        </p:nvSpPr>
        <p:spPr>
          <a:xfrm>
            <a:off x="975360" y="1284285"/>
            <a:ext cx="14638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Income: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1" name="Google Shape;51;p8"/>
          <p:cNvSpPr txBox="1"/>
          <p:nvPr/>
        </p:nvSpPr>
        <p:spPr>
          <a:xfrm>
            <a:off x="6515100" y="1273332"/>
            <a:ext cx="18630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Expenses: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" name="Picture 4" descr="Chart, pie chart&#10;&#10;Description automatically generated">
            <a:extLst>
              <a:ext uri="{FF2B5EF4-FFF2-40B4-BE49-F238E27FC236}">
                <a16:creationId xmlns:a16="http://schemas.microsoft.com/office/drawing/2014/main" id="{27D98BF1-E1AE-72BE-79CB-14CF3C0322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5189" y="1827865"/>
            <a:ext cx="8959548" cy="4893610"/>
          </a:xfrm>
          <a:prstGeom prst="rect">
            <a:avLst/>
          </a:prstGeom>
        </p:spPr>
      </p:pic>
      <p:sp>
        <p:nvSpPr>
          <p:cNvPr id="6" name="Google Shape;48;p8">
            <a:extLst>
              <a:ext uri="{FF2B5EF4-FFF2-40B4-BE49-F238E27FC236}">
                <a16:creationId xmlns:a16="http://schemas.microsoft.com/office/drawing/2014/main" id="{06DF49EB-A773-19BC-065A-C6710E11E9E3}"/>
              </a:ext>
            </a:extLst>
          </p:cNvPr>
          <p:cNvSpPr txBox="1"/>
          <p:nvPr/>
        </p:nvSpPr>
        <p:spPr>
          <a:xfrm>
            <a:off x="7029052" y="3832271"/>
            <a:ext cx="172675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C0C0C0"/>
                </a:highlight>
                <a:uLnTx/>
                <a:uFillTx/>
                <a:latin typeface="Arial"/>
                <a:ea typeface="Arial"/>
                <a:cs typeface="Arial"/>
                <a:sym typeface="Arial"/>
              </a:rPr>
              <a:t>$3,065K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C0C0C0"/>
              </a:highlight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6DB9AA-CDD8-4D44-95AF-997A47CDC3D0}"/>
              </a:ext>
            </a:extLst>
          </p:cNvPr>
          <p:cNvSpPr txBox="1"/>
          <p:nvPr/>
        </p:nvSpPr>
        <p:spPr>
          <a:xfrm>
            <a:off x="595204" y="3372788"/>
            <a:ext cx="11095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Conference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1065K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45A6B8-B3EB-1A3E-0D1E-DEB8EFB889E9}"/>
              </a:ext>
            </a:extLst>
          </p:cNvPr>
          <p:cNvSpPr txBox="1"/>
          <p:nvPr/>
        </p:nvSpPr>
        <p:spPr>
          <a:xfrm>
            <a:off x="1607408" y="4471135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Exhibit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2008K</a:t>
            </a:r>
          </a:p>
        </p:txBody>
      </p:sp>
      <p:sp>
        <p:nvSpPr>
          <p:cNvPr id="2" name="Google Shape;48;p8">
            <a:extLst>
              <a:ext uri="{FF2B5EF4-FFF2-40B4-BE49-F238E27FC236}">
                <a16:creationId xmlns:a16="http://schemas.microsoft.com/office/drawing/2014/main" id="{79851799-23E0-2583-9054-6CE78BD8D44B}"/>
              </a:ext>
            </a:extLst>
          </p:cNvPr>
          <p:cNvSpPr txBox="1"/>
          <p:nvPr/>
        </p:nvSpPr>
        <p:spPr>
          <a:xfrm>
            <a:off x="276045" y="5578051"/>
            <a:ext cx="292914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C0C0C0"/>
                </a:highlight>
                <a:uLnTx/>
                <a:uFillTx/>
                <a:latin typeface="Arial"/>
                <a:ea typeface="Arial"/>
                <a:cs typeface="Arial"/>
                <a:sym typeface="Arial"/>
              </a:rPr>
              <a:t>-$105K Synopsys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C0C0C0"/>
              </a:highlight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48;p8">
            <a:extLst>
              <a:ext uri="{FF2B5EF4-FFF2-40B4-BE49-F238E27FC236}">
                <a16:creationId xmlns:a16="http://schemas.microsoft.com/office/drawing/2014/main" id="{34E3C254-5212-5DE9-6682-FC7359C24D32}"/>
              </a:ext>
            </a:extLst>
          </p:cNvPr>
          <p:cNvSpPr txBox="1"/>
          <p:nvPr/>
        </p:nvSpPr>
        <p:spPr>
          <a:xfrm>
            <a:off x="1177858" y="3782248"/>
            <a:ext cx="172675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C0C0C0"/>
                </a:highlight>
                <a:uLnTx/>
                <a:uFillTx/>
                <a:latin typeface="Arial"/>
                <a:ea typeface="Arial"/>
                <a:cs typeface="Arial"/>
                <a:sym typeface="Arial"/>
              </a:rPr>
              <a:t>$3,072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C0C0C0"/>
                </a:highlight>
                <a:uLnTx/>
                <a:uFillTx/>
                <a:latin typeface="Arial"/>
                <a:cs typeface="Arial"/>
                <a:sym typeface="Arial"/>
              </a:rPr>
              <a:t>K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C0C0C0"/>
              </a:highlight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982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/>
          <p:nvPr/>
        </p:nvSpPr>
        <p:spPr>
          <a:xfrm>
            <a:off x="1150003" y="55784"/>
            <a:ext cx="10490744" cy="61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2023 DAC: Updated (targeting break-even)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15F2C1-8248-5BD2-9011-149781C95A3F}"/>
              </a:ext>
            </a:extLst>
          </p:cNvPr>
          <p:cNvSpPr txBox="1"/>
          <p:nvPr/>
        </p:nvSpPr>
        <p:spPr>
          <a:xfrm>
            <a:off x="1463596" y="965230"/>
            <a:ext cx="10491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T" sz="2400" dirty="0">
                <a:solidFill>
                  <a:srgbClr val="FF0000"/>
                </a:solidFill>
              </a:rPr>
              <a:t>Synopsys dropped out, Cadence reduced support, struggling to break even</a:t>
            </a:r>
          </a:p>
        </p:txBody>
      </p:sp>
      <p:sp>
        <p:nvSpPr>
          <p:cNvPr id="3" name="Google Shape;46;p8">
            <a:extLst>
              <a:ext uri="{FF2B5EF4-FFF2-40B4-BE49-F238E27FC236}">
                <a16:creationId xmlns:a16="http://schemas.microsoft.com/office/drawing/2014/main" id="{D29EE18F-1E40-E23A-F667-17C47FB6298D}"/>
              </a:ext>
            </a:extLst>
          </p:cNvPr>
          <p:cNvSpPr txBox="1">
            <a:spLocks/>
          </p:cNvSpPr>
          <p:nvPr/>
        </p:nvSpPr>
        <p:spPr>
          <a:xfrm>
            <a:off x="6620166" y="621506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 descr="Chart, pie chart&#10;&#10;Description automatically generated">
            <a:extLst>
              <a:ext uri="{FF2B5EF4-FFF2-40B4-BE49-F238E27FC236}">
                <a16:creationId xmlns:a16="http://schemas.microsoft.com/office/drawing/2014/main" id="{BA3D30D8-6298-D431-D117-A00824BDB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018" y="1722924"/>
            <a:ext cx="9401640" cy="5135076"/>
          </a:xfrm>
          <a:prstGeom prst="rect">
            <a:avLst/>
          </a:prstGeom>
        </p:spPr>
      </p:pic>
      <p:sp>
        <p:nvSpPr>
          <p:cNvPr id="8" name="Google Shape;48;p8">
            <a:extLst>
              <a:ext uri="{FF2B5EF4-FFF2-40B4-BE49-F238E27FC236}">
                <a16:creationId xmlns:a16="http://schemas.microsoft.com/office/drawing/2014/main" id="{D262BD9D-6CD3-39D7-78A2-262E8FA259CF}"/>
              </a:ext>
            </a:extLst>
          </p:cNvPr>
          <p:cNvSpPr txBox="1"/>
          <p:nvPr/>
        </p:nvSpPr>
        <p:spPr>
          <a:xfrm>
            <a:off x="3779213" y="5339040"/>
            <a:ext cx="787845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FF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-$12K</a:t>
            </a:r>
            <a:endParaRPr sz="1050" dirty="0">
              <a:solidFill>
                <a:srgbClr val="FF0000"/>
              </a:solidFill>
              <a:highlight>
                <a:srgbClr val="C0C0C0"/>
              </a:highlight>
            </a:endParaRPr>
          </a:p>
        </p:txBody>
      </p:sp>
      <p:sp>
        <p:nvSpPr>
          <p:cNvPr id="18" name="Google Shape;48;p8">
            <a:extLst>
              <a:ext uri="{FF2B5EF4-FFF2-40B4-BE49-F238E27FC236}">
                <a16:creationId xmlns:a16="http://schemas.microsoft.com/office/drawing/2014/main" id="{9C168171-CE86-71FE-A290-F1AD973271BD}"/>
              </a:ext>
            </a:extLst>
          </p:cNvPr>
          <p:cNvSpPr txBox="1"/>
          <p:nvPr/>
        </p:nvSpPr>
        <p:spPr>
          <a:xfrm>
            <a:off x="4431257" y="3227390"/>
            <a:ext cx="787845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FF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-$45K</a:t>
            </a:r>
            <a:endParaRPr sz="1050" dirty="0">
              <a:solidFill>
                <a:srgbClr val="FF0000"/>
              </a:solidFill>
              <a:highlight>
                <a:srgbClr val="C0C0C0"/>
              </a:highlight>
            </a:endParaRPr>
          </a:p>
        </p:txBody>
      </p:sp>
      <p:sp>
        <p:nvSpPr>
          <p:cNvPr id="19" name="Google Shape;48;p8">
            <a:extLst>
              <a:ext uri="{FF2B5EF4-FFF2-40B4-BE49-F238E27FC236}">
                <a16:creationId xmlns:a16="http://schemas.microsoft.com/office/drawing/2014/main" id="{8E190E95-2792-4844-591B-947FD05F4C99}"/>
              </a:ext>
            </a:extLst>
          </p:cNvPr>
          <p:cNvSpPr txBox="1"/>
          <p:nvPr/>
        </p:nvSpPr>
        <p:spPr>
          <a:xfrm>
            <a:off x="8410916" y="4575504"/>
            <a:ext cx="787845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FF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-$10K</a:t>
            </a:r>
            <a:endParaRPr sz="1050" dirty="0">
              <a:solidFill>
                <a:srgbClr val="FF0000"/>
              </a:solidFill>
              <a:highlight>
                <a:srgbClr val="C0C0C0"/>
              </a:highlight>
            </a:endParaRPr>
          </a:p>
        </p:txBody>
      </p:sp>
      <p:sp>
        <p:nvSpPr>
          <p:cNvPr id="20" name="Google Shape;48;p8">
            <a:extLst>
              <a:ext uri="{FF2B5EF4-FFF2-40B4-BE49-F238E27FC236}">
                <a16:creationId xmlns:a16="http://schemas.microsoft.com/office/drawing/2014/main" id="{D97707D4-544C-EAF7-25FB-74EA87B1DCAD}"/>
              </a:ext>
            </a:extLst>
          </p:cNvPr>
          <p:cNvSpPr txBox="1"/>
          <p:nvPr/>
        </p:nvSpPr>
        <p:spPr>
          <a:xfrm>
            <a:off x="7714525" y="5037226"/>
            <a:ext cx="787845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FF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-$10K</a:t>
            </a:r>
            <a:endParaRPr sz="1050" dirty="0">
              <a:solidFill>
                <a:srgbClr val="FF0000"/>
              </a:solidFill>
              <a:highlight>
                <a:srgbClr val="C0C0C0"/>
              </a:highlight>
            </a:endParaRPr>
          </a:p>
        </p:txBody>
      </p:sp>
      <p:sp>
        <p:nvSpPr>
          <p:cNvPr id="21" name="Google Shape;48;p8">
            <a:extLst>
              <a:ext uri="{FF2B5EF4-FFF2-40B4-BE49-F238E27FC236}">
                <a16:creationId xmlns:a16="http://schemas.microsoft.com/office/drawing/2014/main" id="{E4061B54-7564-40FD-4F6F-7747367E77E8}"/>
              </a:ext>
            </a:extLst>
          </p:cNvPr>
          <p:cNvSpPr txBox="1"/>
          <p:nvPr/>
        </p:nvSpPr>
        <p:spPr>
          <a:xfrm>
            <a:off x="4037335" y="3853756"/>
            <a:ext cx="787845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FF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-$1</a:t>
            </a:r>
            <a:r>
              <a:rPr lang="en-US" sz="1600" dirty="0">
                <a:solidFill>
                  <a:srgbClr val="FF0000"/>
                </a:solidFill>
                <a:highlight>
                  <a:srgbClr val="C0C0C0"/>
                </a:highlight>
              </a:rPr>
              <a:t>7</a:t>
            </a:r>
            <a:r>
              <a:rPr lang="en-US" sz="1600" b="0" i="0" u="none" strike="noStrike" cap="none" dirty="0">
                <a:solidFill>
                  <a:srgbClr val="FF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K</a:t>
            </a:r>
            <a:endParaRPr sz="1050" dirty="0">
              <a:solidFill>
                <a:srgbClr val="FF0000"/>
              </a:solidFill>
              <a:highlight>
                <a:srgbClr val="C0C0C0"/>
              </a:highlight>
            </a:endParaRPr>
          </a:p>
        </p:txBody>
      </p:sp>
      <p:sp>
        <p:nvSpPr>
          <p:cNvPr id="22" name="Google Shape;48;p8">
            <a:extLst>
              <a:ext uri="{FF2B5EF4-FFF2-40B4-BE49-F238E27FC236}">
                <a16:creationId xmlns:a16="http://schemas.microsoft.com/office/drawing/2014/main" id="{2B78B756-56B9-9E21-AD19-C6C68CF740BD}"/>
              </a:ext>
            </a:extLst>
          </p:cNvPr>
          <p:cNvSpPr txBox="1"/>
          <p:nvPr/>
        </p:nvSpPr>
        <p:spPr>
          <a:xfrm>
            <a:off x="4509638" y="5677554"/>
            <a:ext cx="787845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FF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-$3K</a:t>
            </a:r>
            <a:endParaRPr sz="1050" dirty="0">
              <a:solidFill>
                <a:srgbClr val="FF0000"/>
              </a:solidFill>
              <a:highlight>
                <a:srgbClr val="C0C0C0"/>
              </a:highlight>
            </a:endParaRPr>
          </a:p>
        </p:txBody>
      </p:sp>
      <p:sp>
        <p:nvSpPr>
          <p:cNvPr id="23" name="Google Shape;48;p8">
            <a:extLst>
              <a:ext uri="{FF2B5EF4-FFF2-40B4-BE49-F238E27FC236}">
                <a16:creationId xmlns:a16="http://schemas.microsoft.com/office/drawing/2014/main" id="{CFF928A2-8711-A57D-A07A-6F68302D830C}"/>
              </a:ext>
            </a:extLst>
          </p:cNvPr>
          <p:cNvSpPr txBox="1"/>
          <p:nvPr/>
        </p:nvSpPr>
        <p:spPr>
          <a:xfrm>
            <a:off x="4891922" y="2275042"/>
            <a:ext cx="787845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FF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-$9K</a:t>
            </a:r>
            <a:endParaRPr sz="1050" dirty="0">
              <a:solidFill>
                <a:srgbClr val="FF0000"/>
              </a:solidFill>
              <a:highlight>
                <a:srgbClr val="C0C0C0"/>
              </a:highlight>
            </a:endParaRPr>
          </a:p>
        </p:txBody>
      </p:sp>
      <p:sp>
        <p:nvSpPr>
          <p:cNvPr id="24" name="Google Shape;48;p8">
            <a:extLst>
              <a:ext uri="{FF2B5EF4-FFF2-40B4-BE49-F238E27FC236}">
                <a16:creationId xmlns:a16="http://schemas.microsoft.com/office/drawing/2014/main" id="{FD5F673A-3CB5-B6A9-239E-44C8837D9C1E}"/>
              </a:ext>
            </a:extLst>
          </p:cNvPr>
          <p:cNvSpPr txBox="1"/>
          <p:nvPr/>
        </p:nvSpPr>
        <p:spPr>
          <a:xfrm>
            <a:off x="5346109" y="2748218"/>
            <a:ext cx="787845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FF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-$</a:t>
            </a:r>
            <a:r>
              <a:rPr lang="en-US" sz="1600" dirty="0">
                <a:solidFill>
                  <a:srgbClr val="FF0000"/>
                </a:solidFill>
                <a:highlight>
                  <a:srgbClr val="C0C0C0"/>
                </a:highlight>
              </a:rPr>
              <a:t>6</a:t>
            </a:r>
            <a:r>
              <a:rPr lang="en-US" sz="1600" b="0" i="0" u="none" strike="noStrike" cap="none" dirty="0">
                <a:solidFill>
                  <a:srgbClr val="FF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K</a:t>
            </a:r>
            <a:endParaRPr sz="1050" dirty="0">
              <a:solidFill>
                <a:srgbClr val="FF0000"/>
              </a:solidFill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81832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"/>
          <p:cNvSpPr txBox="1">
            <a:spLocks noGrp="1"/>
          </p:cNvSpPr>
          <p:nvPr>
            <p:ph type="title"/>
          </p:nvPr>
        </p:nvSpPr>
        <p:spPr>
          <a:xfrm>
            <a:off x="311855" y="31447"/>
            <a:ext cx="10057096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rPr lang="en-US" sz="4000" dirty="0">
                <a:latin typeface="Arial"/>
                <a:ea typeface="Arial"/>
                <a:cs typeface="Arial"/>
                <a:sym typeface="Arial"/>
              </a:rPr>
              <a:t>DAC 2023 ► 2024  Finance and Planning</a:t>
            </a:r>
            <a:endParaRPr dirty="0"/>
          </a:p>
        </p:txBody>
      </p:sp>
      <p:sp>
        <p:nvSpPr>
          <p:cNvPr id="140" name="Google Shape;140;p1"/>
          <p:cNvSpPr txBox="1">
            <a:spLocks noGrp="1"/>
          </p:cNvSpPr>
          <p:nvPr>
            <p:ph type="body" idx="1"/>
          </p:nvPr>
        </p:nvSpPr>
        <p:spPr>
          <a:xfrm>
            <a:off x="311855" y="1058948"/>
            <a:ext cx="11568290" cy="4824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Major expense items are: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Conference management, overly expensive ($500K)</a:t>
            </a:r>
          </a:p>
          <a:p>
            <a:pPr lvl="2"/>
            <a:r>
              <a:rPr lang="en-US" sz="2400" dirty="0">
                <a:solidFill>
                  <a:srgbClr val="FF0000"/>
                </a:solidFill>
              </a:rPr>
              <a:t>Currently negotiating necessary reduction! If not successful need to go for bids!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Moscone ($190K), Food and Beverage ($350K), Internet</a:t>
            </a:r>
          </a:p>
          <a:p>
            <a:pPr lvl="2"/>
            <a:r>
              <a:rPr lang="en-US" sz="2400" dirty="0">
                <a:solidFill>
                  <a:srgbClr val="FF0000"/>
                </a:solidFill>
              </a:rPr>
              <a:t>Not changing, committed for 2024, looking at options for 2025, possibly Austin</a:t>
            </a:r>
            <a:endParaRPr lang="en-US" sz="1800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A/V ($500K), Exhibition (Sales, room, </a:t>
            </a:r>
            <a:r>
              <a:rPr lang="en-US" dirty="0" err="1">
                <a:solidFill>
                  <a:schemeClr val="tx1"/>
                </a:solidFill>
              </a:rPr>
              <a:t>etc</a:t>
            </a:r>
            <a:r>
              <a:rPr lang="en-US" dirty="0">
                <a:solidFill>
                  <a:schemeClr val="tx1"/>
                </a:solidFill>
              </a:rPr>
              <a:t>, $440K), </a:t>
            </a:r>
            <a:r>
              <a:rPr lang="en-US" dirty="0"/>
              <a:t>R</a:t>
            </a:r>
            <a:r>
              <a:rPr lang="en-US" dirty="0">
                <a:solidFill>
                  <a:schemeClr val="tx1"/>
                </a:solidFill>
              </a:rPr>
              <a:t>egistration ($112K)</a:t>
            </a:r>
          </a:p>
          <a:p>
            <a:pPr lvl="2"/>
            <a:r>
              <a:rPr lang="en-US" sz="2400" dirty="0">
                <a:solidFill>
                  <a:srgbClr val="FF0000"/>
                </a:solidFill>
              </a:rPr>
              <a:t>Will go for RFPs for 2024 hoping to find cost reduction</a:t>
            </a:r>
          </a:p>
          <a:p>
            <a:pPr lvl="1"/>
            <a:r>
              <a:rPr lang="en-US" dirty="0"/>
              <a:t>D</a:t>
            </a:r>
            <a:r>
              <a:rPr lang="en-US" dirty="0">
                <a:solidFill>
                  <a:schemeClr val="tx1"/>
                </a:solidFill>
              </a:rPr>
              <a:t>irect, EC costs ($165K)</a:t>
            </a:r>
          </a:p>
          <a:p>
            <a:pPr lvl="2"/>
            <a:r>
              <a:rPr lang="en-US" sz="2400" dirty="0">
                <a:solidFill>
                  <a:srgbClr val="FF0000"/>
                </a:solidFill>
              </a:rPr>
              <a:t>Will impose restrictions on costs, support</a:t>
            </a:r>
          </a:p>
          <a:p>
            <a:r>
              <a:rPr lang="en-US" sz="3200" dirty="0"/>
              <a:t>Ending collocation with SEMI in 2023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/>
              <a:t> Must handle direct contracting for 2024: IEEE &amp; ACM helping</a:t>
            </a:r>
          </a:p>
          <a:p>
            <a:pPr marL="914400" lvl="2" indent="0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859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"/>
          <p:cNvSpPr txBox="1">
            <a:spLocks noGrp="1"/>
          </p:cNvSpPr>
          <p:nvPr>
            <p:ph type="title"/>
          </p:nvPr>
        </p:nvSpPr>
        <p:spPr>
          <a:xfrm>
            <a:off x="311855" y="31447"/>
            <a:ext cx="834891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rPr lang="en-US" sz="4000" dirty="0">
                <a:latin typeface="Arial"/>
                <a:ea typeface="Arial"/>
                <a:cs typeface="Arial"/>
                <a:sym typeface="Arial"/>
              </a:rPr>
              <a:t>DAC 2024 Challenges / Outlook</a:t>
            </a:r>
            <a:endParaRPr dirty="0"/>
          </a:p>
        </p:txBody>
      </p:sp>
      <p:sp>
        <p:nvSpPr>
          <p:cNvPr id="140" name="Google Shape;140;p1"/>
          <p:cNvSpPr txBox="1">
            <a:spLocks noGrp="1"/>
          </p:cNvSpPr>
          <p:nvPr>
            <p:ph type="body" idx="1"/>
          </p:nvPr>
        </p:nvSpPr>
        <p:spPr>
          <a:xfrm>
            <a:off x="311855" y="1076201"/>
            <a:ext cx="11747873" cy="531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Tough road ahead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Clear clash of perceptions, hard to change “old” ways</a:t>
            </a:r>
          </a:p>
          <a:p>
            <a:pPr lvl="1"/>
            <a:r>
              <a:rPr lang="en-US" dirty="0"/>
              <a:t>Many things are still being done/seen as in past times (same people!)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/>
              <a:t>Advisory Committee was setup and started working: experienced people, will help</a:t>
            </a:r>
            <a:endParaRPr lang="en-US" sz="1400" dirty="0"/>
          </a:p>
          <a:p>
            <a:r>
              <a:rPr lang="en-US" dirty="0">
                <a:solidFill>
                  <a:schemeClr val="tx1"/>
                </a:solidFill>
              </a:rPr>
              <a:t>Location issues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San Francisco too expensive, need to relocate, considering Austin every other year</a:t>
            </a:r>
          </a:p>
          <a:p>
            <a:pPr lvl="2"/>
            <a:r>
              <a:rPr lang="en-US" sz="2400" dirty="0"/>
              <a:t>But need to ensure exhibitors accept move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2024 Conference/Budget preparations starting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2023 Budget was approved with several strong warnings for 2024 (before SYN drop out)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ACM has stated it will not approve a budget without surplus (overhead &amp; contingency)</a:t>
            </a:r>
            <a:endParaRPr lang="en-US" dirty="0">
              <a:solidFill>
                <a:schemeClr val="tx1"/>
              </a:solidFill>
            </a:endParaRPr>
          </a:p>
          <a:p>
            <a:pPr marL="1051561" lvl="2" indent="0">
              <a:buNone/>
            </a:pPr>
            <a:endParaRPr lang="en-US" sz="1000" dirty="0"/>
          </a:p>
          <a:p>
            <a:pPr lvl="1"/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653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F842-03B3-45BA-8CB6-EE92EFEE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ED6B0-D200-47AB-934A-01EC7B20E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4851"/>
            <a:ext cx="8596668" cy="4556511"/>
          </a:xfrm>
        </p:spPr>
        <p:txBody>
          <a:bodyPr/>
          <a:lstStyle/>
          <a:p>
            <a:r>
              <a:rPr lang="en-US" dirty="0"/>
              <a:t>DAC 2023 Program</a:t>
            </a:r>
          </a:p>
          <a:p>
            <a:r>
              <a:rPr lang="en-US" dirty="0"/>
              <a:t>Financial Situation</a:t>
            </a:r>
          </a:p>
          <a:p>
            <a:r>
              <a:rPr lang="en-US" dirty="0"/>
              <a:t>Future Outlook</a:t>
            </a:r>
          </a:p>
        </p:txBody>
      </p:sp>
    </p:spTree>
    <p:extLst>
      <p:ext uri="{BB962C8B-B14F-4D97-AF65-F5344CB8AC3E}">
        <p14:creationId xmlns:p14="http://schemas.microsoft.com/office/powerpoint/2010/main" val="2417829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E3C46BD-0833-D436-27EE-13EB88145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872" y="5210355"/>
            <a:ext cx="6268138" cy="16562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DAF842-03B3-45BA-8CB6-EE92EFEEF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325"/>
            <a:ext cx="10515600" cy="1325563"/>
          </a:xfrm>
        </p:spPr>
        <p:txBody>
          <a:bodyPr/>
          <a:lstStyle/>
          <a:p>
            <a:r>
              <a:rPr lang="en-US" dirty="0"/>
              <a:t>DAC 2023 Program – 60</a:t>
            </a:r>
            <a:r>
              <a:rPr lang="en-US" baseline="30000" dirty="0"/>
              <a:t>th</a:t>
            </a:r>
            <a:r>
              <a:rPr lang="en-US" dirty="0"/>
              <a:t> DAC!!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ED6B0-D200-47AB-934A-01EC7B20E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463" y="1150744"/>
            <a:ext cx="10951074" cy="4556511"/>
          </a:xfrm>
        </p:spPr>
        <p:txBody>
          <a:bodyPr/>
          <a:lstStyle/>
          <a:p>
            <a:r>
              <a:rPr lang="en-US" dirty="0"/>
              <a:t>Program publicly available</a:t>
            </a:r>
          </a:p>
          <a:p>
            <a:r>
              <a:rPr lang="en-US" dirty="0"/>
              <a:t>Lots of hard work from EC volunteers</a:t>
            </a:r>
          </a:p>
          <a:p>
            <a:r>
              <a:rPr lang="en-US" dirty="0"/>
              <a:t>3 Keynote presentations, 4 visionary talks, 3 Sky Talks and 3 </a:t>
            </a:r>
            <a:r>
              <a:rPr lang="en-US" dirty="0" err="1"/>
              <a:t>Techtalks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400" dirty="0"/>
          </a:p>
          <a:p>
            <a:endParaRPr lang="en-US" sz="2000" dirty="0"/>
          </a:p>
          <a:p>
            <a:r>
              <a:rPr lang="en-US" dirty="0"/>
              <a:t>Strong Research and Engineering programs</a:t>
            </a:r>
          </a:p>
          <a:p>
            <a:r>
              <a:rPr lang="en-US" dirty="0"/>
              <a:t>DAC </a:t>
            </a:r>
            <a:r>
              <a:rPr lang="en-US" dirty="0" err="1"/>
              <a:t>Pavvilion</a:t>
            </a:r>
            <a:r>
              <a:rPr lang="en-US" dirty="0"/>
              <a:t>, Exhibition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F057DF-6CAC-9816-FEC4-15E5359FF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4438" y="2821872"/>
            <a:ext cx="4731978" cy="20845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969C33-B9EB-A77D-68A6-AB728961D7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294" y="2677556"/>
            <a:ext cx="3311234" cy="208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263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F842-03B3-45BA-8CB6-EE92EFEEF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78"/>
            <a:ext cx="10515600" cy="1325563"/>
          </a:xfrm>
        </p:spPr>
        <p:txBody>
          <a:bodyPr/>
          <a:lstStyle/>
          <a:p>
            <a:r>
              <a:rPr lang="en-US" dirty="0"/>
              <a:t>DAC 2023 Program – 60</a:t>
            </a:r>
            <a:r>
              <a:rPr lang="en-US" baseline="30000" dirty="0"/>
              <a:t>th</a:t>
            </a:r>
            <a:r>
              <a:rPr lang="en-US" dirty="0"/>
              <a:t> DAC!!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ED6B0-D200-47AB-934A-01EC7B20E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267" y="1150744"/>
            <a:ext cx="10803466" cy="4556511"/>
          </a:xfrm>
        </p:spPr>
        <p:txBody>
          <a:bodyPr>
            <a:normAutofit/>
          </a:bodyPr>
          <a:lstStyle/>
          <a:p>
            <a:r>
              <a:rPr lang="en-US" sz="2400" dirty="0"/>
              <a:t>266 TPC members in 29 tracks, 33 subcommittees</a:t>
            </a:r>
          </a:p>
          <a:p>
            <a:r>
              <a:rPr lang="en-US" sz="2400" dirty="0"/>
              <a:t>1157 submissions, 263 accepted (22.7%)</a:t>
            </a:r>
          </a:p>
          <a:p>
            <a:r>
              <a:rPr lang="en-US" sz="2400" dirty="0"/>
              <a:t>17% increase in submissions, lots of momentum!!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C5F8B3-2981-18CA-CB4E-C1132DAA9190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T" b="0" dirty="0">
                <a:effectLst/>
              </a:rPr>
              <a:t> </a:t>
            </a:r>
            <a:endParaRPr lang="en-PT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B7E185-AE89-8C9F-2A5D-6AC6B9AB1A1F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T" b="0" dirty="0">
                <a:effectLst/>
              </a:rPr>
              <a:t> </a:t>
            </a:r>
            <a:endParaRPr lang="en-PT" dirty="0"/>
          </a:p>
        </p:txBody>
      </p:sp>
      <p:pic>
        <p:nvPicPr>
          <p:cNvPr id="8" name="Google Shape;112;p18">
            <a:extLst>
              <a:ext uri="{FF2B5EF4-FFF2-40B4-BE49-F238E27FC236}">
                <a16:creationId xmlns:a16="http://schemas.microsoft.com/office/drawing/2014/main" id="{1F637BFF-8AA1-3B98-ABA0-ED1617B9FC6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488" y="2489200"/>
            <a:ext cx="7905512" cy="373571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Google Shape;129;p20">
            <a:extLst>
              <a:ext uri="{FF2B5EF4-FFF2-40B4-BE49-F238E27FC236}">
                <a16:creationId xmlns:a16="http://schemas.microsoft.com/office/drawing/2014/main" id="{E8510DA6-7CE6-3703-874B-90C52668F4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8909232"/>
              </p:ext>
            </p:extLst>
          </p:nvPr>
        </p:nvGraphicFramePr>
        <p:xfrm>
          <a:off x="8221135" y="1986139"/>
          <a:ext cx="3420000" cy="2885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7C55A11-EDCB-CD8D-BBB0-142870144810}"/>
              </a:ext>
            </a:extLst>
          </p:cNvPr>
          <p:cNvSpPr txBox="1">
            <a:spLocks/>
          </p:cNvSpPr>
          <p:nvPr/>
        </p:nvSpPr>
        <p:spPr>
          <a:xfrm>
            <a:off x="8177405" y="4938538"/>
            <a:ext cx="3972943" cy="869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Continued increase from Asia</a:t>
            </a:r>
          </a:p>
          <a:p>
            <a:pPr marL="0" indent="0">
              <a:buNone/>
            </a:pPr>
            <a:r>
              <a:rPr lang="en-US" sz="2200" dirty="0"/>
              <a:t>Hoping for no attendance issues</a:t>
            </a:r>
          </a:p>
        </p:txBody>
      </p:sp>
    </p:spTree>
    <p:extLst>
      <p:ext uri="{BB962C8B-B14F-4D97-AF65-F5344CB8AC3E}">
        <p14:creationId xmlns:p14="http://schemas.microsoft.com/office/powerpoint/2010/main" val="748639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F842-03B3-45BA-8CB6-EE92EFEEF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190" y="0"/>
            <a:ext cx="10515600" cy="1325563"/>
          </a:xfrm>
        </p:spPr>
        <p:txBody>
          <a:bodyPr/>
          <a:lstStyle/>
          <a:p>
            <a:r>
              <a:rPr lang="en-US" dirty="0"/>
              <a:t>DAC 2023 Program – 60</a:t>
            </a:r>
            <a:r>
              <a:rPr lang="en-US" baseline="30000" dirty="0"/>
              <a:t>th</a:t>
            </a:r>
            <a:r>
              <a:rPr lang="en-US" dirty="0"/>
              <a:t> DAC!!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ED6B0-D200-47AB-934A-01EC7B20E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150744"/>
            <a:ext cx="10899315" cy="4556511"/>
          </a:xfrm>
        </p:spPr>
        <p:txBody>
          <a:bodyPr/>
          <a:lstStyle/>
          <a:p>
            <a:r>
              <a:rPr lang="en-US" dirty="0"/>
              <a:t>Additionally 9 Research Panels, 9 Special sessions</a:t>
            </a:r>
          </a:p>
          <a:p>
            <a:pPr lvl="1"/>
            <a:r>
              <a:rPr lang="en-US" sz="2800" dirty="0"/>
              <a:t>Including </a:t>
            </a:r>
            <a:r>
              <a:rPr lang="en-US" sz="2800" b="1" dirty="0"/>
              <a:t>60</a:t>
            </a:r>
            <a:r>
              <a:rPr lang="en-US" sz="2800" b="1" baseline="30000" dirty="0"/>
              <a:t>th</a:t>
            </a:r>
            <a:r>
              <a:rPr lang="en-US" sz="2800" b="1" dirty="0"/>
              <a:t> DAC Celebratory Panel</a:t>
            </a:r>
            <a:endParaRPr lang="en-US" sz="2000" b="1" dirty="0"/>
          </a:p>
          <a:p>
            <a:r>
              <a:rPr lang="en-US" sz="3200" dirty="0"/>
              <a:t>Also 6 Sunday Workshops (from 10 submissions),                               12 Monday Tutorials (from 20 submissions)</a:t>
            </a:r>
          </a:p>
          <a:p>
            <a:r>
              <a:rPr lang="en-US" sz="3200" dirty="0"/>
              <a:t>Engineering Track also going strong</a:t>
            </a:r>
          </a:p>
          <a:p>
            <a:pPr lvl="1"/>
            <a:r>
              <a:rPr lang="en-US" sz="2800" dirty="0"/>
              <a:t>108 submissions, 24 accepted, plus 30 posters,</a:t>
            </a:r>
          </a:p>
          <a:p>
            <a:pPr lvl="1"/>
            <a:r>
              <a:rPr lang="en-US" sz="2800" dirty="0"/>
              <a:t>3 invited sessions, 4 submitted sessions</a:t>
            </a:r>
          </a:p>
          <a:p>
            <a:r>
              <a:rPr lang="en-US" sz="3200" dirty="0"/>
              <a:t>DAC </a:t>
            </a:r>
            <a:r>
              <a:rPr lang="en-US" sz="3200" dirty="0" err="1"/>
              <a:t>Pavillion</a:t>
            </a:r>
            <a:r>
              <a:rPr lang="en-US" sz="3200" dirty="0"/>
              <a:t> presentations (18 sessions, 3 per day)</a:t>
            </a:r>
          </a:p>
          <a:p>
            <a:r>
              <a:rPr lang="en-US" sz="3200" dirty="0"/>
              <a:t>Considerable Focus on AI: AI Day (Wednesday), AI HW Alley, </a:t>
            </a:r>
            <a:r>
              <a:rPr lang="en-US" sz="3200" dirty="0" err="1"/>
              <a:t>etc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44166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F842-03B3-45BA-8CB6-EE92EFEEF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DAC 2023 Program – 60</a:t>
            </a:r>
            <a:r>
              <a:rPr lang="en-US" baseline="30000" dirty="0"/>
              <a:t>th</a:t>
            </a:r>
            <a:r>
              <a:rPr lang="en-US" dirty="0"/>
              <a:t> DAC!!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ED6B0-D200-47AB-934A-01EC7B20E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82" y="1150744"/>
            <a:ext cx="11296130" cy="4556511"/>
          </a:xfrm>
        </p:spPr>
        <p:txBody>
          <a:bodyPr/>
          <a:lstStyle/>
          <a:p>
            <a:r>
              <a:rPr lang="en-US" dirty="0"/>
              <a:t>Usual strong Student/Early Career Program</a:t>
            </a:r>
          </a:p>
          <a:p>
            <a:pPr marL="457200" lvl="1" indent="0">
              <a:buNone/>
            </a:pPr>
            <a:r>
              <a:rPr lang="en-US" dirty="0"/>
              <a:t>Co-sponsored between CEDA and ACM SIGDA</a:t>
            </a:r>
          </a:p>
          <a:p>
            <a:pPr lvl="1"/>
            <a:r>
              <a:rPr lang="en-US" sz="2800" dirty="0"/>
              <a:t>DAC PhD Forum</a:t>
            </a:r>
          </a:p>
          <a:p>
            <a:pPr lvl="1"/>
            <a:r>
              <a:rPr lang="en-US" sz="2800" dirty="0"/>
              <a:t>University Demos</a:t>
            </a:r>
          </a:p>
          <a:p>
            <a:pPr lvl="1"/>
            <a:r>
              <a:rPr lang="en-US" sz="2800" dirty="0"/>
              <a:t>DAC Early Career Workshop</a:t>
            </a:r>
          </a:p>
          <a:p>
            <a:pPr lvl="1"/>
            <a:r>
              <a:rPr lang="en-US" sz="2800" dirty="0"/>
              <a:t>DAC System Design Contest</a:t>
            </a:r>
          </a:p>
          <a:p>
            <a:pPr lvl="1"/>
            <a:r>
              <a:rPr lang="en-US" sz="2800" dirty="0" err="1"/>
              <a:t>Hack@DAC</a:t>
            </a:r>
            <a:endParaRPr lang="en-US" sz="2800" dirty="0"/>
          </a:p>
          <a:p>
            <a:endParaRPr lang="en-US" dirty="0"/>
          </a:p>
          <a:p>
            <a:r>
              <a:rPr lang="en-US" dirty="0"/>
              <a:t>Young Fellows Program (104 applications in 2022, vibrant, handled by DAC)</a:t>
            </a:r>
          </a:p>
        </p:txBody>
      </p:sp>
    </p:spTree>
    <p:extLst>
      <p:ext uri="{BB962C8B-B14F-4D97-AF65-F5344CB8AC3E}">
        <p14:creationId xmlns:p14="http://schemas.microsoft.com/office/powerpoint/2010/main" val="212725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"/>
          <p:cNvSpPr txBox="1">
            <a:spLocks noGrp="1"/>
          </p:cNvSpPr>
          <p:nvPr>
            <p:ph type="title"/>
          </p:nvPr>
        </p:nvSpPr>
        <p:spPr>
          <a:xfrm>
            <a:off x="484385" y="0"/>
            <a:ext cx="834891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rPr lang="en-US" sz="4000" dirty="0">
                <a:latin typeface="Arial"/>
                <a:ea typeface="Arial"/>
                <a:cs typeface="Arial"/>
                <a:sym typeface="Arial"/>
              </a:rPr>
              <a:t>DAC 2023 Finance and Planning</a:t>
            </a:r>
            <a:endParaRPr dirty="0"/>
          </a:p>
        </p:txBody>
      </p:sp>
      <p:sp>
        <p:nvSpPr>
          <p:cNvPr id="140" name="Google Shape;140;p1"/>
          <p:cNvSpPr txBox="1">
            <a:spLocks noGrp="1"/>
          </p:cNvSpPr>
          <p:nvPr>
            <p:ph type="body" idx="1"/>
          </p:nvPr>
        </p:nvSpPr>
        <p:spPr>
          <a:xfrm>
            <a:off x="346363" y="1016749"/>
            <a:ext cx="11523584" cy="5038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Financial situation is difficult (dire really!)</a:t>
            </a:r>
          </a:p>
          <a:p>
            <a:pPr lvl="1"/>
            <a:r>
              <a:rPr lang="en-US" dirty="0"/>
              <a:t>DAC was one of CEDA’s best sources of income</a:t>
            </a:r>
          </a:p>
          <a:p>
            <a:pPr lvl="1"/>
            <a:r>
              <a:rPr lang="en-US" dirty="0"/>
              <a:t>DAC has not provided any surplus since 2019!</a:t>
            </a:r>
          </a:p>
          <a:p>
            <a:pPr lvl="2"/>
            <a:r>
              <a:rPr lang="en-US" sz="2400" dirty="0"/>
              <a:t>Covid, of course, partially explains this</a:t>
            </a:r>
          </a:p>
          <a:p>
            <a:pPr lvl="2"/>
            <a:r>
              <a:rPr lang="en-US" sz="2400" dirty="0"/>
              <a:t>Huge loss in 2020, marginal gain in 2021, 2022</a:t>
            </a:r>
          </a:p>
          <a:p>
            <a:pPr lvl="2"/>
            <a:endParaRPr lang="en-US" sz="1400" dirty="0"/>
          </a:p>
          <a:p>
            <a:r>
              <a:rPr lang="en-US" dirty="0"/>
              <a:t>60</a:t>
            </a:r>
            <a:r>
              <a:rPr lang="en-US" baseline="30000" dirty="0"/>
              <a:t>th</a:t>
            </a:r>
            <a:r>
              <a:rPr lang="en-US" dirty="0"/>
              <a:t> DAC was planned to be celebratory</a:t>
            </a:r>
          </a:p>
          <a:p>
            <a:pPr lvl="1"/>
            <a:r>
              <a:rPr lang="en-US" dirty="0"/>
              <a:t>Original plans included several possible celebration events</a:t>
            </a:r>
          </a:p>
          <a:p>
            <a:pPr lvl="1"/>
            <a:r>
              <a:rPr lang="en-US" dirty="0"/>
              <a:t>San Francisco is an expensive city, unionized, hard to avoid costly expenses</a:t>
            </a:r>
          </a:p>
          <a:p>
            <a:pPr lvl="1"/>
            <a:r>
              <a:rPr lang="en-US" dirty="0"/>
              <a:t>Original budget was “expense-balanced” (no surplus, no overhead)</a:t>
            </a:r>
          </a:p>
          <a:p>
            <a:pPr lvl="1"/>
            <a:r>
              <a:rPr lang="en-US" dirty="0"/>
              <a:t>Several “questionable” expenses (traditional way of doing things)</a:t>
            </a:r>
          </a:p>
          <a:p>
            <a:pPr marL="50800" indent="0">
              <a:buNone/>
            </a:pPr>
            <a:endParaRPr lang="en-US" sz="15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491345-249F-1C2D-9CB8-19BFB1B02388}"/>
              </a:ext>
            </a:extLst>
          </p:cNvPr>
          <p:cNvSpPr txBox="1"/>
          <p:nvPr/>
        </p:nvSpPr>
        <p:spPr>
          <a:xfrm>
            <a:off x="8609162" y="730405"/>
            <a:ext cx="3398807" cy="138499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PT" sz="2800" dirty="0"/>
              <a:t>CEDA chairs the Sponsor’s Committee</a:t>
            </a:r>
          </a:p>
        </p:txBody>
      </p:sp>
    </p:spTree>
    <p:extLst>
      <p:ext uri="{BB962C8B-B14F-4D97-AF65-F5344CB8AC3E}">
        <p14:creationId xmlns:p14="http://schemas.microsoft.com/office/powerpoint/2010/main" val="360055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table, bar chart&#10;&#10;Description automatically generated">
            <a:extLst>
              <a:ext uri="{FF2B5EF4-FFF2-40B4-BE49-F238E27FC236}">
                <a16:creationId xmlns:a16="http://schemas.microsoft.com/office/drawing/2014/main" id="{81D33A0B-5FED-F5E2-D709-5FE29118A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391900"/>
            <a:ext cx="9677400" cy="5400257"/>
          </a:xfrm>
          <a:prstGeom prst="rect">
            <a:avLst/>
          </a:prstGeom>
        </p:spPr>
      </p:pic>
      <p:sp>
        <p:nvSpPr>
          <p:cNvPr id="56" name="Google Shape;5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8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9"/>
          <p:cNvSpPr txBox="1"/>
          <p:nvPr/>
        </p:nvSpPr>
        <p:spPr>
          <a:xfrm>
            <a:off x="1269728" y="56522"/>
            <a:ext cx="10490744" cy="61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DAC Income and Expenses over the Years ($K)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" name="Google Shape;59;p9"/>
          <p:cNvSpPr/>
          <p:nvPr/>
        </p:nvSpPr>
        <p:spPr>
          <a:xfrm>
            <a:off x="8724900" y="868680"/>
            <a:ext cx="1181100" cy="5834063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9"/>
          <p:cNvSpPr txBox="1"/>
          <p:nvPr/>
        </p:nvSpPr>
        <p:spPr>
          <a:xfrm>
            <a:off x="8964041" y="881904"/>
            <a:ext cx="88197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2023 Budget 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" name="Google Shape;61;p9"/>
          <p:cNvSpPr/>
          <p:nvPr/>
        </p:nvSpPr>
        <p:spPr>
          <a:xfrm>
            <a:off x="10744200" y="3918574"/>
            <a:ext cx="1219200" cy="613418"/>
          </a:xfrm>
          <a:prstGeom prst="wedgeRoundRectCallout">
            <a:avLst>
              <a:gd name="adj1" fmla="val -161186"/>
              <a:gd name="adj2" fmla="val 61641"/>
              <a:gd name="adj3" fmla="val 16667"/>
            </a:avLst>
          </a:prstGeom>
          <a:gradFill>
            <a:gsLst>
              <a:gs pos="0">
                <a:srgbClr val="FFAF82"/>
              </a:gs>
              <a:gs pos="35000">
                <a:srgbClr val="FFC5A7"/>
              </a:gs>
              <a:gs pos="100000">
                <a:srgbClr val="FFE8DA"/>
              </a:gs>
            </a:gsLst>
            <a:lin ang="16200000" scaled="0"/>
          </a:gradFill>
          <a:ln w="9525" cap="flat" cmpd="sng">
            <a:solidFill>
              <a:srgbClr val="EB792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60</a:t>
            </a:r>
            <a:r>
              <a:rPr kumimoji="0" lang="en-US" sz="1400" b="0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Celebration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" name="Google Shape;63;p9"/>
          <p:cNvSpPr/>
          <p:nvPr/>
        </p:nvSpPr>
        <p:spPr>
          <a:xfrm>
            <a:off x="10744200" y="5925494"/>
            <a:ext cx="1219200" cy="613418"/>
          </a:xfrm>
          <a:prstGeom prst="wedgeRoundRectCallout">
            <a:avLst>
              <a:gd name="adj1" fmla="val -154936"/>
              <a:gd name="adj2" fmla="val -47674"/>
              <a:gd name="adj3" fmla="val 16667"/>
            </a:avLst>
          </a:prstGeom>
          <a:gradFill>
            <a:gsLst>
              <a:gs pos="0">
                <a:srgbClr val="FFAF82"/>
              </a:gs>
              <a:gs pos="35000">
                <a:srgbClr val="FFC5A7"/>
              </a:gs>
              <a:gs pos="100000">
                <a:srgbClr val="FFE8DA"/>
              </a:gs>
            </a:gsLst>
            <a:lin ang="16200000" scaled="0"/>
          </a:gradFill>
          <a:ln w="9525" cap="flat" cmpd="sng">
            <a:solidFill>
              <a:srgbClr val="EB792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Various cuts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" name="Google Shape;64;p9"/>
          <p:cNvSpPr/>
          <p:nvPr/>
        </p:nvSpPr>
        <p:spPr>
          <a:xfrm>
            <a:off x="3520440" y="868680"/>
            <a:ext cx="1104900" cy="52322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9"/>
          <p:cNvSpPr txBox="1"/>
          <p:nvPr/>
        </p:nvSpPr>
        <p:spPr>
          <a:xfrm>
            <a:off x="3613934" y="663416"/>
            <a:ext cx="1010213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Pre-covid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Reference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year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Google Shape;61;p9">
            <a:extLst>
              <a:ext uri="{FF2B5EF4-FFF2-40B4-BE49-F238E27FC236}">
                <a16:creationId xmlns:a16="http://schemas.microsoft.com/office/drawing/2014/main" id="{1078C7F3-D3DC-C0E6-31D2-08A5A7E01AE7}"/>
              </a:ext>
            </a:extLst>
          </p:cNvPr>
          <p:cNvSpPr/>
          <p:nvPr/>
        </p:nvSpPr>
        <p:spPr>
          <a:xfrm>
            <a:off x="10706100" y="1219836"/>
            <a:ext cx="1181100" cy="716280"/>
          </a:xfrm>
          <a:prstGeom prst="wedgeRoundRectCallout">
            <a:avLst>
              <a:gd name="adj1" fmla="val -125353"/>
              <a:gd name="adj2" fmla="val 123221"/>
              <a:gd name="adj3" fmla="val 16667"/>
            </a:avLst>
          </a:prstGeom>
          <a:gradFill>
            <a:gsLst>
              <a:gs pos="0">
                <a:srgbClr val="FFAF82"/>
              </a:gs>
              <a:gs pos="35000">
                <a:srgbClr val="FFC5A7"/>
              </a:gs>
              <a:gs pos="100000">
                <a:srgbClr val="FFE8DA"/>
              </a:gs>
            </a:gsLst>
            <a:lin ang="16200000" scaled="0"/>
          </a:gradFill>
          <a:ln w="9525" cap="flat" cmpd="sng">
            <a:solidFill>
              <a:srgbClr val="EB792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Raised Conference fee by 15%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Google Shape;61;p9">
            <a:extLst>
              <a:ext uri="{FF2B5EF4-FFF2-40B4-BE49-F238E27FC236}">
                <a16:creationId xmlns:a16="http://schemas.microsoft.com/office/drawing/2014/main" id="{5CE78BA1-0BA6-A3E5-4499-23F2A6C8723C}"/>
              </a:ext>
            </a:extLst>
          </p:cNvPr>
          <p:cNvSpPr/>
          <p:nvPr/>
        </p:nvSpPr>
        <p:spPr>
          <a:xfrm>
            <a:off x="10706100" y="2008832"/>
            <a:ext cx="1181100" cy="930594"/>
          </a:xfrm>
          <a:prstGeom prst="wedgeRoundRectCallout">
            <a:avLst>
              <a:gd name="adj1" fmla="val -124718"/>
              <a:gd name="adj2" fmla="val 1503"/>
              <a:gd name="adj3" fmla="val 16667"/>
            </a:avLst>
          </a:prstGeom>
          <a:gradFill>
            <a:gsLst>
              <a:gs pos="0">
                <a:srgbClr val="FFAF82"/>
              </a:gs>
              <a:gs pos="35000">
                <a:srgbClr val="FFC5A7"/>
              </a:gs>
              <a:gs pos="100000">
                <a:srgbClr val="FFE8DA"/>
              </a:gs>
            </a:gsLst>
            <a:lin ang="16200000" scaled="0"/>
          </a:gradFill>
          <a:ln w="9525" cap="flat" cmpd="sng">
            <a:solidFill>
              <a:srgbClr val="EB792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Authors pay same rate as members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"/>
          <p:cNvSpPr txBox="1">
            <a:spLocks noGrp="1"/>
          </p:cNvSpPr>
          <p:nvPr>
            <p:ph type="title"/>
          </p:nvPr>
        </p:nvSpPr>
        <p:spPr>
          <a:xfrm>
            <a:off x="484385" y="0"/>
            <a:ext cx="834891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rPr lang="en-US" sz="4000" dirty="0">
                <a:latin typeface="Arial"/>
                <a:ea typeface="Arial"/>
                <a:cs typeface="Arial"/>
                <a:sym typeface="Arial"/>
              </a:rPr>
              <a:t>DAC 2023 Finance and Planning</a:t>
            </a:r>
            <a:endParaRPr dirty="0"/>
          </a:p>
        </p:txBody>
      </p:sp>
      <p:sp>
        <p:nvSpPr>
          <p:cNvPr id="140" name="Google Shape;140;p1"/>
          <p:cNvSpPr txBox="1">
            <a:spLocks noGrp="1"/>
          </p:cNvSpPr>
          <p:nvPr>
            <p:ph type="body" idx="1"/>
          </p:nvPr>
        </p:nvSpPr>
        <p:spPr>
          <a:xfrm>
            <a:off x="494581" y="1047525"/>
            <a:ext cx="11213034" cy="4762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Original budget was “break-even”</a:t>
            </a:r>
          </a:p>
          <a:p>
            <a:pPr lvl="1"/>
            <a:r>
              <a:rPr lang="en-US" dirty="0"/>
              <a:t>Income (barely) covered expenses</a:t>
            </a:r>
          </a:p>
          <a:p>
            <a:pPr lvl="1"/>
            <a:r>
              <a:rPr lang="en-US" dirty="0"/>
              <a:t>No surplus but ACM required overhead (similar situation to ICCAD)</a:t>
            </a:r>
          </a:p>
          <a:p>
            <a:r>
              <a:rPr lang="en-US" dirty="0"/>
              <a:t>Technical “Conference” is doing well, perhaps not great</a:t>
            </a:r>
          </a:p>
          <a:p>
            <a:r>
              <a:rPr lang="en-US" dirty="0"/>
              <a:t>Exhibition lacking significantly</a:t>
            </a:r>
          </a:p>
          <a:p>
            <a:pPr lvl="1"/>
            <a:r>
              <a:rPr lang="en-US" dirty="0"/>
              <a:t>Consolidation in industry a problem, lack of new players appearing</a:t>
            </a:r>
          </a:p>
          <a:p>
            <a:pPr lvl="1"/>
            <a:r>
              <a:rPr lang="en-US" dirty="0"/>
              <a:t>Difficulty in attracting neighbor markets</a:t>
            </a:r>
          </a:p>
          <a:p>
            <a:pPr lvl="1"/>
            <a:r>
              <a:rPr lang="en-US" dirty="0"/>
              <a:t>Synopsys always a ”tough cookie”</a:t>
            </a:r>
          </a:p>
          <a:p>
            <a:pPr marL="50800" indent="0">
              <a:buNone/>
            </a:pPr>
            <a:r>
              <a:rPr lang="en-US" dirty="0"/>
              <a:t>In February Synopsys decided not to participate</a:t>
            </a:r>
          </a:p>
          <a:p>
            <a:pPr lvl="1"/>
            <a:r>
              <a:rPr lang="en-US" dirty="0"/>
              <a:t>Huge income loss (&gt; $100k)</a:t>
            </a:r>
          </a:p>
          <a:p>
            <a:pPr lvl="1"/>
            <a:r>
              <a:rPr lang="en-US" dirty="0"/>
              <a:t>Cadence also reduced support subsequently but did not drop out!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50800" indent="0">
              <a:buNone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337702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775</Words>
  <Application>Microsoft Macintosh PowerPoint</Application>
  <PresentationFormat>Widescreen</PresentationFormat>
  <Paragraphs>129</Paragraphs>
  <Slides>13</Slides>
  <Notes>7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1_Custom Design</vt:lpstr>
      <vt:lpstr>DAC 2023 Updates</vt:lpstr>
      <vt:lpstr>Report Overview</vt:lpstr>
      <vt:lpstr>DAC 2023 Program – 60th DAC!!</vt:lpstr>
      <vt:lpstr>DAC 2023 Program – 60th DAC!!</vt:lpstr>
      <vt:lpstr>DAC 2023 Program – 60th DAC!!</vt:lpstr>
      <vt:lpstr>DAC 2023 Program – 60th DAC!!</vt:lpstr>
      <vt:lpstr>DAC 2023 Finance and Planning</vt:lpstr>
      <vt:lpstr>PowerPoint Presentation</vt:lpstr>
      <vt:lpstr>DAC 2023 Finance and Planning</vt:lpstr>
      <vt:lpstr>PowerPoint Presentation</vt:lpstr>
      <vt:lpstr>PowerPoint Presentation</vt:lpstr>
      <vt:lpstr>DAC 2023 ► 2024  Finance and Planning</vt:lpstr>
      <vt:lpstr>DAC 2024 Challenges / Outlook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Exapmple Here</dc:title>
  <dc:creator>Hough,Mackenzie C</dc:creator>
  <cp:lastModifiedBy>Luís Miguel d'Ávila Silveira</cp:lastModifiedBy>
  <cp:revision>13</cp:revision>
  <dcterms:created xsi:type="dcterms:W3CDTF">2020-08-31T15:23:30Z</dcterms:created>
  <dcterms:modified xsi:type="dcterms:W3CDTF">2023-04-14T15:48:22Z</dcterms:modified>
</cp:coreProperties>
</file>