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79" r:id="rId3"/>
  </p:sldMasterIdLst>
  <p:notesMasterIdLst>
    <p:notesMasterId r:id="rId20"/>
  </p:notesMasterIdLst>
  <p:sldIdLst>
    <p:sldId id="258" r:id="rId4"/>
    <p:sldId id="264" r:id="rId5"/>
    <p:sldId id="265" r:id="rId6"/>
    <p:sldId id="266" r:id="rId7"/>
    <p:sldId id="1003" r:id="rId8"/>
    <p:sldId id="1004" r:id="rId9"/>
    <p:sldId id="1005" r:id="rId10"/>
    <p:sldId id="987" r:id="rId11"/>
    <p:sldId id="1007" r:id="rId12"/>
    <p:sldId id="1008" r:id="rId13"/>
    <p:sldId id="826" r:id="rId14"/>
    <p:sldId id="1584" r:id="rId15"/>
    <p:sldId id="1115" r:id="rId16"/>
    <p:sldId id="1575" r:id="rId17"/>
    <p:sldId id="1576" r:id="rId18"/>
    <p:sldId id="15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ra Seeley" initials="T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0.GI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GIF"/><Relationship Id="rId7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GIF"/><Relationship Id="rId7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mosquito net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5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267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defRPr sz="3735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267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defRPr sz="3735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267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defRPr sz="3735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5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0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913856" y="6205392"/>
            <a:ext cx="908685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5" b="1" dirty="0" err="1">
                <a:solidFill>
                  <a:srgbClr val="0066A1"/>
                </a:solidFill>
                <a:latin typeface="Calibri" charset="0"/>
                <a:cs typeface="Calibri" charset="0"/>
              </a:rPr>
              <a:t>ieee.org</a:t>
            </a:r>
            <a:endParaRPr lang="en-US" sz="1465" b="1" dirty="0">
              <a:solidFill>
                <a:srgbClr val="0066A1"/>
              </a:solidFill>
              <a:latin typeface="Calibri" charset="0"/>
              <a:cs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9903" y="-9912"/>
            <a:ext cx="12216384" cy="6836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 flipV="1">
            <a:off x="-9903" y="6185675"/>
            <a:ext cx="12216384" cy="68360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5090367" y="6593145"/>
            <a:ext cx="201126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electronics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03" y="-9912"/>
            <a:ext cx="12216384" cy="6836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-9903" y="6185675"/>
            <a:ext cx="12216384" cy="683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259" y="6003832"/>
            <a:ext cx="1135081" cy="33144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9029497" y="1188624"/>
            <a:ext cx="1534885" cy="1534885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621569" y="605508"/>
            <a:ext cx="999744" cy="999744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0097269" y="2898693"/>
            <a:ext cx="2299195" cy="2299195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26" name="TextBox 25"/>
          <p:cNvSpPr txBox="1"/>
          <p:nvPr userDrawn="1"/>
        </p:nvSpPr>
        <p:spPr>
          <a:xfrm>
            <a:off x="823265" y="6205391"/>
            <a:ext cx="908685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5" b="1" dirty="0" err="1">
                <a:solidFill>
                  <a:srgbClr val="0066A1"/>
                </a:solidFill>
                <a:latin typeface="Calibri" charset="0"/>
                <a:cs typeface="Calibri" charset="0"/>
              </a:rPr>
              <a:t>ieee.org</a:t>
            </a:r>
            <a:endParaRPr lang="en-US" sz="1465" b="1" dirty="0">
              <a:solidFill>
                <a:srgbClr val="0066A1"/>
              </a:solidFill>
              <a:latin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-635085" y="-591244"/>
            <a:ext cx="3608832" cy="3608832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sp>
        <p:nvSpPr>
          <p:cNvPr id="17" name="TextBox 16"/>
          <p:cNvSpPr txBox="1"/>
          <p:nvPr userDrawn="1"/>
        </p:nvSpPr>
        <p:spPr>
          <a:xfrm>
            <a:off x="5089055" y="6593145"/>
            <a:ext cx="201846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electronics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03" y="-9912"/>
            <a:ext cx="12216384" cy="6836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-9903" y="6185675"/>
            <a:ext cx="12216384" cy="683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259" y="6003832"/>
            <a:ext cx="1135081" cy="331444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029576" y="1188624"/>
            <a:ext cx="1534884" cy="153488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267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defRPr sz="2135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8" hasCustomPrompt="1"/>
          </p:nvPr>
        </p:nvSpPr>
        <p:spPr>
          <a:xfrm>
            <a:off x="10621588" y="605508"/>
            <a:ext cx="1004689" cy="100468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267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defRPr sz="12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9" hasCustomPrompt="1"/>
          </p:nvPr>
        </p:nvSpPr>
        <p:spPr>
          <a:xfrm>
            <a:off x="10097269" y="2903283"/>
            <a:ext cx="2294605" cy="2294605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267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defRPr sz="32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23265" y="6205391"/>
            <a:ext cx="908685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5" b="1" dirty="0" err="1">
                <a:solidFill>
                  <a:srgbClr val="0066A1"/>
                </a:solidFill>
                <a:latin typeface="Calibri" charset="0"/>
                <a:cs typeface="Calibri" charset="0"/>
              </a:rPr>
              <a:t>ieee.org</a:t>
            </a:r>
            <a:endParaRPr lang="en-US" sz="1465" b="1" dirty="0">
              <a:solidFill>
                <a:srgbClr val="0066A1"/>
              </a:solidFill>
              <a:latin typeface="Calibri" charset="0"/>
              <a:cs typeface="Calibri" charset="0"/>
            </a:endParaRPr>
          </a:p>
        </p:txBody>
      </p:sp>
      <p:sp>
        <p:nvSpPr>
          <p:cNvPr id="17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-635135" y="-593696"/>
            <a:ext cx="3613165" cy="3613165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905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267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defRPr sz="3735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081809" y="6574856"/>
            <a:ext cx="2028380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mosquito net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259" y="6003832"/>
            <a:ext cx="1135081" cy="33144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23265" y="6205391"/>
            <a:ext cx="908685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5" b="1" dirty="0" err="1">
                <a:solidFill>
                  <a:srgbClr val="0066A1"/>
                </a:solidFill>
                <a:latin typeface="Calibri" charset="0"/>
                <a:cs typeface="Calibri" charset="0"/>
              </a:rPr>
              <a:t>ieee.org</a:t>
            </a:r>
            <a:endParaRPr lang="en-US" sz="1465" b="1" dirty="0">
              <a:solidFill>
                <a:srgbClr val="0066A1"/>
              </a:solidFill>
              <a:latin typeface="Calibri" charset="0"/>
              <a:cs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903" y="-9912"/>
            <a:ext cx="12216384" cy="6836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-9903" y="6185675"/>
            <a:ext cx="12216384" cy="683603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5089055" y="6594681"/>
            <a:ext cx="2018468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electronics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259" y="6003832"/>
            <a:ext cx="1135081" cy="33144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23265" y="6205391"/>
            <a:ext cx="908685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5" b="1" dirty="0" err="1">
                <a:solidFill>
                  <a:srgbClr val="0066A1"/>
                </a:solidFill>
                <a:latin typeface="Calibri" charset="0"/>
                <a:cs typeface="Calibri" charset="0"/>
              </a:rPr>
              <a:t>ieee.org</a:t>
            </a:r>
            <a:endParaRPr lang="en-US" sz="1465" b="1" dirty="0">
              <a:solidFill>
                <a:srgbClr val="0066A1"/>
              </a:solidFill>
              <a:latin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903" y="-9912"/>
            <a:ext cx="12216384" cy="683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0" y="6169553"/>
            <a:ext cx="12216384" cy="68360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088271" y="6593145"/>
            <a:ext cx="203984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095129" y="6593145"/>
            <a:ext cx="200174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166567" y="6591440"/>
            <a:ext cx="201126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166567" y="6593145"/>
            <a:ext cx="201126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1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5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171329" y="6593145"/>
            <a:ext cx="200174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90367" y="6593145"/>
            <a:ext cx="201126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7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8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71329" y="6593145"/>
            <a:ext cx="2001741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3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5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3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147516" y="6593145"/>
            <a:ext cx="204936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1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8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085604" y="6593145"/>
            <a:ext cx="2020792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5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66567" y="6593145"/>
            <a:ext cx="201126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5071316" y="6593145"/>
            <a:ext cx="204936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4578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90367" y="6593145"/>
            <a:ext cx="201126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90367" y="6593145"/>
            <a:ext cx="2011267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4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1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4578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7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080841" y="6593145"/>
            <a:ext cx="203031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_OneColumnBulle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396815" y="1825625"/>
            <a:ext cx="11374883" cy="4143855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457200" marR="0" lvl="0" indent="-372745" algn="l" rtl="0">
              <a:lnSpc>
                <a:spcPct val="90000"/>
              </a:lnSpc>
              <a:spcBef>
                <a:spcPct val="214000"/>
              </a:spcBef>
              <a:buClr>
                <a:srgbClr val="0066A1"/>
              </a:buClr>
              <a:buSzPct val="60000"/>
              <a:buFont typeface="Merriweather Sans"/>
              <a:buChar char="▶"/>
              <a:defRPr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95655" marR="0" lvl="1" indent="-220345" algn="l" rtl="0">
              <a:lnSpc>
                <a:spcPct val="90000"/>
              </a:lnSpc>
              <a:spcBef>
                <a:spcPct val="1070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2855" marR="0" lvl="2" indent="-236855" algn="l" rtl="0">
              <a:lnSpc>
                <a:spcPct val="90000"/>
              </a:lnSpc>
              <a:spcBef>
                <a:spcPct val="1070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59255" marR="0" lvl="3" indent="-203200" algn="l" rtl="0">
              <a:lnSpc>
                <a:spcPct val="90000"/>
              </a:lnSpc>
              <a:spcBef>
                <a:spcPct val="1070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16455" marR="0" lvl="4" indent="-203200" algn="l" rtl="0">
              <a:lnSpc>
                <a:spcPct val="90000"/>
              </a:lnSpc>
              <a:spcBef>
                <a:spcPct val="107000"/>
              </a:spcBef>
              <a:buClr>
                <a:srgbClr val="0066A1"/>
              </a:buClr>
              <a:buSzPct val="100000"/>
              <a:buFont typeface="Noto Sans Symbols"/>
              <a:buChar char="▪"/>
              <a:defRPr sz="14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2855" marR="0" lvl="5" indent="-118745" algn="l" rtl="0">
              <a:lnSpc>
                <a:spcPct val="90000"/>
              </a:lnSpc>
              <a:spcBef>
                <a:spcPct val="107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055" marR="0" lvl="6" indent="-118745" algn="l" rtl="0">
              <a:lnSpc>
                <a:spcPct val="90000"/>
              </a:lnSpc>
              <a:spcBef>
                <a:spcPct val="107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255" marR="0" lvl="7" indent="-118745" algn="l" rtl="0">
              <a:lnSpc>
                <a:spcPct val="90000"/>
              </a:lnSpc>
              <a:spcBef>
                <a:spcPct val="107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455" marR="0" lvl="8" indent="-118745" algn="l" rtl="0">
              <a:lnSpc>
                <a:spcPct val="90000"/>
              </a:lnSpc>
              <a:spcBef>
                <a:spcPct val="107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96815" y="565421"/>
            <a:ext cx="11374883" cy="52150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66A1"/>
              </a:buClr>
              <a:buSzPct val="100000"/>
              <a:buFont typeface="Calibri"/>
              <a:buNone/>
              <a:defRPr sz="3465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9000"/>
              <a:buNone/>
              <a:defRPr sz="1865"/>
            </a:lvl2pPr>
            <a:lvl3pPr lvl="2" indent="0">
              <a:spcBef>
                <a:spcPts val="0"/>
              </a:spcBef>
              <a:buSzPct val="79000"/>
              <a:buNone/>
              <a:defRPr sz="1865"/>
            </a:lvl3pPr>
            <a:lvl4pPr lvl="3" indent="0">
              <a:spcBef>
                <a:spcPts val="0"/>
              </a:spcBef>
              <a:buSzPct val="79000"/>
              <a:buNone/>
              <a:defRPr sz="1865"/>
            </a:lvl4pPr>
            <a:lvl5pPr lvl="4" indent="0">
              <a:spcBef>
                <a:spcPts val="0"/>
              </a:spcBef>
              <a:buSzPct val="79000"/>
              <a:buNone/>
              <a:defRPr sz="1865"/>
            </a:lvl5pPr>
            <a:lvl6pPr lvl="5" indent="0">
              <a:spcBef>
                <a:spcPts val="0"/>
              </a:spcBef>
              <a:buSzPct val="79000"/>
              <a:buNone/>
              <a:defRPr sz="1865"/>
            </a:lvl6pPr>
            <a:lvl7pPr lvl="6" indent="0">
              <a:spcBef>
                <a:spcPts val="0"/>
              </a:spcBef>
              <a:buSzPct val="79000"/>
              <a:buNone/>
              <a:defRPr sz="1865"/>
            </a:lvl7pPr>
            <a:lvl8pPr lvl="7" indent="0">
              <a:spcBef>
                <a:spcPts val="0"/>
              </a:spcBef>
              <a:buSzPct val="79000"/>
              <a:buNone/>
              <a:defRPr sz="1865"/>
            </a:lvl8pPr>
            <a:lvl9pPr lvl="8" indent="0">
              <a:spcBef>
                <a:spcPts val="0"/>
              </a:spcBef>
              <a:buSzPct val="79000"/>
              <a:buNone/>
              <a:defRPr sz="1865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96815" y="1199109"/>
            <a:ext cx="11374883" cy="422657"/>
          </a:xfrm>
          <a:prstGeom prst="rect">
            <a:avLst/>
          </a:prstGeom>
          <a:noFill/>
          <a:ln>
            <a:noFill/>
          </a:ln>
        </p:spPr>
        <p:txBody>
          <a:bodyPr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ct val="214000"/>
              </a:spcBef>
              <a:buClr>
                <a:srgbClr val="7F7F7F"/>
              </a:buClr>
              <a:buSzPct val="100000"/>
              <a:buFont typeface="Arial" panose="020B0604020202020204"/>
              <a:buNone/>
              <a:defRPr sz="2400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ct val="107000"/>
              </a:spcBef>
              <a:buClr>
                <a:schemeClr val="dk1"/>
              </a:buClr>
              <a:buSzPct val="100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ct val="107000"/>
              </a:spcBef>
              <a:buClr>
                <a:schemeClr val="dk1"/>
              </a:buClr>
              <a:buSzPct val="100000"/>
              <a:buFont typeface="Arial" panose="020B0604020202020204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ct val="107000"/>
              </a:spcBef>
              <a:buClr>
                <a:schemeClr val="dk1"/>
              </a:buClr>
              <a:buSzPct val="1000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ct val="107000"/>
              </a:spcBef>
              <a:buClr>
                <a:schemeClr val="dk1"/>
              </a:buClr>
              <a:buSzPct val="1000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ct val="107000"/>
              </a:spcBef>
              <a:buClr>
                <a:schemeClr val="dk1"/>
              </a:buClr>
              <a:buSzPct val="1000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ct val="107000"/>
              </a:spcBef>
              <a:buClr>
                <a:schemeClr val="dk1"/>
              </a:buClr>
              <a:buSzPct val="1000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ct val="107000"/>
              </a:spcBef>
              <a:buClr>
                <a:schemeClr val="dk1"/>
              </a:buClr>
              <a:buSzPct val="1000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ct val="107000"/>
              </a:spcBef>
              <a:buClr>
                <a:schemeClr val="dk1"/>
              </a:buClr>
              <a:buSzPct val="1000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5030997" y="6593145"/>
            <a:ext cx="2106516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C549-2562-5A49-BEAD-85FC76D64229}" type="datetimeFigureOut">
              <a:rPr lang="en-US" smtClean="0"/>
              <a:t>3/16/23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8BA5-ECBE-4447-9876-9E24966A37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463041"/>
            <a:ext cx="10515600" cy="430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08173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85634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3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7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753331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68702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900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70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39564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8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8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80426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3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70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438876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7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62759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866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9017" y="2892555"/>
            <a:ext cx="7684487" cy="827759"/>
          </a:xfrm>
        </p:spPr>
        <p:txBody>
          <a:bodyPr anchor="ctr">
            <a:normAutofit/>
          </a:bodyPr>
          <a:lstStyle>
            <a:lvl1pPr>
              <a:defRPr sz="3467" i="0"/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0521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7"/>
            <a:ext cx="10515600" cy="39433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1E700D-558A-4B11-9263-989D9C8F583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77138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osquito net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0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376387" y="6205392"/>
            <a:ext cx="648879" cy="365125"/>
          </a:xfr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13856" y="6205392"/>
            <a:ext cx="908685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5" b="1" dirty="0" err="1">
                <a:solidFill>
                  <a:srgbClr val="0066A1"/>
                </a:solidFill>
                <a:latin typeface="Calibri" charset="0"/>
                <a:cs typeface="Calibri" charset="0"/>
              </a:rPr>
              <a:t>ieee.org</a:t>
            </a:r>
            <a:endParaRPr lang="en-US" sz="1465" b="1" dirty="0">
              <a:solidFill>
                <a:srgbClr val="0066A1"/>
              </a:solidFill>
              <a:latin typeface="Calibri" charset="0"/>
              <a:cs typeface="Calibri" charset="0"/>
            </a:endParaRPr>
          </a:p>
        </p:txBody>
      </p:sp>
      <p:pic>
        <p:nvPicPr>
          <p:cNvPr id="7" name="Picture 6" descr="A picture containing rainy&#10;&#10;Description automatically generated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70069"/>
            <a:ext cx="2438400" cy="2438400"/>
          </a:xfrm>
          <a:prstGeom prst="rect">
            <a:avLst/>
          </a:prstGeom>
        </p:spPr>
      </p:pic>
      <p:pic>
        <p:nvPicPr>
          <p:cNvPr id="9" name="Picture 8" descr="A picture containing outdoor, nature, night sky&#10;&#10;Description automatically generated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39416" y="870069"/>
            <a:ext cx="2438400" cy="2438400"/>
          </a:xfrm>
          <a:prstGeom prst="rect">
            <a:avLst/>
          </a:prstGeom>
        </p:spPr>
      </p:pic>
      <p:pic>
        <p:nvPicPr>
          <p:cNvPr id="14" name="Picture 13" descr="A picture containing engine&#10;&#10;Description automatically generated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78833" y="870069"/>
            <a:ext cx="2438400" cy="2438400"/>
          </a:xfrm>
          <a:prstGeom prst="rect">
            <a:avLst/>
          </a:prstGeom>
        </p:spPr>
      </p:pic>
      <p:pic>
        <p:nvPicPr>
          <p:cNvPr id="17" name="Picture 16" descr="A picture containing person, cosmetic, close&#10;&#10;Description automatically generated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18251" y="870069"/>
            <a:ext cx="2438400" cy="2438400"/>
          </a:xfrm>
          <a:prstGeom prst="rect">
            <a:avLst/>
          </a:prstGeom>
        </p:spPr>
      </p:pic>
      <p:pic>
        <p:nvPicPr>
          <p:cNvPr id="19" name="Picture 18" descr="A picture containing invertebrate, light, hydrozoan&#10;&#10;Description automatically generated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57667" y="870069"/>
            <a:ext cx="2438400" cy="2438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9903" y="-9912"/>
            <a:ext cx="12216384" cy="6836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 flipV="1">
            <a:off x="-9903" y="6185675"/>
            <a:ext cx="12216384" cy="683603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094993" y="6597600"/>
            <a:ext cx="200201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- F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osquito net&#10;&#10;Description automatically generate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0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4578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13856" y="6205392"/>
            <a:ext cx="908685" cy="316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5" b="1" dirty="0" err="1">
                <a:solidFill>
                  <a:srgbClr val="0066A1"/>
                </a:solidFill>
                <a:latin typeface="Calibri" charset="0"/>
                <a:cs typeface="Calibri" charset="0"/>
              </a:rPr>
              <a:t>ieee.org</a:t>
            </a:r>
            <a:endParaRPr lang="en-US" sz="1465" b="1" dirty="0">
              <a:solidFill>
                <a:srgbClr val="0066A1"/>
              </a:solidFill>
              <a:latin typeface="Calibri" charset="0"/>
              <a:cs typeface="Calibri" charset="0"/>
            </a:endParaRPr>
          </a:p>
        </p:txBody>
      </p:sp>
      <p:pic>
        <p:nvPicPr>
          <p:cNvPr id="7" name="Picture 6" descr="A picture containing rainy&#10;&#10;Description automatically generated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70069"/>
            <a:ext cx="2438400" cy="2438400"/>
          </a:xfrm>
          <a:prstGeom prst="rect">
            <a:avLst/>
          </a:prstGeom>
        </p:spPr>
      </p:pic>
      <p:pic>
        <p:nvPicPr>
          <p:cNvPr id="9" name="Picture 8" descr="A picture containing outdoor, nature, night sky&#10;&#10;Description automatically generated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39416" y="870069"/>
            <a:ext cx="2438400" cy="2438400"/>
          </a:xfrm>
          <a:prstGeom prst="rect">
            <a:avLst/>
          </a:prstGeom>
        </p:spPr>
      </p:pic>
      <p:pic>
        <p:nvPicPr>
          <p:cNvPr id="14" name="Picture 13" descr="A picture containing engine&#10;&#10;Description automatically generated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78833" y="870069"/>
            <a:ext cx="2438400" cy="2438400"/>
          </a:xfrm>
          <a:prstGeom prst="rect">
            <a:avLst/>
          </a:prstGeom>
        </p:spPr>
      </p:pic>
      <p:pic>
        <p:nvPicPr>
          <p:cNvPr id="17" name="Picture 16" descr="A picture containing person, cosmetic, close&#10;&#10;Description automatically generated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18251" y="870069"/>
            <a:ext cx="2438400" cy="2438400"/>
          </a:xfrm>
          <a:prstGeom prst="rect">
            <a:avLst/>
          </a:prstGeom>
        </p:spPr>
      </p:pic>
      <p:pic>
        <p:nvPicPr>
          <p:cNvPr id="19" name="Picture 18" descr="A picture containing invertebrate, light, hydrozoan&#10;&#10;Description automatically generated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757667" y="870069"/>
            <a:ext cx="2438400" cy="2438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9903" y="-9912"/>
            <a:ext cx="12216384" cy="6836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 flipV="1">
            <a:off x="-9903" y="6185675"/>
            <a:ext cx="12216384" cy="683603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094993" y="6597600"/>
            <a:ext cx="2002013" cy="29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5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IEEE PROPRIETARY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image" Target="../media/image10.GIF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76387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259" y="6003832"/>
            <a:ext cx="1135081" cy="3314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9903" y="-9912"/>
            <a:ext cx="12216384" cy="6836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 flipH="1" flipV="1">
            <a:off x="-9903" y="6185675"/>
            <a:ext cx="12216384" cy="6836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4578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panose="02070309020205020404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93;p1">
            <a:extLst>
              <a:ext uri="{FF2B5EF4-FFF2-40B4-BE49-F238E27FC236}">
                <a16:creationId xmlns:a16="http://schemas.microsoft.com/office/drawing/2014/main" id="{5158152A-B742-4727-A3B8-4C6FF01E4A6A}"/>
              </a:ext>
            </a:extLst>
          </p:cNvPr>
          <p:cNvPicPr preferRelativeResize="0"/>
          <p:nvPr userDrawn="1"/>
        </p:nvPicPr>
        <p:blipFill>
          <a:blip r:embed="rId14"/>
          <a:srcRect/>
          <a:stretch/>
        </p:blipFill>
        <p:spPr>
          <a:xfrm>
            <a:off x="11" y="6168186"/>
            <a:ext cx="12191991" cy="69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09518"/>
            <a:ext cx="10515600" cy="467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376389" y="6335610"/>
            <a:ext cx="461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5CD10-051D-4026-A6A8-919A963C97D3}"/>
              </a:ext>
            </a:extLst>
          </p:cNvPr>
          <p:cNvSpPr txBox="1"/>
          <p:nvPr userDrawn="1"/>
        </p:nvSpPr>
        <p:spPr>
          <a:xfrm>
            <a:off x="838199" y="6333507"/>
            <a:ext cx="692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IEEE Fellow Committee </a:t>
            </a:r>
          </a:p>
        </p:txBody>
      </p:sp>
      <p:pic>
        <p:nvPicPr>
          <p:cNvPr id="8" name="Google Shape;117;gcce1e39801_2_299">
            <a:extLst>
              <a:ext uri="{FF2B5EF4-FFF2-40B4-BE49-F238E27FC236}">
                <a16:creationId xmlns:a16="http://schemas.microsoft.com/office/drawing/2014/main" id="{A12E27F5-EF17-4BB5-9251-C8B579395782}"/>
              </a:ext>
            </a:extLst>
          </p:cNvPr>
          <p:cNvPicPr preferRelativeResize="0"/>
          <p:nvPr userDrawn="1"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67" y="6110601"/>
            <a:ext cx="1602503" cy="8151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289025-51B0-4395-AF8D-2727989E8AE1}"/>
              </a:ext>
            </a:extLst>
          </p:cNvPr>
          <p:cNvSpPr/>
          <p:nvPr userDrawn="1"/>
        </p:nvSpPr>
        <p:spPr>
          <a:xfrm>
            <a:off x="1" y="0"/>
            <a:ext cx="216096" cy="6858000"/>
          </a:xfrm>
          <a:prstGeom prst="rect">
            <a:avLst/>
          </a:prstGeom>
          <a:solidFill>
            <a:srgbClr val="2CB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353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rgbClr val="14264C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.doc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Changes to Fellows Nomination/Evaluation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L. Miguel Silveira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0A5A-7EF4-4415-A1EC-07B9ED9C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3" y="287484"/>
            <a:ext cx="11927055" cy="741611"/>
          </a:xfrm>
        </p:spPr>
        <p:txBody>
          <a:bodyPr/>
          <a:lstStyle/>
          <a:p>
            <a:r>
              <a:rPr lang="en-US" sz="4800" dirty="0"/>
              <a:t>Goal: Fellow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FC60E-CCBF-987E-E7E4-5ED97322D9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207036" y="6205392"/>
            <a:ext cx="648879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54CE6-ACAC-13BC-A645-0AC4B721E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106197"/>
            <a:ext cx="10515600" cy="602023"/>
          </a:xfrm>
        </p:spPr>
        <p:txBody>
          <a:bodyPr>
            <a:noAutofit/>
          </a:bodyPr>
          <a:lstStyle/>
          <a:p>
            <a:r>
              <a:rPr lang="en-US" sz="2667" dirty="0"/>
              <a:t>Cohort-FEC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C203B0-FE09-101D-CCAF-ADB523FD2224}"/>
              </a:ext>
            </a:extLst>
          </p:cNvPr>
          <p:cNvSpPr/>
          <p:nvPr/>
        </p:nvSpPr>
        <p:spPr>
          <a:xfrm>
            <a:off x="63631" y="2284143"/>
            <a:ext cx="1615248" cy="15044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EB5BDE-4B65-ACE5-D7FB-A9D3D1B1055C}"/>
              </a:ext>
            </a:extLst>
          </p:cNvPr>
          <p:cNvSpPr/>
          <p:nvPr/>
        </p:nvSpPr>
        <p:spPr>
          <a:xfrm>
            <a:off x="1436650" y="3340238"/>
            <a:ext cx="1166213" cy="9207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119AC9-5F50-C97E-F6D6-316C335C7062}"/>
              </a:ext>
            </a:extLst>
          </p:cNvPr>
          <p:cNvSpPr/>
          <p:nvPr/>
        </p:nvSpPr>
        <p:spPr>
          <a:xfrm>
            <a:off x="317544" y="4492463"/>
            <a:ext cx="1030643" cy="8203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8C27C4-DB11-235B-3D5A-E6C61D449050}"/>
              </a:ext>
            </a:extLst>
          </p:cNvPr>
          <p:cNvSpPr/>
          <p:nvPr/>
        </p:nvSpPr>
        <p:spPr>
          <a:xfrm>
            <a:off x="7877276" y="5328047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BFC9AC-FF42-5663-D267-F54AED0D31B8}"/>
              </a:ext>
            </a:extLst>
          </p:cNvPr>
          <p:cNvSpPr/>
          <p:nvPr/>
        </p:nvSpPr>
        <p:spPr>
          <a:xfrm>
            <a:off x="657404" y="2503091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918D60-5C22-AAC7-B55B-6DE5E01B8EEF}"/>
              </a:ext>
            </a:extLst>
          </p:cNvPr>
          <p:cNvSpPr/>
          <p:nvPr/>
        </p:nvSpPr>
        <p:spPr>
          <a:xfrm>
            <a:off x="317127" y="2619963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173E14-E8E1-E8D6-FC9E-F4DECEFE46C4}"/>
              </a:ext>
            </a:extLst>
          </p:cNvPr>
          <p:cNvSpPr/>
          <p:nvPr/>
        </p:nvSpPr>
        <p:spPr>
          <a:xfrm>
            <a:off x="1063804" y="2541891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2F0BC9-6182-B63C-7C6B-335B8F5B48E1}"/>
              </a:ext>
            </a:extLst>
          </p:cNvPr>
          <p:cNvSpPr/>
          <p:nvPr/>
        </p:nvSpPr>
        <p:spPr>
          <a:xfrm rot="10016314">
            <a:off x="7206219" y="1906453"/>
            <a:ext cx="2469424" cy="1925079"/>
          </a:xfrm>
          <a:custGeom>
            <a:avLst/>
            <a:gdLst>
              <a:gd name="connsiteX0" fmla="*/ 229822 w 1305587"/>
              <a:gd name="connsiteY0" fmla="*/ 102725 h 1853288"/>
              <a:gd name="connsiteX1" fmla="*/ 229822 w 1305587"/>
              <a:gd name="connsiteY1" fmla="*/ 102725 h 1853288"/>
              <a:gd name="connsiteX2" fmla="*/ 53788 w 1305587"/>
              <a:gd name="connsiteY2" fmla="*/ 630828 h 1853288"/>
              <a:gd name="connsiteX3" fmla="*/ 0 w 1305587"/>
              <a:gd name="connsiteY3" fmla="*/ 831311 h 1853288"/>
              <a:gd name="connsiteX4" fmla="*/ 39119 w 1305587"/>
              <a:gd name="connsiteY4" fmla="*/ 1022015 h 1853288"/>
              <a:gd name="connsiteX5" fmla="*/ 337399 w 1305587"/>
              <a:gd name="connsiteY5" fmla="*/ 1413202 h 1853288"/>
              <a:gd name="connsiteX6" fmla="*/ 366738 w 1305587"/>
              <a:gd name="connsiteY6" fmla="*/ 1486550 h 1853288"/>
              <a:gd name="connsiteX7" fmla="*/ 376517 w 1305587"/>
              <a:gd name="connsiteY7" fmla="*/ 1506109 h 1853288"/>
              <a:gd name="connsiteX8" fmla="*/ 547662 w 1305587"/>
              <a:gd name="connsiteY8" fmla="*/ 1652804 h 1853288"/>
              <a:gd name="connsiteX9" fmla="*/ 914400 w 1305587"/>
              <a:gd name="connsiteY9" fmla="*/ 1750601 h 1853288"/>
              <a:gd name="connsiteX10" fmla="*/ 1158892 w 1305587"/>
              <a:gd name="connsiteY10" fmla="*/ 1843508 h 1853288"/>
              <a:gd name="connsiteX11" fmla="*/ 1173561 w 1305587"/>
              <a:gd name="connsiteY11" fmla="*/ 1853288 h 1853288"/>
              <a:gd name="connsiteX12" fmla="*/ 1119773 w 1305587"/>
              <a:gd name="connsiteY12" fmla="*/ 1618576 h 1853288"/>
              <a:gd name="connsiteX13" fmla="*/ 1109993 w 1305587"/>
              <a:gd name="connsiteY13" fmla="*/ 1178490 h 1853288"/>
              <a:gd name="connsiteX14" fmla="*/ 1173561 w 1305587"/>
              <a:gd name="connsiteY14" fmla="*/ 709065 h 1853288"/>
              <a:gd name="connsiteX15" fmla="*/ 1232239 w 1305587"/>
              <a:gd name="connsiteY15" fmla="*/ 410785 h 1853288"/>
              <a:gd name="connsiteX16" fmla="*/ 1305587 w 1305587"/>
              <a:gd name="connsiteY16" fmla="*/ 327658 h 1853288"/>
              <a:gd name="connsiteX17" fmla="*/ 1261578 w 1305587"/>
              <a:gd name="connsiteY17" fmla="*/ 322768 h 1853288"/>
              <a:gd name="connsiteX18" fmla="*/ 1202900 w 1305587"/>
              <a:gd name="connsiteY18" fmla="*/ 234751 h 1853288"/>
              <a:gd name="connsiteX19" fmla="*/ 1051315 w 1305587"/>
              <a:gd name="connsiteY19" fmla="*/ 83166 h 1853288"/>
              <a:gd name="connsiteX20" fmla="*/ 977968 w 1305587"/>
              <a:gd name="connsiteY20" fmla="*/ 58717 h 1853288"/>
              <a:gd name="connsiteX21" fmla="*/ 943739 w 1305587"/>
              <a:gd name="connsiteY21" fmla="*/ 44047 h 1853288"/>
              <a:gd name="connsiteX22" fmla="*/ 885061 w 1305587"/>
              <a:gd name="connsiteY22" fmla="*/ 14708 h 1853288"/>
              <a:gd name="connsiteX23" fmla="*/ 645459 w 1305587"/>
              <a:gd name="connsiteY23" fmla="*/ 4928 h 1853288"/>
              <a:gd name="connsiteX24" fmla="*/ 562331 w 1305587"/>
              <a:gd name="connsiteY24" fmla="*/ 9818 h 1853288"/>
              <a:gd name="connsiteX25" fmla="*/ 347178 w 1305587"/>
              <a:gd name="connsiteY25" fmla="*/ 39157 h 1853288"/>
              <a:gd name="connsiteX26" fmla="*/ 317839 w 1305587"/>
              <a:gd name="connsiteY26" fmla="*/ 63607 h 1853288"/>
              <a:gd name="connsiteX27" fmla="*/ 264051 w 1305587"/>
              <a:gd name="connsiteY27" fmla="*/ 92946 h 1853288"/>
              <a:gd name="connsiteX28" fmla="*/ 229822 w 1305587"/>
              <a:gd name="connsiteY28" fmla="*/ 102725 h 185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05587" h="1853288">
                <a:moveTo>
                  <a:pt x="229822" y="102725"/>
                </a:moveTo>
                <a:lnTo>
                  <a:pt x="229822" y="102725"/>
                </a:lnTo>
                <a:cubicBezTo>
                  <a:pt x="34951" y="297598"/>
                  <a:pt x="193221" y="111121"/>
                  <a:pt x="53788" y="630828"/>
                </a:cubicBezTo>
                <a:lnTo>
                  <a:pt x="0" y="831311"/>
                </a:lnTo>
                <a:cubicBezTo>
                  <a:pt x="13040" y="894879"/>
                  <a:pt x="11220" y="963427"/>
                  <a:pt x="39119" y="1022015"/>
                </a:cubicBezTo>
                <a:cubicBezTo>
                  <a:pt x="83633" y="1115495"/>
                  <a:pt x="265674" y="1326638"/>
                  <a:pt x="337399" y="1413202"/>
                </a:cubicBezTo>
                <a:cubicBezTo>
                  <a:pt x="347179" y="1437651"/>
                  <a:pt x="356520" y="1462281"/>
                  <a:pt x="366738" y="1486550"/>
                </a:cubicBezTo>
                <a:cubicBezTo>
                  <a:pt x="369567" y="1493268"/>
                  <a:pt x="372230" y="1500214"/>
                  <a:pt x="376517" y="1506109"/>
                </a:cubicBezTo>
                <a:cubicBezTo>
                  <a:pt x="415150" y="1559229"/>
                  <a:pt x="514400" y="1639052"/>
                  <a:pt x="547662" y="1652804"/>
                </a:cubicBezTo>
                <a:cubicBezTo>
                  <a:pt x="664580" y="1701145"/>
                  <a:pt x="796133" y="1705660"/>
                  <a:pt x="914400" y="1750601"/>
                </a:cubicBezTo>
                <a:lnTo>
                  <a:pt x="1158892" y="1843508"/>
                </a:lnTo>
                <a:cubicBezTo>
                  <a:pt x="1164356" y="1845673"/>
                  <a:pt x="1168671" y="1850028"/>
                  <a:pt x="1173561" y="1853288"/>
                </a:cubicBezTo>
                <a:cubicBezTo>
                  <a:pt x="1155632" y="1775051"/>
                  <a:pt x="1127301" y="1698488"/>
                  <a:pt x="1119773" y="1618576"/>
                </a:cubicBezTo>
                <a:cubicBezTo>
                  <a:pt x="1106011" y="1472491"/>
                  <a:pt x="1104756" y="1325128"/>
                  <a:pt x="1109993" y="1178490"/>
                </a:cubicBezTo>
                <a:cubicBezTo>
                  <a:pt x="1120636" y="880491"/>
                  <a:pt x="1122431" y="893133"/>
                  <a:pt x="1173561" y="709065"/>
                </a:cubicBezTo>
                <a:cubicBezTo>
                  <a:pt x="1186653" y="610879"/>
                  <a:pt x="1199346" y="500495"/>
                  <a:pt x="1232239" y="410785"/>
                </a:cubicBezTo>
                <a:cubicBezTo>
                  <a:pt x="1238338" y="394152"/>
                  <a:pt x="1282798" y="350446"/>
                  <a:pt x="1305587" y="327658"/>
                </a:cubicBezTo>
                <a:cubicBezTo>
                  <a:pt x="1290917" y="326028"/>
                  <a:pt x="1272523" y="332671"/>
                  <a:pt x="1261578" y="322768"/>
                </a:cubicBezTo>
                <a:cubicBezTo>
                  <a:pt x="1235431" y="299111"/>
                  <a:pt x="1226158" y="261254"/>
                  <a:pt x="1202900" y="234751"/>
                </a:cubicBezTo>
                <a:cubicBezTo>
                  <a:pt x="1155767" y="181041"/>
                  <a:pt x="1107588" y="127206"/>
                  <a:pt x="1051315" y="83166"/>
                </a:cubicBezTo>
                <a:cubicBezTo>
                  <a:pt x="1031020" y="67283"/>
                  <a:pt x="1002188" y="67524"/>
                  <a:pt x="977968" y="58717"/>
                </a:cubicBezTo>
                <a:cubicBezTo>
                  <a:pt x="966302" y="54475"/>
                  <a:pt x="954957" y="49361"/>
                  <a:pt x="943739" y="44047"/>
                </a:cubicBezTo>
                <a:cubicBezTo>
                  <a:pt x="923976" y="34686"/>
                  <a:pt x="906743" y="17552"/>
                  <a:pt x="885061" y="14708"/>
                </a:cubicBezTo>
                <a:cubicBezTo>
                  <a:pt x="805806" y="4314"/>
                  <a:pt x="725326" y="8188"/>
                  <a:pt x="645459" y="4928"/>
                </a:cubicBezTo>
                <a:cubicBezTo>
                  <a:pt x="592798" y="-3847"/>
                  <a:pt x="635702" y="-97"/>
                  <a:pt x="562331" y="9818"/>
                </a:cubicBezTo>
                <a:cubicBezTo>
                  <a:pt x="307513" y="44253"/>
                  <a:pt x="545699" y="6072"/>
                  <a:pt x="347178" y="39157"/>
                </a:cubicBezTo>
                <a:cubicBezTo>
                  <a:pt x="337398" y="47307"/>
                  <a:pt x="328135" y="56119"/>
                  <a:pt x="317839" y="63607"/>
                </a:cubicBezTo>
                <a:cubicBezTo>
                  <a:pt x="302960" y="74428"/>
                  <a:pt x="280093" y="84925"/>
                  <a:pt x="264051" y="92946"/>
                </a:cubicBezTo>
                <a:cubicBezTo>
                  <a:pt x="269540" y="125880"/>
                  <a:pt x="235527" y="101095"/>
                  <a:pt x="229822" y="102725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6BE624-DD2C-0666-2F30-CEA331BBDDB7}"/>
              </a:ext>
            </a:extLst>
          </p:cNvPr>
          <p:cNvSpPr txBox="1"/>
          <p:nvPr/>
        </p:nvSpPr>
        <p:spPr>
          <a:xfrm>
            <a:off x="7713665" y="2165698"/>
            <a:ext cx="108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IEEE FC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86DE85-7131-BE77-CF7B-DB230F5D9289}"/>
              </a:ext>
            </a:extLst>
          </p:cNvPr>
          <p:cNvSpPr txBox="1"/>
          <p:nvPr/>
        </p:nvSpPr>
        <p:spPr>
          <a:xfrm>
            <a:off x="195942" y="2790148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S/TC FEC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30D2A4-FA7A-7FDB-2D71-9C0091C7D344}"/>
              </a:ext>
            </a:extLst>
          </p:cNvPr>
          <p:cNvSpPr txBox="1"/>
          <p:nvPr/>
        </p:nvSpPr>
        <p:spPr>
          <a:xfrm>
            <a:off x="1404717" y="3574900"/>
            <a:ext cx="116531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S/TC FEC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59730-B252-5A2E-93D7-A80366F784B8}"/>
              </a:ext>
            </a:extLst>
          </p:cNvPr>
          <p:cNvSpPr txBox="1"/>
          <p:nvPr/>
        </p:nvSpPr>
        <p:spPr>
          <a:xfrm>
            <a:off x="247449" y="4687181"/>
            <a:ext cx="110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S/TC FEC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61AD63-A1D1-EE61-C6D3-41505C415C10}"/>
              </a:ext>
            </a:extLst>
          </p:cNvPr>
          <p:cNvGrpSpPr/>
          <p:nvPr/>
        </p:nvGrpSpPr>
        <p:grpSpPr>
          <a:xfrm>
            <a:off x="5550761" y="5537798"/>
            <a:ext cx="372218" cy="210724"/>
            <a:chOff x="5344949" y="2731772"/>
            <a:chExt cx="279163" cy="15804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578B01-09B1-200F-2364-8F9412A343EE}"/>
                </a:ext>
              </a:extLst>
            </p:cNvPr>
            <p:cNvSpPr/>
            <p:nvPr/>
          </p:nvSpPr>
          <p:spPr>
            <a:xfrm>
              <a:off x="5418395" y="2731772"/>
              <a:ext cx="177236" cy="15804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7A215E-38DC-13F9-C4BC-3C36B6CDFC67}"/>
                </a:ext>
              </a:extLst>
            </p:cNvPr>
            <p:cNvSpPr txBox="1"/>
            <p:nvPr/>
          </p:nvSpPr>
          <p:spPr>
            <a:xfrm>
              <a:off x="5344949" y="2741544"/>
              <a:ext cx="279163" cy="115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S/TC FEC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FBE98F8-6406-7D9A-3854-50789AF88C73}"/>
              </a:ext>
            </a:extLst>
          </p:cNvPr>
          <p:cNvSpPr txBox="1"/>
          <p:nvPr/>
        </p:nvSpPr>
        <p:spPr>
          <a:xfrm>
            <a:off x="1757719" y="3809951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75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0CD2E2-C0EE-D43D-013A-2DEC28E2D60E}"/>
              </a:ext>
            </a:extLst>
          </p:cNvPr>
          <p:cNvSpPr txBox="1"/>
          <p:nvPr/>
        </p:nvSpPr>
        <p:spPr>
          <a:xfrm>
            <a:off x="539754" y="3166709"/>
            <a:ext cx="59824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140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76D2F0-6D99-46C2-B6AA-B6084DF56340}"/>
              </a:ext>
            </a:extLst>
          </p:cNvPr>
          <p:cNvSpPr txBox="1"/>
          <p:nvPr/>
        </p:nvSpPr>
        <p:spPr>
          <a:xfrm>
            <a:off x="574019" y="4902624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50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02C393-6D90-5DD0-EC42-1E4DFF1F620A}"/>
              </a:ext>
            </a:extLst>
          </p:cNvPr>
          <p:cNvSpPr/>
          <p:nvPr/>
        </p:nvSpPr>
        <p:spPr>
          <a:xfrm>
            <a:off x="2359515" y="1300940"/>
            <a:ext cx="1250915" cy="12070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FECF0-FFCF-F9AB-6494-4B3837E51726}"/>
              </a:ext>
            </a:extLst>
          </p:cNvPr>
          <p:cNvSpPr txBox="1"/>
          <p:nvPr/>
        </p:nvSpPr>
        <p:spPr>
          <a:xfrm>
            <a:off x="2309660" y="165826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S/TC FEC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969A5-FDEF-CEFD-1784-4586BEA8DF18}"/>
              </a:ext>
            </a:extLst>
          </p:cNvPr>
          <p:cNvSpPr txBox="1"/>
          <p:nvPr/>
        </p:nvSpPr>
        <p:spPr>
          <a:xfrm>
            <a:off x="2653471" y="2056625"/>
            <a:ext cx="59824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110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E496FB0-3700-5E30-677E-AAE6BD6FE24C}"/>
              </a:ext>
            </a:extLst>
          </p:cNvPr>
          <p:cNvSpPr/>
          <p:nvPr/>
        </p:nvSpPr>
        <p:spPr>
          <a:xfrm>
            <a:off x="945573" y="5505398"/>
            <a:ext cx="872047" cy="7649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ADF1FB-CCC2-F93C-EE48-B0B3A7377601}"/>
              </a:ext>
            </a:extLst>
          </p:cNvPr>
          <p:cNvSpPr txBox="1"/>
          <p:nvPr/>
        </p:nvSpPr>
        <p:spPr>
          <a:xfrm>
            <a:off x="855917" y="5644791"/>
            <a:ext cx="984437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33" b="1" dirty="0"/>
              <a:t>S/TC FEC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64AB43-BAF1-8681-C8C2-F439E1063634}"/>
              </a:ext>
            </a:extLst>
          </p:cNvPr>
          <p:cNvSpPr txBox="1"/>
          <p:nvPr/>
        </p:nvSpPr>
        <p:spPr>
          <a:xfrm>
            <a:off x="1123807" y="5860233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30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CB8C46-4C67-06B9-3C36-2B9850B36EE8}"/>
              </a:ext>
            </a:extLst>
          </p:cNvPr>
          <p:cNvGrpSpPr/>
          <p:nvPr/>
        </p:nvGrpSpPr>
        <p:grpSpPr>
          <a:xfrm>
            <a:off x="4902457" y="5609846"/>
            <a:ext cx="372218" cy="210724"/>
            <a:chOff x="5344949" y="2731772"/>
            <a:chExt cx="279163" cy="15804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426C820-E6AB-C155-4CAE-91BEC65EE019}"/>
                </a:ext>
              </a:extLst>
            </p:cNvPr>
            <p:cNvSpPr/>
            <p:nvPr/>
          </p:nvSpPr>
          <p:spPr>
            <a:xfrm>
              <a:off x="5418395" y="2731772"/>
              <a:ext cx="177236" cy="15804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B51F50-D0EE-3289-4980-A3DC473F395D}"/>
                </a:ext>
              </a:extLst>
            </p:cNvPr>
            <p:cNvSpPr txBox="1"/>
            <p:nvPr/>
          </p:nvSpPr>
          <p:spPr>
            <a:xfrm>
              <a:off x="5344949" y="2741544"/>
              <a:ext cx="279163" cy="115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S/TC FEC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C0C674-DAC8-1AD4-B76A-16B5236917CE}"/>
              </a:ext>
            </a:extLst>
          </p:cNvPr>
          <p:cNvGrpSpPr/>
          <p:nvPr/>
        </p:nvGrpSpPr>
        <p:grpSpPr>
          <a:xfrm>
            <a:off x="8003277" y="5861664"/>
            <a:ext cx="372218" cy="210724"/>
            <a:chOff x="5344949" y="2731772"/>
            <a:chExt cx="279163" cy="15804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FE75DCF-5EE2-DC0C-4563-D75A38080234}"/>
                </a:ext>
              </a:extLst>
            </p:cNvPr>
            <p:cNvSpPr/>
            <p:nvPr/>
          </p:nvSpPr>
          <p:spPr>
            <a:xfrm>
              <a:off x="5418395" y="2731772"/>
              <a:ext cx="177236" cy="15804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3C367F-75EB-AD91-776F-6D0BCEC5EBA3}"/>
                </a:ext>
              </a:extLst>
            </p:cNvPr>
            <p:cNvSpPr txBox="1"/>
            <p:nvPr/>
          </p:nvSpPr>
          <p:spPr>
            <a:xfrm>
              <a:off x="5344949" y="2741544"/>
              <a:ext cx="279163" cy="115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S/TC FEC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41D986B7-D70D-CB07-E2FF-E1D7E51A8E43}"/>
              </a:ext>
            </a:extLst>
          </p:cNvPr>
          <p:cNvSpPr/>
          <p:nvPr/>
        </p:nvSpPr>
        <p:spPr>
          <a:xfrm>
            <a:off x="5465335" y="1135394"/>
            <a:ext cx="415503" cy="3577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09882D-D748-C8BC-245B-567E92995C31}"/>
              </a:ext>
            </a:extLst>
          </p:cNvPr>
          <p:cNvSpPr txBox="1"/>
          <p:nvPr/>
        </p:nvSpPr>
        <p:spPr>
          <a:xfrm>
            <a:off x="5393693" y="1178443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S/TC FEC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460A4D-DE84-8182-7751-F18D62221882}"/>
              </a:ext>
            </a:extLst>
          </p:cNvPr>
          <p:cNvSpPr txBox="1"/>
          <p:nvPr/>
        </p:nvSpPr>
        <p:spPr>
          <a:xfrm>
            <a:off x="5411048" y="1419200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B293F9-65E5-8446-E34E-D561A9A23DAE}"/>
              </a:ext>
            </a:extLst>
          </p:cNvPr>
          <p:cNvSpPr txBox="1"/>
          <p:nvPr/>
        </p:nvSpPr>
        <p:spPr>
          <a:xfrm>
            <a:off x="5574264" y="5684664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51279A-5B83-835B-32B1-3E5970AC9258}"/>
              </a:ext>
            </a:extLst>
          </p:cNvPr>
          <p:cNvSpPr txBox="1"/>
          <p:nvPr/>
        </p:nvSpPr>
        <p:spPr>
          <a:xfrm>
            <a:off x="4950537" y="5787915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2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05DFA0-0E83-F6B3-3FEE-B9ECE38801B5}"/>
              </a:ext>
            </a:extLst>
          </p:cNvPr>
          <p:cNvGrpSpPr/>
          <p:nvPr/>
        </p:nvGrpSpPr>
        <p:grpSpPr>
          <a:xfrm>
            <a:off x="4832388" y="5042498"/>
            <a:ext cx="372218" cy="210724"/>
            <a:chOff x="5344949" y="2731772"/>
            <a:chExt cx="279163" cy="15804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5D1F260-3E0D-61B5-6321-DDE92AC7331D}"/>
                </a:ext>
              </a:extLst>
            </p:cNvPr>
            <p:cNvSpPr/>
            <p:nvPr/>
          </p:nvSpPr>
          <p:spPr>
            <a:xfrm>
              <a:off x="5418395" y="2731772"/>
              <a:ext cx="177236" cy="15804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86B8FB3-53DB-CC98-EF77-DF54652D6E6C}"/>
                </a:ext>
              </a:extLst>
            </p:cNvPr>
            <p:cNvSpPr txBox="1"/>
            <p:nvPr/>
          </p:nvSpPr>
          <p:spPr>
            <a:xfrm>
              <a:off x="5344949" y="2741544"/>
              <a:ext cx="279163" cy="115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S/TC FEC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4FBC850-4658-6899-6D67-2F1E9B038E3B}"/>
              </a:ext>
            </a:extLst>
          </p:cNvPr>
          <p:cNvSpPr txBox="1"/>
          <p:nvPr/>
        </p:nvSpPr>
        <p:spPr>
          <a:xfrm>
            <a:off x="4855891" y="5189364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B0F395D-E8E2-A45B-D3AF-782DD1D2CF1E}"/>
              </a:ext>
            </a:extLst>
          </p:cNvPr>
          <p:cNvGrpSpPr/>
          <p:nvPr/>
        </p:nvGrpSpPr>
        <p:grpSpPr>
          <a:xfrm>
            <a:off x="5527251" y="4907126"/>
            <a:ext cx="372218" cy="210724"/>
            <a:chOff x="5344949" y="2731772"/>
            <a:chExt cx="279163" cy="15804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CDD1899-8E29-6349-9995-A397408F9490}"/>
                </a:ext>
              </a:extLst>
            </p:cNvPr>
            <p:cNvSpPr/>
            <p:nvPr/>
          </p:nvSpPr>
          <p:spPr>
            <a:xfrm>
              <a:off x="5418395" y="2731772"/>
              <a:ext cx="177236" cy="15804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B11CD9-AA07-BB52-5865-2BCD0AC86CFB}"/>
                </a:ext>
              </a:extLst>
            </p:cNvPr>
            <p:cNvSpPr txBox="1"/>
            <p:nvPr/>
          </p:nvSpPr>
          <p:spPr>
            <a:xfrm>
              <a:off x="5344949" y="2741544"/>
              <a:ext cx="279163" cy="115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S/TC FEC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D006E5D-319D-5673-1033-EA741077CEB8}"/>
              </a:ext>
            </a:extLst>
          </p:cNvPr>
          <p:cNvSpPr txBox="1"/>
          <p:nvPr/>
        </p:nvSpPr>
        <p:spPr>
          <a:xfrm>
            <a:off x="5550753" y="5053992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FF90315-9B36-6C7E-7DD8-0C739243ACC1}"/>
              </a:ext>
            </a:extLst>
          </p:cNvPr>
          <p:cNvSpPr/>
          <p:nvPr/>
        </p:nvSpPr>
        <p:spPr>
          <a:xfrm>
            <a:off x="3685810" y="5385529"/>
            <a:ext cx="289863" cy="2998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BDE652-7343-D7BE-86A2-06E88CB3D8FD}"/>
              </a:ext>
            </a:extLst>
          </p:cNvPr>
          <p:cNvSpPr txBox="1"/>
          <p:nvPr/>
        </p:nvSpPr>
        <p:spPr>
          <a:xfrm>
            <a:off x="3574300" y="5428578"/>
            <a:ext cx="434734" cy="174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" b="1" dirty="0"/>
              <a:t>S/TC FEC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36D802-F453-0E80-7D33-C9785F938636}"/>
              </a:ext>
            </a:extLst>
          </p:cNvPr>
          <p:cNvSpPr txBox="1"/>
          <p:nvPr/>
        </p:nvSpPr>
        <p:spPr>
          <a:xfrm>
            <a:off x="3641693" y="5618720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7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E3B7733-FDC0-7968-E665-4ECC21036540}"/>
              </a:ext>
            </a:extLst>
          </p:cNvPr>
          <p:cNvSpPr/>
          <p:nvPr/>
        </p:nvSpPr>
        <p:spPr>
          <a:xfrm>
            <a:off x="3141177" y="5005805"/>
            <a:ext cx="415503" cy="3577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2EBE5B-5615-70EF-65DD-C8EFB1608FA3}"/>
              </a:ext>
            </a:extLst>
          </p:cNvPr>
          <p:cNvSpPr txBox="1"/>
          <p:nvPr/>
        </p:nvSpPr>
        <p:spPr>
          <a:xfrm>
            <a:off x="3069534" y="5048853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S/TC FEC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81E30CB-0A07-E2FB-C808-012453F4F73D}"/>
              </a:ext>
            </a:extLst>
          </p:cNvPr>
          <p:cNvSpPr txBox="1"/>
          <p:nvPr/>
        </p:nvSpPr>
        <p:spPr>
          <a:xfrm>
            <a:off x="3087913" y="5251249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12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919B5EC-8C52-5175-D397-9AE6826EBD26}"/>
              </a:ext>
            </a:extLst>
          </p:cNvPr>
          <p:cNvSpPr/>
          <p:nvPr/>
        </p:nvSpPr>
        <p:spPr>
          <a:xfrm>
            <a:off x="7393075" y="5506660"/>
            <a:ext cx="289863" cy="2998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C9F64E-FDF0-3372-3BD5-AE287468D582}"/>
              </a:ext>
            </a:extLst>
          </p:cNvPr>
          <p:cNvSpPr txBox="1"/>
          <p:nvPr/>
        </p:nvSpPr>
        <p:spPr>
          <a:xfrm>
            <a:off x="7281566" y="5549709"/>
            <a:ext cx="434734" cy="174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" b="1" dirty="0"/>
              <a:t>S/TC FEC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9F9E69-0F32-CCF8-6E34-E881FF23D563}"/>
              </a:ext>
            </a:extLst>
          </p:cNvPr>
          <p:cNvSpPr txBox="1"/>
          <p:nvPr/>
        </p:nvSpPr>
        <p:spPr>
          <a:xfrm>
            <a:off x="7348959" y="5739851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7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F6B32BD-CDE5-4549-F34D-E7CA46667D11}"/>
              </a:ext>
            </a:extLst>
          </p:cNvPr>
          <p:cNvSpPr/>
          <p:nvPr/>
        </p:nvSpPr>
        <p:spPr>
          <a:xfrm>
            <a:off x="5874757" y="881455"/>
            <a:ext cx="415503" cy="3577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89AC8D-AA85-189F-B0DF-10E38D4DB32B}"/>
              </a:ext>
            </a:extLst>
          </p:cNvPr>
          <p:cNvSpPr txBox="1"/>
          <p:nvPr/>
        </p:nvSpPr>
        <p:spPr>
          <a:xfrm>
            <a:off x="5803114" y="924504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S/TC FEC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6CD8EE-B37B-3266-92A6-1D781DBF22A4}"/>
              </a:ext>
            </a:extLst>
          </p:cNvPr>
          <p:cNvSpPr txBox="1"/>
          <p:nvPr/>
        </p:nvSpPr>
        <p:spPr>
          <a:xfrm>
            <a:off x="5821493" y="1126900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16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8F63042-1A25-8D17-ECEA-546FABF74BC9}"/>
              </a:ext>
            </a:extLst>
          </p:cNvPr>
          <p:cNvSpPr/>
          <p:nvPr/>
        </p:nvSpPr>
        <p:spPr>
          <a:xfrm>
            <a:off x="1188424" y="3334355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141758C-918A-F5F4-7EE1-447AE1A70A13}"/>
              </a:ext>
            </a:extLst>
          </p:cNvPr>
          <p:cNvSpPr/>
          <p:nvPr/>
        </p:nvSpPr>
        <p:spPr>
          <a:xfrm>
            <a:off x="397017" y="3265858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C957F6-3770-7A82-BEA3-6D7F518319D6}"/>
              </a:ext>
            </a:extLst>
          </p:cNvPr>
          <p:cNvSpPr/>
          <p:nvPr/>
        </p:nvSpPr>
        <p:spPr>
          <a:xfrm>
            <a:off x="3075153" y="1397079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462B74-B077-9C19-8AF3-6E5F29F4B497}"/>
              </a:ext>
            </a:extLst>
          </p:cNvPr>
          <p:cNvSpPr/>
          <p:nvPr/>
        </p:nvSpPr>
        <p:spPr>
          <a:xfrm>
            <a:off x="2677940" y="1483873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594D39C-A80C-2A3E-B50A-D73C95B0A9A1}"/>
              </a:ext>
            </a:extLst>
          </p:cNvPr>
          <p:cNvSpPr/>
          <p:nvPr/>
        </p:nvSpPr>
        <p:spPr>
          <a:xfrm>
            <a:off x="2452273" y="2048546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D1870-9E2D-804D-C204-1077ACC69EE6}"/>
              </a:ext>
            </a:extLst>
          </p:cNvPr>
          <p:cNvSpPr/>
          <p:nvPr/>
        </p:nvSpPr>
        <p:spPr>
          <a:xfrm>
            <a:off x="2092811" y="3428295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D91E0A3-FCC8-A58D-91B0-1E360C4852BA}"/>
              </a:ext>
            </a:extLst>
          </p:cNvPr>
          <p:cNvSpPr/>
          <p:nvPr/>
        </p:nvSpPr>
        <p:spPr>
          <a:xfrm>
            <a:off x="2277631" y="3907195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AF259E6-63F9-1E48-7F2C-BCCBB24D1BF7}"/>
              </a:ext>
            </a:extLst>
          </p:cNvPr>
          <p:cNvSpPr/>
          <p:nvPr/>
        </p:nvSpPr>
        <p:spPr>
          <a:xfrm>
            <a:off x="1702744" y="3430335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9D0238B-A5DF-1D8A-7232-CFEFE85CFC1A}"/>
              </a:ext>
            </a:extLst>
          </p:cNvPr>
          <p:cNvSpPr/>
          <p:nvPr/>
        </p:nvSpPr>
        <p:spPr>
          <a:xfrm>
            <a:off x="1470948" y="5562163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92656BD-62B8-79B9-1AC6-5D9B95E21286}"/>
              </a:ext>
            </a:extLst>
          </p:cNvPr>
          <p:cNvSpPr/>
          <p:nvPr/>
        </p:nvSpPr>
        <p:spPr>
          <a:xfrm>
            <a:off x="1177888" y="5489663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1B90917-FB60-2668-DA7D-26485E08A23D}"/>
              </a:ext>
            </a:extLst>
          </p:cNvPr>
          <p:cNvSpPr/>
          <p:nvPr/>
        </p:nvSpPr>
        <p:spPr>
          <a:xfrm>
            <a:off x="987935" y="4569523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5882B03-089B-E41B-943B-871BB0E8DACD}"/>
              </a:ext>
            </a:extLst>
          </p:cNvPr>
          <p:cNvSpPr/>
          <p:nvPr/>
        </p:nvSpPr>
        <p:spPr>
          <a:xfrm>
            <a:off x="664241" y="4484770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9324EE1-F937-A09C-E326-E05220E41E1A}"/>
              </a:ext>
            </a:extLst>
          </p:cNvPr>
          <p:cNvSpPr/>
          <p:nvPr/>
        </p:nvSpPr>
        <p:spPr>
          <a:xfrm>
            <a:off x="437555" y="5011663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8EC30B9-0460-82A8-0FAA-BA75517C20B5}"/>
              </a:ext>
            </a:extLst>
          </p:cNvPr>
          <p:cNvSpPr txBox="1"/>
          <p:nvPr/>
        </p:nvSpPr>
        <p:spPr>
          <a:xfrm>
            <a:off x="7799159" y="5464152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4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6C1E19-BF2D-3A96-35B8-5F905A37EC54}"/>
              </a:ext>
            </a:extLst>
          </p:cNvPr>
          <p:cNvCxnSpPr>
            <a:cxnSpLocks/>
          </p:cNvCxnSpPr>
          <p:nvPr/>
        </p:nvCxnSpPr>
        <p:spPr>
          <a:xfrm>
            <a:off x="3615687" y="1759892"/>
            <a:ext cx="3772479" cy="41835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D411C22-CCAE-1256-4C9C-3C62AE124241}"/>
              </a:ext>
            </a:extLst>
          </p:cNvPr>
          <p:cNvCxnSpPr>
            <a:cxnSpLocks/>
          </p:cNvCxnSpPr>
          <p:nvPr/>
        </p:nvCxnSpPr>
        <p:spPr>
          <a:xfrm flipV="1">
            <a:off x="1651649" y="2364292"/>
            <a:ext cx="5732244" cy="55285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AE3821-2F97-80B8-E9DD-224FAB6417F9}"/>
              </a:ext>
            </a:extLst>
          </p:cNvPr>
          <p:cNvCxnSpPr>
            <a:cxnSpLocks/>
            <a:endCxn id="14" idx="13"/>
          </p:cNvCxnSpPr>
          <p:nvPr/>
        </p:nvCxnSpPr>
        <p:spPr>
          <a:xfrm flipV="1">
            <a:off x="2488159" y="2809590"/>
            <a:ext cx="5051264" cy="862381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19B4557-7883-993F-2E99-2E4CC96D0433}"/>
              </a:ext>
            </a:extLst>
          </p:cNvPr>
          <p:cNvCxnSpPr>
            <a:cxnSpLocks/>
          </p:cNvCxnSpPr>
          <p:nvPr/>
        </p:nvCxnSpPr>
        <p:spPr>
          <a:xfrm flipV="1">
            <a:off x="1264317" y="2484243"/>
            <a:ext cx="6225128" cy="2169391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A235C83-6AFE-F543-B521-C33B7BA692DD}"/>
              </a:ext>
            </a:extLst>
          </p:cNvPr>
          <p:cNvCxnSpPr>
            <a:cxnSpLocks/>
          </p:cNvCxnSpPr>
          <p:nvPr/>
        </p:nvCxnSpPr>
        <p:spPr>
          <a:xfrm flipV="1">
            <a:off x="1454271" y="2666588"/>
            <a:ext cx="6035175" cy="2864581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A932A2F-03DC-C3E9-48F3-C79F9EF40E89}"/>
              </a:ext>
            </a:extLst>
          </p:cNvPr>
          <p:cNvCxnSpPr>
            <a:cxnSpLocks/>
            <a:endCxn id="14" idx="12"/>
          </p:cNvCxnSpPr>
          <p:nvPr/>
        </p:nvCxnSpPr>
        <p:spPr>
          <a:xfrm>
            <a:off x="6629961" y="1826563"/>
            <a:ext cx="788132" cy="541901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BABE71D-1D9A-D3C3-DC26-4E7F0967BC99}"/>
              </a:ext>
            </a:extLst>
          </p:cNvPr>
          <p:cNvCxnSpPr>
            <a:cxnSpLocks/>
            <a:stCxn id="3" idx="7"/>
            <a:endCxn id="14" idx="14"/>
          </p:cNvCxnSpPr>
          <p:nvPr/>
        </p:nvCxnSpPr>
        <p:spPr>
          <a:xfrm flipV="1">
            <a:off x="4157816" y="3311757"/>
            <a:ext cx="3374680" cy="1582572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706F7CB-8A78-134C-49E8-12D79A6648A6}"/>
              </a:ext>
            </a:extLst>
          </p:cNvPr>
          <p:cNvCxnSpPr>
            <a:cxnSpLocks/>
            <a:stCxn id="21" idx="7"/>
          </p:cNvCxnSpPr>
          <p:nvPr/>
        </p:nvCxnSpPr>
        <p:spPr>
          <a:xfrm flipV="1">
            <a:off x="5994236" y="3618115"/>
            <a:ext cx="1488089" cy="135819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AC36790-E759-7C4E-BF1C-90A6A7ADA5B0}"/>
              </a:ext>
            </a:extLst>
          </p:cNvPr>
          <p:cNvCxnSpPr>
            <a:cxnSpLocks/>
          </p:cNvCxnSpPr>
          <p:nvPr/>
        </p:nvCxnSpPr>
        <p:spPr>
          <a:xfrm flipV="1">
            <a:off x="8012234" y="3868821"/>
            <a:ext cx="259517" cy="116015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0E62933D-69C1-4A7B-AE97-4B32A5DFEB52}"/>
              </a:ext>
            </a:extLst>
          </p:cNvPr>
          <p:cNvSpPr txBox="1"/>
          <p:nvPr/>
        </p:nvSpPr>
        <p:spPr>
          <a:xfrm>
            <a:off x="7508549" y="2717582"/>
            <a:ext cx="1895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Receives ranked cohort reports that include in &amp; out-field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028D7C-A60F-9CB6-F6EA-0C306AAAE1BE}"/>
              </a:ext>
            </a:extLst>
          </p:cNvPr>
          <p:cNvSpPr/>
          <p:nvPr/>
        </p:nvSpPr>
        <p:spPr>
          <a:xfrm>
            <a:off x="2779116" y="4674007"/>
            <a:ext cx="1615248" cy="15044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4332EED-B78B-79BF-48D7-E9205AB988AC}"/>
              </a:ext>
            </a:extLst>
          </p:cNvPr>
          <p:cNvSpPr/>
          <p:nvPr/>
        </p:nvSpPr>
        <p:spPr>
          <a:xfrm>
            <a:off x="4615535" y="4755990"/>
            <a:ext cx="1615248" cy="15044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07ED55-A64A-8D42-A08F-9E52821EABD3}"/>
              </a:ext>
            </a:extLst>
          </p:cNvPr>
          <p:cNvSpPr/>
          <p:nvPr/>
        </p:nvSpPr>
        <p:spPr>
          <a:xfrm>
            <a:off x="7037713" y="5003103"/>
            <a:ext cx="1615248" cy="15044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037A34D-30C9-D541-1460-C6D526F71149}"/>
              </a:ext>
            </a:extLst>
          </p:cNvPr>
          <p:cNvSpPr/>
          <p:nvPr/>
        </p:nvSpPr>
        <p:spPr>
          <a:xfrm>
            <a:off x="5241533" y="690780"/>
            <a:ext cx="1395276" cy="12721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B2D644E-3539-704D-B6E1-DBE6B3A1B798}"/>
              </a:ext>
            </a:extLst>
          </p:cNvPr>
          <p:cNvSpPr txBox="1"/>
          <p:nvPr/>
        </p:nvSpPr>
        <p:spPr>
          <a:xfrm>
            <a:off x="6806325" y="301067"/>
            <a:ext cx="5499743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67" b="1" dirty="0"/>
              <a:t>1) Give S/TCs more saying in process</a:t>
            </a:r>
          </a:p>
          <a:p>
            <a:pPr algn="just"/>
            <a:r>
              <a:rPr lang="en-US" sz="1867" b="1" dirty="0"/>
              <a:t>2) Level 1: in-and out-field experts in Cohort jointly rank nom.  -- experts in the room to rank</a:t>
            </a:r>
          </a:p>
          <a:p>
            <a:pPr algn="just"/>
            <a:r>
              <a:rPr lang="en-US" sz="1867" b="1" dirty="0"/>
              <a:t>3)Cohorts: either S/TCs or groups by Division</a:t>
            </a:r>
          </a:p>
          <a:p>
            <a:pPr algn="just"/>
            <a:r>
              <a:rPr lang="en-US" sz="1867" b="1" dirty="0"/>
              <a:t>4) IEEE FC (after vetting) accepts top 15-20% and bottom 50-60% of ranks</a:t>
            </a:r>
          </a:p>
          <a:p>
            <a:pPr algn="just"/>
            <a:r>
              <a:rPr lang="en-US" sz="1867" b="1" dirty="0"/>
              <a:t>…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95772F5-B940-F206-D403-DFB689EC9622}"/>
              </a:ext>
            </a:extLst>
          </p:cNvPr>
          <p:cNvSpPr txBox="1"/>
          <p:nvPr/>
        </p:nvSpPr>
        <p:spPr>
          <a:xfrm>
            <a:off x="9346105" y="2741811"/>
            <a:ext cx="3039528" cy="2800382"/>
          </a:xfrm>
          <a:prstGeom prst="rect">
            <a:avLst/>
          </a:prstGeom>
          <a:solidFill>
            <a:srgbClr val="01B4E3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/>
              <a:t>IEEE FC Vetting: guarantees quality across all Level 1 evaluations</a:t>
            </a:r>
          </a:p>
          <a:p>
            <a:pPr algn="ctr"/>
            <a:r>
              <a:rPr lang="en-US" sz="2933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168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3958-8790-41DF-A044-F870D023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BoD Approved Improvements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81187-C9D9-4243-B6CA-77D26D630F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16 recommendations were approved in August, 2022</a:t>
            </a:r>
          </a:p>
          <a:p>
            <a:endParaRPr lang="en-US" dirty="0"/>
          </a:p>
          <a:p>
            <a:r>
              <a:rPr lang="en-US" dirty="0"/>
              <a:t>The governing documents changes were vetted by the Governance Committee and then approved by the BoD in November, 2022</a:t>
            </a:r>
          </a:p>
          <a:p>
            <a:endParaRPr lang="en-US" dirty="0"/>
          </a:p>
          <a:p>
            <a:r>
              <a:rPr lang="en-US" dirty="0"/>
              <a:t>The summary of the 16 recommendations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modification of the FC Operational Manual approved by the BoD in November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AD76D-8968-4DB2-BC02-4EC97FA5F0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40"/>
            <a:fld id="{3DD97BEB-BAEF-0344-9D5C-EC73E478698A}" type="slidenum">
              <a:rPr lang="en-US">
                <a:solidFill>
                  <a:prstClr val="white"/>
                </a:solidFill>
                <a:latin typeface="Calibri" panose="020F0502020204030204"/>
              </a:rPr>
              <a:pPr defTabSz="1219140"/>
              <a:t>11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A1299-29C3-499B-AAF6-DDEE6F4F6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total of 16 Recommendations</a:t>
            </a:r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BEEC5EE2-3756-4BEB-9C94-B4D6265334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3755" y="3429001"/>
          <a:ext cx="1219200" cy="105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showAsIcon="1" r:id="rId2" imgW="914608" imgH="788878" progId="PowerPoint.Show.12">
                  <p:embed/>
                </p:oleObj>
              </mc:Choice>
              <mc:Fallback>
                <p:oleObj name="Presentation" showAsIcon="1" r:id="rId2" imgW="914608" imgH="788878" progId="PowerPoint.Show.12">
                  <p:embed/>
                  <p:pic>
                    <p:nvPicPr>
                      <p:cNvPr id="7" name="Object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BEEC5EE2-3756-4BEB-9C94-B4D6265334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53755" y="3429001"/>
                        <a:ext cx="1219200" cy="105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65B039D-2E57-41E4-85ED-9C4B3E23C3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0517" y="4139510"/>
          <a:ext cx="1219200" cy="105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608" imgH="788878" progId="Word.Document.12">
                  <p:embed/>
                </p:oleObj>
              </mc:Choice>
              <mc:Fallback>
                <p:oleObj name="Document" showAsIcon="1" r:id="rId4" imgW="914608" imgH="788878" progId="Word.Documen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65B039D-2E57-41E4-85ED-9C4B3E23C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10517" y="4139510"/>
                        <a:ext cx="1219200" cy="105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42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5982B-FABE-48A7-95FB-DEA7EED2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Strategic Advisory Working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E1D0A-49D4-41A3-8449-F1293D0CB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Develop a draft proposal for CFECs</a:t>
            </a:r>
          </a:p>
          <a:p>
            <a:r>
              <a:rPr lang="en-US" dirty="0"/>
              <a:t>Obtain Feedback from the Advisory Group</a:t>
            </a:r>
          </a:p>
          <a:p>
            <a:r>
              <a:rPr lang="en-US" dirty="0"/>
              <a:t>Obtain Feedback from the S/C presidents</a:t>
            </a:r>
          </a:p>
          <a:p>
            <a:r>
              <a:rPr lang="en-US" dirty="0"/>
              <a:t>FSPS review, revise, and approval</a:t>
            </a:r>
          </a:p>
          <a:p>
            <a:r>
              <a:rPr lang="en-US" dirty="0"/>
              <a:t>FC review and approval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ED070-1134-42F8-81D2-C38C513FB0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CFF1E-E456-4415-835A-455D53688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Your feedback is important</a:t>
            </a:r>
          </a:p>
        </p:txBody>
      </p:sp>
    </p:spTree>
    <p:extLst>
      <p:ext uri="{BB962C8B-B14F-4D97-AF65-F5344CB8AC3E}">
        <p14:creationId xmlns:p14="http://schemas.microsoft.com/office/powerpoint/2010/main" val="216124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010D-1398-4FCF-998D-8A2DD6D8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S/C Nominations Historic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E9C41-AFD7-417F-BD42-08719C7608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D33848-3966-4C8B-BC51-AFC69878F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Three-year average values are used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A7693D-BB97-4796-868E-40C534F8BE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EE90CF-293D-4DFE-B3DD-6CF6C6ABF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580908"/>
              </p:ext>
            </p:extLst>
          </p:nvPr>
        </p:nvGraphicFramePr>
        <p:xfrm>
          <a:off x="6049771" y="1468817"/>
          <a:ext cx="5474357" cy="573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0861">
                  <a:extLst>
                    <a:ext uri="{9D8B030D-6E8A-4147-A177-3AD203B41FA5}">
                      <a16:colId xmlns:a16="http://schemas.microsoft.com/office/drawing/2014/main" val="1762455177"/>
                    </a:ext>
                  </a:extLst>
                </a:gridCol>
                <a:gridCol w="1101956">
                  <a:extLst>
                    <a:ext uri="{9D8B030D-6E8A-4147-A177-3AD203B41FA5}">
                      <a16:colId xmlns:a16="http://schemas.microsoft.com/office/drawing/2014/main" val="2400476098"/>
                    </a:ext>
                  </a:extLst>
                </a:gridCol>
                <a:gridCol w="1027180">
                  <a:extLst>
                    <a:ext uri="{9D8B030D-6E8A-4147-A177-3AD203B41FA5}">
                      <a16:colId xmlns:a16="http://schemas.microsoft.com/office/drawing/2014/main" val="861234660"/>
                    </a:ext>
                  </a:extLst>
                </a:gridCol>
                <a:gridCol w="1027180">
                  <a:extLst>
                    <a:ext uri="{9D8B030D-6E8A-4147-A177-3AD203B41FA5}">
                      <a16:colId xmlns:a16="http://schemas.microsoft.com/office/drawing/2014/main" val="2585936732"/>
                    </a:ext>
                  </a:extLst>
                </a:gridCol>
                <a:gridCol w="1027180">
                  <a:extLst>
                    <a:ext uri="{9D8B030D-6E8A-4147-A177-3AD203B41FA5}">
                      <a16:colId xmlns:a16="http://schemas.microsoft.com/office/drawing/2014/main" val="1432323275"/>
                    </a:ext>
                  </a:extLst>
                </a:gridCol>
              </a:tblGrid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IT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10.3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498616575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ITS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6.3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4239931912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MAG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11.3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564864416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MTT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30.7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10.5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1856318271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NANO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  <a:highlight>
                            <a:srgbClr val="FFFF00"/>
                          </a:highlight>
                        </a:rPr>
                        <a:t>7.7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1240968600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NPS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9.0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465960222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OE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4169457317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PC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400815095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PE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79.0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30.1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687083774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PEL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17.0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8.9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1457180428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PHOT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45.3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6.1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7.4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343438462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PSE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803249834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R/RL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035789625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RA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32.3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11.7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85304306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RFID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001033789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SEN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7.0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650077077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SIT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0.4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094361642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SMC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13.7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1649082776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SP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63.3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16.1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210154858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SSC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  <a:highlight>
                            <a:srgbClr val="00FF00"/>
                          </a:highlight>
                        </a:rPr>
                        <a:t>18.7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  <a:highlight>
                            <a:srgbClr val="00FF00"/>
                          </a:highlight>
                        </a:rPr>
                        <a:t>10.2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  <a:highlight>
                            <a:srgbClr val="00FF00"/>
                          </a:highlight>
                        </a:rPr>
                        <a:t>1.8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790692898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Sysco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264601094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TMC/TEM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769905182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UFFC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12.3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6.2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542655528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VT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19.3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5.6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2989841051"/>
                  </a:ext>
                </a:extLst>
              </a:tr>
              <a:tr h="229232"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22.2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7.3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79" marR="10879" marT="10879" marB="0" anchor="b"/>
                </a:tc>
                <a:extLst>
                  <a:ext uri="{0D108BD9-81ED-4DB2-BD59-A6C34878D82A}">
                    <a16:rowId xmlns:a16="http://schemas.microsoft.com/office/drawing/2014/main" val="373548021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F2449EF-0B85-46BC-A41E-1DBEBE586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15862"/>
              </p:ext>
            </p:extLst>
          </p:nvPr>
        </p:nvGraphicFramePr>
        <p:xfrm>
          <a:off x="796883" y="1468815"/>
          <a:ext cx="5244597" cy="5006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012">
                  <a:extLst>
                    <a:ext uri="{9D8B030D-6E8A-4147-A177-3AD203B41FA5}">
                      <a16:colId xmlns:a16="http://schemas.microsoft.com/office/drawing/2014/main" val="2462896159"/>
                    </a:ext>
                  </a:extLst>
                </a:gridCol>
                <a:gridCol w="1016717">
                  <a:extLst>
                    <a:ext uri="{9D8B030D-6E8A-4147-A177-3AD203B41FA5}">
                      <a16:colId xmlns:a16="http://schemas.microsoft.com/office/drawing/2014/main" val="863457478"/>
                    </a:ext>
                  </a:extLst>
                </a:gridCol>
                <a:gridCol w="1035076">
                  <a:extLst>
                    <a:ext uri="{9D8B030D-6E8A-4147-A177-3AD203B41FA5}">
                      <a16:colId xmlns:a16="http://schemas.microsoft.com/office/drawing/2014/main" val="944685870"/>
                    </a:ext>
                  </a:extLst>
                </a:gridCol>
                <a:gridCol w="1168060">
                  <a:extLst>
                    <a:ext uri="{9D8B030D-6E8A-4147-A177-3AD203B41FA5}">
                      <a16:colId xmlns:a16="http://schemas.microsoft.com/office/drawing/2014/main" val="650625125"/>
                    </a:ext>
                  </a:extLst>
                </a:gridCol>
                <a:gridCol w="833732">
                  <a:extLst>
                    <a:ext uri="{9D8B030D-6E8A-4147-A177-3AD203B41FA5}">
                      <a16:colId xmlns:a16="http://schemas.microsoft.com/office/drawing/2014/main" val="2287922492"/>
                    </a:ext>
                  </a:extLst>
                </a:gridCol>
              </a:tblGrid>
              <a:tr h="2857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S/TC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</a:rPr>
                        <a:t>Av. Nom.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Membership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 dirty="0">
                          <a:effectLst/>
                        </a:rPr>
                        <a:t>Nom/Member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710716448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AES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 dirty="0">
                          <a:effectLst/>
                        </a:rPr>
                        <a:t>17.3</a:t>
                      </a:r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578062768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AP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30.3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8.9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1869707320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BIO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879523192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BT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3658523236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CAS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  <a:highlight>
                            <a:srgbClr val="00FF00"/>
                          </a:highlight>
                        </a:rPr>
                        <a:t>30.3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  <a:highlight>
                            <a:srgbClr val="00FF00"/>
                          </a:highlight>
                        </a:rPr>
                        <a:t>9.9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  <a:highlight>
                            <a:srgbClr val="00FF00"/>
                          </a:highlight>
                        </a:rPr>
                        <a:t>3.1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742016528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CE/CT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5.3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2.1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3232702965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CEDA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  <a:highlight>
                            <a:srgbClr val="FFFF00"/>
                          </a:highlight>
                        </a:rPr>
                        <a:t>16.7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946651989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CI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28.7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7.6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159121367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COMM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119.0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24.4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4.9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826114477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COMP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148.3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36.7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3797193782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35.7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8.0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4.5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299072235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CSC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>
                          <a:effectLst/>
                        </a:rPr>
                        <a:t> 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300" u="none" strike="noStrike" dirty="0">
                          <a:effectLst/>
                        </a:rPr>
                        <a:t> </a:t>
                      </a:r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1316434823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DEI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1.8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 dirty="0">
                          <a:effectLst/>
                        </a:rPr>
                        <a:t>2.6</a:t>
                      </a:r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544759616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  <a:highlight>
                            <a:srgbClr val="00FF00"/>
                          </a:highlight>
                        </a:rPr>
                        <a:t>ED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  <a:highlight>
                            <a:srgbClr val="00FF00"/>
                          </a:highlight>
                        </a:rPr>
                        <a:t>42.3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  <a:highlight>
                            <a:srgbClr val="00FF00"/>
                          </a:highlight>
                        </a:rPr>
                        <a:t>9.0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  <a:highlight>
                            <a:srgbClr val="00FF00"/>
                          </a:highlight>
                        </a:rPr>
                        <a:t>4.7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4128306731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EDU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6.3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3.2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876200809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EMB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29.7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8.6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585519005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EMC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5.3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3015163224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EP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4.7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1936653459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GRS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19.0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5.3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3.6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3498754536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IA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33.0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9.7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2850632784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IE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29.7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8.7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3.4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480035649"/>
                  </a:ext>
                </a:extLst>
              </a:tr>
              <a:tr h="21457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u="none" strike="noStrike" dirty="0">
                          <a:effectLst/>
                        </a:rPr>
                        <a:t>IM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5.0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 dirty="0">
                          <a:effectLst/>
                        </a:rPr>
                        <a:t>3.7</a:t>
                      </a:r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1300" u="none" strike="noStrike">
                          <a:effectLst/>
                        </a:rPr>
                        <a:t>1.4</a:t>
                      </a:r>
                      <a:endParaRPr lang="x-non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375" marR="11375" marT="11375" marB="0" anchor="b"/>
                </a:tc>
                <a:extLst>
                  <a:ext uri="{0D108BD9-81ED-4DB2-BD59-A6C34878D82A}">
                    <a16:rowId xmlns:a16="http://schemas.microsoft.com/office/drawing/2014/main" val="311305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05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5F4C-F29B-4A08-B189-7BECAF3F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8" y="380335"/>
            <a:ext cx="11447585" cy="553336"/>
          </a:xfrm>
        </p:spPr>
        <p:txBody>
          <a:bodyPr/>
          <a:lstStyle/>
          <a:p>
            <a:r>
              <a:rPr lang="en-US" sz="3200" dirty="0"/>
              <a:t>Timeline of the Fellow Process for S/TC’s in 2023 and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1A2D1-6616-4726-AAA9-855A6D84F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108" y="1095464"/>
            <a:ext cx="10515600" cy="4948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January 2023</a:t>
            </a:r>
          </a:p>
          <a:p>
            <a:pPr lvl="1">
              <a:buFontTx/>
              <a:buChar char="-"/>
            </a:pPr>
            <a:r>
              <a:rPr lang="en-US" sz="2400" dirty="0"/>
              <a:t>S/TC Presidents submit names of S/TC FEC Members</a:t>
            </a:r>
          </a:p>
          <a:p>
            <a:pPr marL="0" indent="0">
              <a:buNone/>
            </a:pPr>
            <a:r>
              <a:rPr lang="en-US" sz="2400" b="1" dirty="0"/>
              <a:t>March 2023</a:t>
            </a:r>
          </a:p>
          <a:p>
            <a:pPr lvl="1">
              <a:buFontTx/>
              <a:buChar char="-"/>
            </a:pPr>
            <a:r>
              <a:rPr lang="en-US" sz="2400" dirty="0"/>
              <a:t>Orientation sessions held for all members of the S/TC FEC (previously only Chairs and Vice Chairs were trained)</a:t>
            </a:r>
          </a:p>
          <a:p>
            <a:pPr marL="0" indent="0">
              <a:buNone/>
            </a:pPr>
            <a:r>
              <a:rPr lang="en-US" sz="2400" b="1" dirty="0"/>
              <a:t>April 2023</a:t>
            </a:r>
          </a:p>
          <a:p>
            <a:pPr lvl="1"/>
            <a:r>
              <a:rPr lang="en-US" sz="2400" dirty="0"/>
              <a:t>Scoring system opens for S/TC FEC’s</a:t>
            </a:r>
          </a:p>
          <a:p>
            <a:pPr marL="0" indent="0">
              <a:buNone/>
            </a:pPr>
            <a:r>
              <a:rPr lang="en-US" sz="2400" b="1" dirty="0"/>
              <a:t>May 2023</a:t>
            </a:r>
          </a:p>
          <a:p>
            <a:pPr lvl="1"/>
            <a:r>
              <a:rPr lang="en-US" sz="2400" dirty="0"/>
              <a:t>S/TC’s BoG submit names for S/TC Search Committee (2025 Fellow Class)</a:t>
            </a:r>
          </a:p>
          <a:p>
            <a:pPr marL="0" indent="0">
              <a:buNone/>
            </a:pPr>
            <a:r>
              <a:rPr lang="en-US" sz="2400" b="1" dirty="0"/>
              <a:t>June 2023</a:t>
            </a:r>
          </a:p>
          <a:p>
            <a:pPr lvl="1"/>
            <a:r>
              <a:rPr lang="en-US" sz="2400" dirty="0"/>
              <a:t>Scoring system closes for S/TC’s FEC Chairs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14E21-B383-44B4-A382-6B1E004A79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76389" y="6335610"/>
            <a:ext cx="461812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5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5F4C-F29B-4A08-B189-7BECAF3F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3" y="380335"/>
            <a:ext cx="11342076" cy="553336"/>
          </a:xfrm>
        </p:spPr>
        <p:txBody>
          <a:bodyPr/>
          <a:lstStyle/>
          <a:p>
            <a:r>
              <a:rPr lang="en-US" sz="3200" dirty="0"/>
              <a:t>Timeline of the Fellow Process for S/TC’s in 2023 and 2024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1A2D1-6616-4726-AAA9-855A6D84F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108" y="1208004"/>
            <a:ext cx="10515600" cy="4691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September 2023 </a:t>
            </a:r>
          </a:p>
          <a:p>
            <a:pPr lvl="1"/>
            <a:r>
              <a:rPr lang="en-US" sz="2400" dirty="0"/>
              <a:t>S/TC’s BoG submit names for S/TC FEC’s and CFEC’s (2025 Class)</a:t>
            </a:r>
          </a:p>
          <a:p>
            <a:pPr marL="0" indent="0">
              <a:buNone/>
            </a:pPr>
            <a:r>
              <a:rPr lang="en-US" sz="2400" b="1" dirty="0"/>
              <a:t>December 2023</a:t>
            </a:r>
          </a:p>
          <a:p>
            <a:pPr lvl="1">
              <a:buFontTx/>
              <a:buChar char="-"/>
            </a:pPr>
            <a:r>
              <a:rPr lang="en-US" sz="2400" dirty="0"/>
              <a:t>S/TC FEC and CFEC deadline for compliance training</a:t>
            </a:r>
          </a:p>
          <a:p>
            <a:pPr marL="0" indent="0">
              <a:buNone/>
            </a:pPr>
            <a:r>
              <a:rPr lang="en-US" sz="2400" b="1" dirty="0"/>
              <a:t>January 2024</a:t>
            </a:r>
          </a:p>
          <a:p>
            <a:pPr lvl="1">
              <a:buFontTx/>
              <a:buChar char="-"/>
            </a:pPr>
            <a:r>
              <a:rPr lang="en-US" sz="2400" dirty="0"/>
              <a:t>S/TC FEC and CFEC deadline for orientation training</a:t>
            </a:r>
          </a:p>
          <a:p>
            <a:pPr marL="0" indent="0">
              <a:buNone/>
            </a:pPr>
            <a:r>
              <a:rPr lang="en-US" sz="2400" b="1" dirty="0"/>
              <a:t>February 2024</a:t>
            </a:r>
          </a:p>
          <a:p>
            <a:pPr lvl="1"/>
            <a:r>
              <a:rPr lang="en-US" sz="2400" dirty="0"/>
              <a:t>Demographic data shared with S/TC FEC’s</a:t>
            </a:r>
          </a:p>
          <a:p>
            <a:pPr lvl="1"/>
            <a:r>
              <a:rPr lang="en-US" sz="2400" dirty="0"/>
              <a:t>Scoring system opens for S/TC FEC’s</a:t>
            </a:r>
          </a:p>
          <a:p>
            <a:pPr marL="0" indent="0">
              <a:buNone/>
            </a:pPr>
            <a:r>
              <a:rPr lang="en-US" sz="2400" b="1" dirty="0"/>
              <a:t>March 2024</a:t>
            </a:r>
          </a:p>
          <a:p>
            <a:pPr lvl="1"/>
            <a:r>
              <a:rPr lang="en-US" sz="2400" dirty="0"/>
              <a:t>Scoring system closes for S/TC FEC’s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68F55-953B-4C19-BE89-812BB3F434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76389" y="6335610"/>
            <a:ext cx="461812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109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65F4C-F29B-4A08-B189-7BECAF3F6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70" y="380335"/>
            <a:ext cx="11394831" cy="553336"/>
          </a:xfrm>
        </p:spPr>
        <p:txBody>
          <a:bodyPr/>
          <a:lstStyle/>
          <a:p>
            <a:r>
              <a:rPr lang="en-US" sz="3200" dirty="0"/>
              <a:t>Timeline of the Fellow Process for S/TC’s for 2023 and 2024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1A2D1-6616-4726-AAA9-855A6D84FE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108" y="1089685"/>
            <a:ext cx="10515600" cy="4757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April 2024 </a:t>
            </a:r>
          </a:p>
          <a:p>
            <a:pPr lvl="1"/>
            <a:r>
              <a:rPr lang="en-US" sz="2400" dirty="0"/>
              <a:t>Scoring system opens for CFEC’s</a:t>
            </a:r>
          </a:p>
          <a:p>
            <a:pPr lvl="1"/>
            <a:r>
              <a:rPr lang="en-US" sz="2400" dirty="0"/>
              <a:t>Demographic data shared with CFEC’s</a:t>
            </a:r>
          </a:p>
          <a:p>
            <a:pPr lvl="1"/>
            <a:r>
              <a:rPr lang="en-US" sz="2400" dirty="0"/>
              <a:t>Demographic data shared with S/TC’s</a:t>
            </a:r>
          </a:p>
          <a:p>
            <a:pPr marL="0" indent="0">
              <a:buNone/>
            </a:pPr>
            <a:r>
              <a:rPr lang="en-US" sz="2400" b="1" dirty="0"/>
              <a:t>May 2024</a:t>
            </a:r>
          </a:p>
          <a:p>
            <a:pPr lvl="1">
              <a:buFontTx/>
              <a:buChar char="-"/>
            </a:pPr>
            <a:r>
              <a:rPr lang="en-US" sz="2400" dirty="0"/>
              <a:t>S/TC BoG’s submit S/TC Search Committee names (2026 Fellow Class)</a:t>
            </a:r>
          </a:p>
          <a:p>
            <a:pPr lvl="1">
              <a:buFontTx/>
              <a:buChar char="-"/>
            </a:pPr>
            <a:r>
              <a:rPr lang="en-US" sz="2400" dirty="0"/>
              <a:t>Scoring system closes for CFEC’s</a:t>
            </a:r>
          </a:p>
          <a:p>
            <a:pPr marL="0" indent="0">
              <a:buNone/>
            </a:pPr>
            <a:r>
              <a:rPr lang="en-US" sz="2400" b="1" dirty="0"/>
              <a:t>September 2024</a:t>
            </a:r>
          </a:p>
          <a:p>
            <a:pPr lvl="1">
              <a:buFontTx/>
              <a:buChar char="-"/>
            </a:pPr>
            <a:r>
              <a:rPr lang="en-US" sz="2400" dirty="0"/>
              <a:t>S/TC BoG’s submit S/TC FEC and CFEC names (2026 Fellow Class)</a:t>
            </a:r>
          </a:p>
          <a:p>
            <a:pPr marL="0" indent="0">
              <a:buNone/>
            </a:pPr>
            <a:r>
              <a:rPr lang="en-US" sz="2400" b="1" dirty="0"/>
              <a:t>December 2024</a:t>
            </a:r>
          </a:p>
          <a:p>
            <a:pPr lvl="1"/>
            <a:r>
              <a:rPr lang="en-US" sz="2400" dirty="0"/>
              <a:t>S/TC FEC and CFEC deadline for compliance training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C1456-E31A-4F25-AFDA-2C81712C05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76389" y="6335610"/>
            <a:ext cx="461812" cy="365125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41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215153" y="3660193"/>
            <a:ext cx="11559580" cy="697311"/>
          </a:xfrm>
        </p:spPr>
        <p:txBody>
          <a:bodyPr>
            <a:noAutofit/>
          </a:bodyPr>
          <a:lstStyle/>
          <a:p>
            <a:r>
              <a:rPr lang="en-US" sz="4265" dirty="0"/>
              <a:t>IEEE Ad Hoc on the Fellows Process*</a:t>
            </a:r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376387" y="4275849"/>
            <a:ext cx="11070728" cy="1865788"/>
          </a:xfrm>
        </p:spPr>
        <p:txBody>
          <a:bodyPr>
            <a:noAutofit/>
          </a:bodyPr>
          <a:lstStyle/>
          <a:p>
            <a:r>
              <a:rPr lang="en-US" sz="3735" dirty="0"/>
              <a:t>José M. F. Moura, Ad Hoc Committee Chair</a:t>
            </a:r>
          </a:p>
          <a:p>
            <a:r>
              <a:rPr lang="en-US" sz="3735" dirty="0"/>
              <a:t>IEEE Technical Activities Board</a:t>
            </a:r>
          </a:p>
          <a:p>
            <a:r>
              <a:rPr lang="en-US" sz="3735" dirty="0"/>
              <a:t>November 19,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D97BEB-BAEF-0344-9D5C-EC73E478698A}" type="slidenum">
              <a:rPr lang="en-US" sz="2400" smtClean="0"/>
              <a:t>2</a:t>
            </a:fld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6387" y="569657"/>
            <a:ext cx="11486623" cy="553336"/>
          </a:xfrm>
        </p:spPr>
        <p:txBody>
          <a:bodyPr/>
          <a:lstStyle/>
          <a:p>
            <a:r>
              <a:rPr lang="en-US" sz="4265" dirty="0"/>
              <a:t>2022 Ad Hoc Committee on the Fellows Process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6387" y="1186991"/>
            <a:ext cx="11439227" cy="61282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35" b="1" dirty="0"/>
              <a:t>Charge</a:t>
            </a:r>
          </a:p>
          <a:p>
            <a:pPr marL="0" indent="0">
              <a:buNone/>
            </a:pPr>
            <a:r>
              <a:rPr lang="en-US" sz="3200" dirty="0"/>
              <a:t>Identify challenges, recommend improvements to:</a:t>
            </a:r>
          </a:p>
          <a:p>
            <a:r>
              <a:rPr lang="en-US" sz="3200" dirty="0"/>
              <a:t>… processes, mechanisms, evaluation criteria, including new structure and best practices.</a:t>
            </a:r>
          </a:p>
          <a:p>
            <a:r>
              <a:rPr lang="en-US" sz="3200" dirty="0"/>
              <a:t>… composition of FC at S/C &amp; IEEE level, … selection and appointment</a:t>
            </a:r>
          </a:p>
          <a:p>
            <a:r>
              <a:rPr lang="en-US" sz="3200" dirty="0"/>
              <a:t>… nomination process to increase diversity of qualified nominees to better reflect the diverse make-up of IEEE (… industry sector, geographic, gender, underrepresented community diversity).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z="1600" smtClean="0"/>
              <a:t>3</a:t>
            </a:fld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2" y="287484"/>
            <a:ext cx="11927055" cy="741611"/>
          </a:xfrm>
        </p:spPr>
        <p:txBody>
          <a:bodyPr/>
          <a:lstStyle/>
          <a:p>
            <a:r>
              <a:rPr lang="en-US" sz="4800" dirty="0"/>
              <a:t>Goal: Nomination Process and Form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30533" y="1840676"/>
            <a:ext cx="10515600" cy="2895448"/>
          </a:xfrm>
        </p:spPr>
        <p:txBody>
          <a:bodyPr>
            <a:normAutofit/>
          </a:bodyPr>
          <a:lstStyle/>
          <a:p>
            <a:r>
              <a:rPr lang="en-US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Nomination categories: 5 instead of 4:</a:t>
            </a:r>
          </a:p>
          <a:p>
            <a:pPr lvl="1"/>
            <a:r>
              <a:rPr lang="en-US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category of standards</a:t>
            </a:r>
          </a:p>
          <a:p>
            <a:pPr lvl="1"/>
            <a:r>
              <a:rPr lang="en-US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Rename Practitioner to Technology Innovator</a:t>
            </a:r>
          </a:p>
          <a:p>
            <a:r>
              <a:rPr lang="en-US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Contributions, not nomination, is classified in 1 of 5 categories</a:t>
            </a:r>
          </a:p>
          <a:p>
            <a:r>
              <a:rPr lang="en-US" sz="26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of reference letters made available to all Members of an Evaluating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z="1600" smtClean="0"/>
              <a:t>4</a:t>
            </a:fld>
            <a:endParaRPr lang="en-US" sz="16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38200" y="1106196"/>
            <a:ext cx="10515600" cy="602023"/>
          </a:xfrm>
        </p:spPr>
        <p:txBody>
          <a:bodyPr>
            <a:noAutofit/>
          </a:bodyPr>
          <a:lstStyle/>
          <a:p>
            <a:r>
              <a:rPr lang="en-US" sz="2665" dirty="0"/>
              <a:t>Address issues identified in nomination process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0A5A-7EF4-4415-A1EC-07B9ED9C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3" y="287484"/>
            <a:ext cx="11927055" cy="741611"/>
          </a:xfrm>
        </p:spPr>
        <p:txBody>
          <a:bodyPr/>
          <a:lstStyle/>
          <a:p>
            <a:r>
              <a:rPr lang="en-US" sz="4800" dirty="0"/>
              <a:t>Goal: Fellow Process to be Driven by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ABCEC-E949-0DCF-FEE9-27C6F8337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533" y="1840677"/>
            <a:ext cx="10515600" cy="3632327"/>
          </a:xfrm>
        </p:spPr>
        <p:txBody>
          <a:bodyPr>
            <a:normAutofit fontScale="925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data from membership, nominations, and elevation classes to be collected, analyzed, and made available to relevant committees.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S/TC Search Committee will be provided with:</a:t>
            </a:r>
          </a:p>
          <a:p>
            <a:pPr lvl="1"/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demographic data for the previous 5 years of S/C Fellow nomination cycles to guide the search process and establish priorities:</a:t>
            </a:r>
          </a:p>
          <a:p>
            <a:pPr marL="999042" lvl="2" indent="-457189">
              <a:buSzPct val="60000"/>
              <a:buFont typeface="Courier New" panose="02070309020205020404" pitchFamily="49" charset="0"/>
              <a:buChar char="o"/>
            </a:pP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Gender, region, and professional affiliation of the S/C nominee pool</a:t>
            </a:r>
          </a:p>
          <a:p>
            <a:pPr marL="999042" lvl="2" indent="-457189">
              <a:buSzPct val="60000"/>
              <a:buFont typeface="Courier New" panose="02070309020205020404" pitchFamily="49" charset="0"/>
              <a:buChar char="o"/>
            </a:pP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Gender, region, and professional affiliation of the S/C elevated 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FC60E-CCBF-987E-E7E4-5ED97322D9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54CE6-ACAC-13BC-A645-0AC4B721E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106197"/>
            <a:ext cx="10515600" cy="602023"/>
          </a:xfrm>
        </p:spPr>
        <p:txBody>
          <a:bodyPr>
            <a:noAutofit/>
          </a:bodyPr>
          <a:lstStyle/>
          <a:p>
            <a:r>
              <a:rPr lang="en-US" sz="2667" dirty="0"/>
              <a:t>Automatically collect relevant data and analysis tools to generate reports</a:t>
            </a:r>
          </a:p>
        </p:txBody>
      </p:sp>
    </p:spTree>
    <p:extLst>
      <p:ext uri="{BB962C8B-B14F-4D97-AF65-F5344CB8AC3E}">
        <p14:creationId xmlns:p14="http://schemas.microsoft.com/office/powerpoint/2010/main" val="2469562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0A5A-7EF4-4415-A1EC-07B9ED9C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3" y="287484"/>
            <a:ext cx="11927055" cy="741611"/>
          </a:xfrm>
        </p:spPr>
        <p:txBody>
          <a:bodyPr/>
          <a:lstStyle/>
          <a:p>
            <a:r>
              <a:rPr lang="en-US" sz="4800" dirty="0"/>
              <a:t>Goal: Training of All Involved in Fellow Eval.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ABCEC-E949-0DCF-FEE9-27C6F83379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533" y="1840677"/>
            <a:ext cx="10515600" cy="363232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all members of all Fellow Evaluating Committees: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S/TC FEC, Cohort-FEC, IEEE FC members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on Fellow Evaluation process: e.g., examples of impact in different categories,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on compliance: COI,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member of an Evaluating Committee does not go through training – no service is assigned and member is assumed to have resigned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FC60E-CCBF-987E-E7E4-5ED97322D9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54CE6-ACAC-13BC-A645-0AC4B721E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106197"/>
            <a:ext cx="10515600" cy="602023"/>
          </a:xfrm>
        </p:spPr>
        <p:txBody>
          <a:bodyPr>
            <a:noAutofit/>
          </a:bodyPr>
          <a:lstStyle/>
          <a:p>
            <a:r>
              <a:rPr lang="en-US" sz="2667" dirty="0"/>
              <a:t>Training on Fellow process and on compliance</a:t>
            </a:r>
          </a:p>
        </p:txBody>
      </p:sp>
    </p:spTree>
    <p:extLst>
      <p:ext uri="{BB962C8B-B14F-4D97-AF65-F5344CB8AC3E}">
        <p14:creationId xmlns:p14="http://schemas.microsoft.com/office/powerpoint/2010/main" val="139639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0A5A-7EF4-4415-A1EC-07B9ED9C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3" y="287484"/>
            <a:ext cx="11927055" cy="741611"/>
          </a:xfrm>
        </p:spPr>
        <p:txBody>
          <a:bodyPr/>
          <a:lstStyle/>
          <a:p>
            <a:r>
              <a:rPr lang="en-US" sz="4800" dirty="0"/>
              <a:t>Goal: Fellow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FC60E-CCBF-987E-E7E4-5ED97322D9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54CE6-ACAC-13BC-A645-0AC4B721E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106197"/>
            <a:ext cx="10515600" cy="602023"/>
          </a:xfrm>
        </p:spPr>
        <p:txBody>
          <a:bodyPr>
            <a:noAutofit/>
          </a:bodyPr>
          <a:lstStyle/>
          <a:p>
            <a:r>
              <a:rPr lang="en-US" sz="2667" dirty="0"/>
              <a:t>Issues identified: IEEE FC redoes detailed evaluation of the bulk of </a:t>
            </a:r>
            <a:r>
              <a:rPr lang="en-US" sz="2667" dirty="0" err="1"/>
              <a:t>nomin</a:t>
            </a:r>
            <a:r>
              <a:rPr lang="en-US" sz="2667" dirty="0"/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FA45B2-A202-4CF0-24AD-BD8A63394945}"/>
              </a:ext>
            </a:extLst>
          </p:cNvPr>
          <p:cNvSpPr/>
          <p:nvPr/>
        </p:nvSpPr>
        <p:spPr>
          <a:xfrm>
            <a:off x="892707" y="1746097"/>
            <a:ext cx="10362152" cy="1504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93">
            <a:extLst>
              <a:ext uri="{FF2B5EF4-FFF2-40B4-BE49-F238E27FC236}">
                <a16:creationId xmlns:a16="http://schemas.microsoft.com/office/drawing/2014/main" id="{723E059E-D159-89A1-C406-6284F87D3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393" y="1822758"/>
            <a:ext cx="6160591" cy="13543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br>
              <a:rPr lang="en-US" altLang="en-US" sz="533" b="1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867" b="1" dirty="0">
                <a:solidFill>
                  <a:srgbClr val="000000"/>
                </a:solidFill>
                <a:latin typeface="Helvetica" panose="020B0604020202020204" pitchFamily="34" charset="0"/>
              </a:rPr>
              <a:t>IEEE Fellow Committee</a:t>
            </a:r>
            <a:endParaRPr lang="en-US" altLang="en-US" sz="1867" b="1" dirty="0">
              <a:solidFill>
                <a:srgbClr val="C00000"/>
              </a:solidFill>
              <a:latin typeface="Helvetica" panose="020B0604020202020204" pitchFamily="34" charset="0"/>
            </a:endParaRPr>
          </a:p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endParaRPr lang="en-US" altLang="en-US" sz="1867" dirty="0"/>
          </a:p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endParaRPr lang="en-US" altLang="en-US" sz="1867" dirty="0"/>
          </a:p>
        </p:txBody>
      </p:sp>
      <p:sp>
        <p:nvSpPr>
          <p:cNvPr id="8" name="Rectangle 93">
            <a:extLst>
              <a:ext uri="{FF2B5EF4-FFF2-40B4-BE49-F238E27FC236}">
                <a16:creationId xmlns:a16="http://schemas.microsoft.com/office/drawing/2014/main" id="{8204652D-EFB2-0882-0695-41F14A7BF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46" y="2379594"/>
            <a:ext cx="1734783" cy="5333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  <a:t>1</a:t>
            </a:r>
            <a:r>
              <a:rPr lang="en-US" altLang="en-US" sz="1733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st</a:t>
            </a:r>
            <a: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  <a:t> level </a:t>
            </a:r>
            <a:b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  <a:t>S/C Eval. </a:t>
            </a:r>
            <a:r>
              <a:rPr lang="en-US" altLang="en-US" sz="1733" dirty="0" err="1">
                <a:solidFill>
                  <a:srgbClr val="000000"/>
                </a:solidFill>
                <a:latin typeface="Helvetica" panose="020B0604020202020204" pitchFamily="34" charset="0"/>
              </a:rPr>
              <a:t>Cmt</a:t>
            </a:r>
            <a:endParaRPr lang="en-US" altLang="en-US" sz="1733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785222-93BA-A334-1C3C-784285F79F34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086962" y="2646270"/>
            <a:ext cx="666884" cy="6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3">
            <a:extLst>
              <a:ext uri="{FF2B5EF4-FFF2-40B4-BE49-F238E27FC236}">
                <a16:creationId xmlns:a16="http://schemas.microsoft.com/office/drawing/2014/main" id="{9E37A70B-4C56-10FA-AA18-DE9AFE747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792" y="2260774"/>
            <a:ext cx="2695001" cy="779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r>
              <a:rPr lang="en-US" altLang="en-US" sz="1867" dirty="0">
                <a:solidFill>
                  <a:srgbClr val="000000"/>
                </a:solidFill>
                <a:latin typeface="Helvetica" panose="020B0604020202020204" pitchFamily="34" charset="0"/>
              </a:rPr>
              <a:t>Stage-1 Group Review</a:t>
            </a:r>
            <a:br>
              <a:rPr lang="en-US" altLang="en-US" sz="1867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(4-member group, </a:t>
            </a:r>
            <a:b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or XP for top/bottom%)</a:t>
            </a:r>
            <a:endParaRPr lang="en-US" altLang="en-US" sz="1600" dirty="0"/>
          </a:p>
        </p:txBody>
      </p:sp>
      <p:sp>
        <p:nvSpPr>
          <p:cNvPr id="11" name="Rectangle 93">
            <a:extLst>
              <a:ext uri="{FF2B5EF4-FFF2-40B4-BE49-F238E27FC236}">
                <a16:creationId xmlns:a16="http://schemas.microsoft.com/office/drawing/2014/main" id="{13804312-42FC-1474-9BE6-D9EBF6C59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764" y="2262765"/>
            <a:ext cx="2141733" cy="779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r>
              <a:rPr lang="en-US" altLang="en-US" sz="1867" dirty="0">
                <a:solidFill>
                  <a:srgbClr val="000000"/>
                </a:solidFill>
                <a:latin typeface="Helvetica" panose="020B0604020202020204" pitchFamily="34" charset="0"/>
              </a:rPr>
              <a:t>Stage-2: </a:t>
            </a:r>
            <a:br>
              <a:rPr lang="en-US" altLang="en-US" sz="1867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Borderline, High Var. &amp; Flagged cases</a:t>
            </a:r>
            <a:endParaRPr lang="en-US" alt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5BC186-B230-046C-871E-EB366743D512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3488629" y="2646270"/>
            <a:ext cx="843163" cy="438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021E14-0577-614D-2603-CE123FD4E2B7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7026793" y="2650657"/>
            <a:ext cx="649971" cy="199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88A2E7-9055-8C8A-19B6-A572427186E0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9818497" y="2652615"/>
            <a:ext cx="997371" cy="3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F66C056-3FCC-6738-5A15-125B926D8B8A}"/>
              </a:ext>
            </a:extLst>
          </p:cNvPr>
          <p:cNvSpPr txBox="1"/>
          <p:nvPr/>
        </p:nvSpPr>
        <p:spPr>
          <a:xfrm>
            <a:off x="10169301" y="1804726"/>
            <a:ext cx="113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Current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DAF9812-9A93-DAAD-30BF-175F8DFC850E}"/>
              </a:ext>
            </a:extLst>
          </p:cNvPr>
          <p:cNvSpPr txBox="1">
            <a:spLocks/>
          </p:cNvSpPr>
          <p:nvPr/>
        </p:nvSpPr>
        <p:spPr>
          <a:xfrm>
            <a:off x="815983" y="3324537"/>
            <a:ext cx="10515600" cy="288085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Interpretation:</a:t>
            </a:r>
          </a:p>
          <a:p>
            <a:pPr lvl="1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67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(S/TC level): 		in-field (expert) evaluation</a:t>
            </a:r>
          </a:p>
          <a:p>
            <a:pPr lvl="1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67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(IEEE FC level): 	out-of-field (generalist) evaluation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Consequence: IEEE FC accepts only top 5% and bottom 30% of S/TC evaluations – redoes detailed evaluation of remaining 65% (giving 20-25% weight to S/TC evaluation)</a:t>
            </a:r>
          </a:p>
        </p:txBody>
      </p:sp>
    </p:spTree>
    <p:extLst>
      <p:ext uri="{BB962C8B-B14F-4D97-AF65-F5344CB8AC3E}">
        <p14:creationId xmlns:p14="http://schemas.microsoft.com/office/powerpoint/2010/main" val="1298053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6AD6E84-FEA7-E1C0-90E7-070596DFA968}"/>
              </a:ext>
            </a:extLst>
          </p:cNvPr>
          <p:cNvSpPr/>
          <p:nvPr/>
        </p:nvSpPr>
        <p:spPr>
          <a:xfrm>
            <a:off x="892707" y="1023969"/>
            <a:ext cx="10362152" cy="1504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39EC22-3327-CF0D-5CBF-1CCFD128A5C5}"/>
              </a:ext>
            </a:extLst>
          </p:cNvPr>
          <p:cNvSpPr/>
          <p:nvPr/>
        </p:nvSpPr>
        <p:spPr>
          <a:xfrm>
            <a:off x="313201" y="2874347"/>
            <a:ext cx="11679868" cy="15044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0581" y="272527"/>
            <a:ext cx="11374883" cy="521507"/>
          </a:xfrm>
        </p:spPr>
        <p:txBody>
          <a:bodyPr/>
          <a:lstStyle/>
          <a:p>
            <a:r>
              <a:rPr lang="en-US" dirty="0"/>
              <a:t>Fellow Process</a:t>
            </a:r>
          </a:p>
        </p:txBody>
      </p:sp>
      <p:sp>
        <p:nvSpPr>
          <p:cNvPr id="7" name="Rectangle 93">
            <a:extLst>
              <a:ext uri="{FF2B5EF4-FFF2-40B4-BE49-F238E27FC236}">
                <a16:creationId xmlns:a16="http://schemas.microsoft.com/office/drawing/2014/main" id="{B619771D-849B-33DF-94A8-41FE992A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2931866"/>
            <a:ext cx="635062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endParaRPr lang="en-US" altLang="en-US" sz="1200" dirty="0"/>
          </a:p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endParaRPr lang="en-US" altLang="en-US" sz="1200" dirty="0"/>
          </a:p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endParaRPr lang="en-US" altLang="en-US" sz="1200" dirty="0"/>
          </a:p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endParaRPr lang="en-US" alt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3A9A03-A1EE-44F8-A322-2859E80C7A81}"/>
              </a:ext>
            </a:extLst>
          </p:cNvPr>
          <p:cNvSpPr/>
          <p:nvPr/>
        </p:nvSpPr>
        <p:spPr>
          <a:xfrm>
            <a:off x="2657633" y="4810233"/>
            <a:ext cx="5055272" cy="139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pc="-67" dirty="0">
                <a:solidFill>
                  <a:srgbClr val="0000FF"/>
                </a:solidFill>
              </a:rPr>
              <a:t>NEW:</a:t>
            </a:r>
          </a:p>
          <a:p>
            <a:pPr marL="228594" indent="-22859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spc="-67" dirty="0">
                <a:solidFill>
                  <a:srgbClr val="0000FF"/>
                </a:solidFill>
              </a:rPr>
              <a:t>Out-of-field</a:t>
            </a:r>
          </a:p>
          <a:p>
            <a:pPr marL="228594" indent="-22859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spc="-67" dirty="0">
                <a:solidFill>
                  <a:srgbClr val="0000FF"/>
                </a:solidFill>
              </a:rPr>
              <a:t>Uniform Scoring</a:t>
            </a:r>
          </a:p>
          <a:p>
            <a:pPr marL="228594" indent="-22859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spc="-67" dirty="0">
                <a:solidFill>
                  <a:srgbClr val="0000FF"/>
                </a:solidFill>
              </a:rPr>
              <a:t>Balanced review from in- and out-field</a:t>
            </a:r>
          </a:p>
        </p:txBody>
      </p:sp>
      <p:sp>
        <p:nvSpPr>
          <p:cNvPr id="11" name="Rectangle 93">
            <a:extLst>
              <a:ext uri="{FF2B5EF4-FFF2-40B4-BE49-F238E27FC236}">
                <a16:creationId xmlns:a16="http://schemas.microsoft.com/office/drawing/2014/main" id="{6B8ADB4F-5BE0-4E3F-85ED-2D2999F93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3393" y="1100630"/>
            <a:ext cx="6160591" cy="13543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br>
              <a:rPr lang="en-US" altLang="en-US" sz="533" b="1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867" b="1" dirty="0">
                <a:solidFill>
                  <a:srgbClr val="000000"/>
                </a:solidFill>
                <a:latin typeface="Helvetica" panose="020B0604020202020204" pitchFamily="34" charset="0"/>
              </a:rPr>
              <a:t>IEEE Fellow Committee</a:t>
            </a:r>
            <a:endParaRPr lang="en-US" altLang="en-US" sz="1867" b="1" dirty="0">
              <a:solidFill>
                <a:srgbClr val="C00000"/>
              </a:solidFill>
              <a:latin typeface="Helvetica" panose="020B0604020202020204" pitchFamily="34" charset="0"/>
            </a:endParaRPr>
          </a:p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endParaRPr lang="en-US" altLang="en-US" sz="1867" dirty="0"/>
          </a:p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endParaRPr lang="en-US" altLang="en-US" sz="1867" dirty="0"/>
          </a:p>
        </p:txBody>
      </p:sp>
      <p:sp>
        <p:nvSpPr>
          <p:cNvPr id="12" name="Rectangle 93">
            <a:extLst>
              <a:ext uri="{FF2B5EF4-FFF2-40B4-BE49-F238E27FC236}">
                <a16:creationId xmlns:a16="http://schemas.microsoft.com/office/drawing/2014/main" id="{6D517F83-E9E7-4C0E-B6ED-767F47CE1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46" y="1657466"/>
            <a:ext cx="1734783" cy="5333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  <a:t>1</a:t>
            </a:r>
            <a:r>
              <a:rPr lang="en-US" altLang="en-US" sz="1733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st</a:t>
            </a:r>
            <a: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  <a:t> level </a:t>
            </a:r>
            <a:b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  <a:t>S/C Eval. </a:t>
            </a:r>
            <a:r>
              <a:rPr lang="en-US" altLang="en-US" sz="1733" dirty="0" err="1">
                <a:solidFill>
                  <a:srgbClr val="000000"/>
                </a:solidFill>
                <a:latin typeface="Helvetica" panose="020B0604020202020204" pitchFamily="34" charset="0"/>
              </a:rPr>
              <a:t>Cmt</a:t>
            </a:r>
            <a:endParaRPr lang="en-US" altLang="en-US" sz="1733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C6D8BB-5570-4929-B05C-6E806AA6099B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1086962" y="1924142"/>
            <a:ext cx="666884" cy="6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93">
            <a:extLst>
              <a:ext uri="{FF2B5EF4-FFF2-40B4-BE49-F238E27FC236}">
                <a16:creationId xmlns:a16="http://schemas.microsoft.com/office/drawing/2014/main" id="{643F2B1B-793E-4D49-B3EF-8222E9641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792" y="1538646"/>
            <a:ext cx="2695001" cy="779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r>
              <a:rPr lang="en-US" altLang="en-US" sz="1867" dirty="0">
                <a:solidFill>
                  <a:srgbClr val="000000"/>
                </a:solidFill>
                <a:latin typeface="Helvetica" panose="020B0604020202020204" pitchFamily="34" charset="0"/>
              </a:rPr>
              <a:t>Stage-1 Group Review</a:t>
            </a:r>
            <a:br>
              <a:rPr lang="en-US" altLang="en-US" sz="1867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(4-member group, </a:t>
            </a:r>
            <a:b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or XP for top/bottom%)</a:t>
            </a:r>
            <a:endParaRPr lang="en-US" altLang="en-US" sz="1600" dirty="0"/>
          </a:p>
        </p:txBody>
      </p:sp>
      <p:sp>
        <p:nvSpPr>
          <p:cNvPr id="15" name="Rectangle 93">
            <a:extLst>
              <a:ext uri="{FF2B5EF4-FFF2-40B4-BE49-F238E27FC236}">
                <a16:creationId xmlns:a16="http://schemas.microsoft.com/office/drawing/2014/main" id="{F5050552-4CEB-43A1-8C8C-2CE104141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6764" y="1540637"/>
            <a:ext cx="2141733" cy="779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r>
              <a:rPr lang="en-US" altLang="en-US" sz="1867" dirty="0">
                <a:solidFill>
                  <a:srgbClr val="000000"/>
                </a:solidFill>
                <a:latin typeface="Helvetica" panose="020B0604020202020204" pitchFamily="34" charset="0"/>
              </a:rPr>
              <a:t>Stage-2: </a:t>
            </a:r>
            <a:br>
              <a:rPr lang="en-US" altLang="en-US" sz="1867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Borderline, High Var. &amp; Flagged cases</a:t>
            </a:r>
            <a:endParaRPr lang="en-US" altLang="en-US" sz="16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119551-880A-40A2-BC2D-9CB989F6E19D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3488629" y="1924142"/>
            <a:ext cx="843163" cy="438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4A1C16-9E96-46CE-A0A3-E1CB6C3AB37C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7026793" y="1928529"/>
            <a:ext cx="649971" cy="199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48A7DA-D5A2-45F9-B8CF-6CC7CA3CB62E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9818497" y="1930487"/>
            <a:ext cx="997371" cy="3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93">
            <a:extLst>
              <a:ext uri="{FF2B5EF4-FFF2-40B4-BE49-F238E27FC236}">
                <a16:creationId xmlns:a16="http://schemas.microsoft.com/office/drawing/2014/main" id="{06588433-50B2-D364-EE85-0B6C3BBE6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5668" y="3358609"/>
            <a:ext cx="2793568" cy="5746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altLang="en-US" sz="1867" b="1" dirty="0">
                <a:solidFill>
                  <a:srgbClr val="000000"/>
                </a:solidFill>
                <a:latin typeface="Helvetica" panose="020B0604020202020204" pitchFamily="34" charset="0"/>
              </a:rPr>
              <a:t>Level 2: Consolidated Review &amp; Vetting</a:t>
            </a:r>
            <a:r>
              <a:rPr lang="en-US" altLang="en-US" sz="1867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endParaRPr lang="en-US" altLang="en-US" sz="1733" dirty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4940144-A3C9-9C94-CC6B-7BA4BA88AE2E}"/>
              </a:ext>
            </a:extLst>
          </p:cNvPr>
          <p:cNvCxnSpPr>
            <a:cxnSpLocks/>
            <a:stCxn id="31" idx="3"/>
            <a:endCxn id="25" idx="1"/>
          </p:cNvCxnSpPr>
          <p:nvPr/>
        </p:nvCxnSpPr>
        <p:spPr>
          <a:xfrm flipV="1">
            <a:off x="6819372" y="3645931"/>
            <a:ext cx="1326296" cy="357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8DBCAF7-BFB0-F315-4778-5AFFFBA7E05D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10939236" y="3645867"/>
            <a:ext cx="982245" cy="6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 w="sm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AD40690-A768-3CD0-2E3D-609FC0D70D30}"/>
              </a:ext>
            </a:extLst>
          </p:cNvPr>
          <p:cNvSpPr/>
          <p:nvPr/>
        </p:nvSpPr>
        <p:spPr>
          <a:xfrm>
            <a:off x="330099" y="4810232"/>
            <a:ext cx="2047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spc="-67" dirty="0"/>
              <a:t>UNCHANGED: </a:t>
            </a:r>
          </a:p>
          <a:p>
            <a:pPr algn="ctr"/>
            <a:r>
              <a:rPr lang="en-US" sz="2400" b="1" spc="-67" dirty="0"/>
              <a:t>In-field</a:t>
            </a:r>
          </a:p>
          <a:p>
            <a:pPr algn="ctr"/>
            <a:endParaRPr lang="en-US" sz="1600" dirty="0"/>
          </a:p>
        </p:txBody>
      </p:sp>
      <p:sp>
        <p:nvSpPr>
          <p:cNvPr id="31" name="Rectangle 93">
            <a:extLst>
              <a:ext uri="{FF2B5EF4-FFF2-40B4-BE49-F238E27FC236}">
                <a16:creationId xmlns:a16="http://schemas.microsoft.com/office/drawing/2014/main" id="{39EDA7F3-81EA-DC06-0C66-1515CF9F6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761" y="3146838"/>
            <a:ext cx="2488611" cy="10053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r>
              <a:rPr lang="en-US" altLang="en-US" sz="1733" b="1" dirty="0">
                <a:solidFill>
                  <a:srgbClr val="000000"/>
                </a:solidFill>
                <a:latin typeface="Helvetica" panose="020B0604020202020204" pitchFamily="34" charset="0"/>
              </a:rPr>
              <a:t>1</a:t>
            </a:r>
            <a:r>
              <a:rPr lang="en-US" altLang="en-US" sz="1733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st</a:t>
            </a:r>
            <a:r>
              <a:rPr lang="en-US" altLang="en-US" sz="1733" b="1" dirty="0">
                <a:solidFill>
                  <a:srgbClr val="000000"/>
                </a:solidFill>
                <a:latin typeface="Helvetica" panose="020B0604020202020204" pitchFamily="34" charset="0"/>
              </a:rPr>
              <a:t> Level</a:t>
            </a:r>
            <a: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  <a:t>: </a:t>
            </a:r>
            <a:b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Cohort FEC</a:t>
            </a:r>
            <a:b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Normalization, Merge, Discuss &amp; Adjust</a:t>
            </a:r>
            <a:endParaRPr lang="en-US" altLang="en-US" sz="1733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BF680F6-B782-46BC-3DE5-736B987E8F7E}"/>
              </a:ext>
            </a:extLst>
          </p:cNvPr>
          <p:cNvCxnSpPr>
            <a:cxnSpLocks/>
          </p:cNvCxnSpPr>
          <p:nvPr/>
        </p:nvCxnSpPr>
        <p:spPr>
          <a:xfrm flipH="1">
            <a:off x="4331791" y="4203382"/>
            <a:ext cx="1146112" cy="122958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F6BEF8B-554E-00B3-F6DF-9D18E60FC0D7}"/>
              </a:ext>
            </a:extLst>
          </p:cNvPr>
          <p:cNvCxnSpPr>
            <a:cxnSpLocks/>
          </p:cNvCxnSpPr>
          <p:nvPr/>
        </p:nvCxnSpPr>
        <p:spPr>
          <a:xfrm flipH="1">
            <a:off x="1538320" y="3933125"/>
            <a:ext cx="624131" cy="87710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BC57E1-AFDF-4737-9A06-056596E98781}"/>
              </a:ext>
            </a:extLst>
          </p:cNvPr>
          <p:cNvSpPr txBox="1"/>
          <p:nvPr/>
        </p:nvSpPr>
        <p:spPr>
          <a:xfrm>
            <a:off x="10169301" y="1082598"/>
            <a:ext cx="1136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Current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0B9828-7D94-5A4D-16E7-072DC43128AC}"/>
              </a:ext>
            </a:extLst>
          </p:cNvPr>
          <p:cNvSpPr txBox="1"/>
          <p:nvPr/>
        </p:nvSpPr>
        <p:spPr>
          <a:xfrm>
            <a:off x="11132442" y="3741873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NEW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0D01073-0F9F-A870-0A42-46C5E838AE7F}"/>
              </a:ext>
            </a:extLst>
          </p:cNvPr>
          <p:cNvCxnSpPr>
            <a:cxnSpLocks/>
          </p:cNvCxnSpPr>
          <p:nvPr/>
        </p:nvCxnSpPr>
        <p:spPr>
          <a:xfrm flipH="1">
            <a:off x="8712315" y="3988635"/>
            <a:ext cx="908764" cy="87441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8C4B2341-D025-433D-8B1D-99421BFC3717}"/>
              </a:ext>
            </a:extLst>
          </p:cNvPr>
          <p:cNvSpPr/>
          <p:nvPr/>
        </p:nvSpPr>
        <p:spPr>
          <a:xfrm>
            <a:off x="7026793" y="4533490"/>
            <a:ext cx="5165208" cy="176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spc="-67" dirty="0">
                <a:solidFill>
                  <a:srgbClr val="0000FF"/>
                </a:solidFill>
              </a:rPr>
              <a:t>NEW:</a:t>
            </a:r>
          </a:p>
          <a:p>
            <a:pPr marL="152396" indent="-15239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spc="-67" dirty="0">
                <a:solidFill>
                  <a:srgbClr val="0000FF"/>
                </a:solidFill>
              </a:rPr>
              <a:t>XP review of Top (15-20%) + Bottom (50-60%)</a:t>
            </a:r>
          </a:p>
          <a:p>
            <a:pPr marL="152396" indent="-15239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spc="-67" dirty="0">
                <a:solidFill>
                  <a:srgbClr val="0000FF"/>
                </a:solidFill>
              </a:rPr>
              <a:t>FDOS: expedite review of Bottom diversity nom.</a:t>
            </a:r>
          </a:p>
          <a:p>
            <a:pPr marL="152396" indent="-15239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spc="-67" dirty="0">
                <a:solidFill>
                  <a:srgbClr val="0000FF"/>
                </a:solidFill>
              </a:rPr>
              <a:t>Detail review and focused deliberations on borderline cases</a:t>
            </a:r>
          </a:p>
        </p:txBody>
      </p:sp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2FC15F56-FA1C-496C-B4AA-83DC37C4BB9C}"/>
              </a:ext>
            </a:extLst>
          </p:cNvPr>
          <p:cNvSpPr txBox="1">
            <a:spLocks/>
          </p:cNvSpPr>
          <p:nvPr/>
        </p:nvSpPr>
        <p:spPr>
          <a:xfrm>
            <a:off x="376387" y="6205392"/>
            <a:ext cx="64887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z="1200"/>
              <a:pPr/>
              <a:t>8</a:t>
            </a:fld>
            <a:endParaRPr lang="en-US" sz="1200" dirty="0"/>
          </a:p>
        </p:txBody>
      </p:sp>
      <p:sp>
        <p:nvSpPr>
          <p:cNvPr id="20" name="Rectangle 93">
            <a:extLst>
              <a:ext uri="{FF2B5EF4-FFF2-40B4-BE49-F238E27FC236}">
                <a16:creationId xmlns:a16="http://schemas.microsoft.com/office/drawing/2014/main" id="{E1D3B7DE-7606-5F7A-6037-676537DB2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998" y="3360654"/>
            <a:ext cx="1734783" cy="5333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spcBef>
                <a:spcPts val="800"/>
              </a:spcBef>
              <a:spcAft>
                <a:spcPts val="800"/>
              </a:spcAft>
            </a:pPr>
            <a: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  <a:t>1</a:t>
            </a:r>
            <a:r>
              <a:rPr lang="en-US" altLang="en-US" sz="1733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st</a:t>
            </a:r>
            <a: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  <a:t> level </a:t>
            </a:r>
            <a:b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33" dirty="0">
                <a:solidFill>
                  <a:srgbClr val="000000"/>
                </a:solidFill>
                <a:latin typeface="Helvetica" panose="020B0604020202020204" pitchFamily="34" charset="0"/>
              </a:rPr>
              <a:t>S/TC FEC</a:t>
            </a:r>
            <a:endParaRPr lang="en-US" altLang="en-US" sz="1733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9B85667-33B4-7091-4FCE-8DFCADE28474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1122114" y="3627330"/>
            <a:ext cx="666884" cy="6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6ACD486-C46B-D2AA-B955-301ADFA0C867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523781" y="3627330"/>
            <a:ext cx="843162" cy="435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AA05B009-1AAC-3279-9855-AE2E3D37C26F}"/>
              </a:ext>
            </a:extLst>
          </p:cNvPr>
          <p:cNvSpPr txBox="1"/>
          <p:nvPr/>
        </p:nvSpPr>
        <p:spPr>
          <a:xfrm>
            <a:off x="6013169" y="3095698"/>
            <a:ext cx="80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2C94B-7A5A-D4AE-BA40-B2FADCC7C90E}"/>
              </a:ext>
            </a:extLst>
          </p:cNvPr>
          <p:cNvSpPr txBox="1"/>
          <p:nvPr/>
        </p:nvSpPr>
        <p:spPr>
          <a:xfrm>
            <a:off x="7709471" y="2871792"/>
            <a:ext cx="3602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  <a:latin typeface="Helvetica" panose="020B0604020202020204" pitchFamily="34" charset="0"/>
              </a:rPr>
              <a:t>IEEE Fellow Committee</a:t>
            </a: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3CD42-35D8-67FD-E88C-586152158300}"/>
              </a:ext>
            </a:extLst>
          </p:cNvPr>
          <p:cNvSpPr txBox="1"/>
          <p:nvPr/>
        </p:nvSpPr>
        <p:spPr>
          <a:xfrm>
            <a:off x="1025265" y="2871792"/>
            <a:ext cx="243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  <a:latin typeface="Helvetica" panose="020B0604020202020204" pitchFamily="34" charset="0"/>
              </a:rPr>
              <a:t>S/TC + Division</a:t>
            </a: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7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0A5A-7EF4-4415-A1EC-07B9ED9C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3" y="287484"/>
            <a:ext cx="11927055" cy="741611"/>
          </a:xfrm>
        </p:spPr>
        <p:txBody>
          <a:bodyPr/>
          <a:lstStyle/>
          <a:p>
            <a:r>
              <a:rPr lang="en-US" sz="4800" dirty="0"/>
              <a:t>Goal: Fellow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FC60E-CCBF-987E-E7E4-5ED97322D9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54CE6-ACAC-13BC-A645-0AC4B721ED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106197"/>
            <a:ext cx="10515600" cy="602023"/>
          </a:xfrm>
        </p:spPr>
        <p:txBody>
          <a:bodyPr>
            <a:noAutofit/>
          </a:bodyPr>
          <a:lstStyle/>
          <a:p>
            <a:r>
              <a:rPr lang="en-US" sz="2667" dirty="0"/>
              <a:t>Current process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C203B0-FE09-101D-CCAF-ADB523FD2224}"/>
              </a:ext>
            </a:extLst>
          </p:cNvPr>
          <p:cNvSpPr/>
          <p:nvPr/>
        </p:nvSpPr>
        <p:spPr>
          <a:xfrm>
            <a:off x="647053" y="2284143"/>
            <a:ext cx="1615248" cy="15044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EB5BDE-4B65-ACE5-D7FB-A9D3D1B1055C}"/>
              </a:ext>
            </a:extLst>
          </p:cNvPr>
          <p:cNvSpPr/>
          <p:nvPr/>
        </p:nvSpPr>
        <p:spPr>
          <a:xfrm>
            <a:off x="2020072" y="3340238"/>
            <a:ext cx="1166213" cy="92073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119AC9-5F50-C97E-F6D6-316C335C7062}"/>
              </a:ext>
            </a:extLst>
          </p:cNvPr>
          <p:cNvSpPr/>
          <p:nvPr/>
        </p:nvSpPr>
        <p:spPr>
          <a:xfrm>
            <a:off x="900967" y="4492463"/>
            <a:ext cx="1030643" cy="8203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8C27C4-DB11-235B-3D5A-E6C61D449050}"/>
              </a:ext>
            </a:extLst>
          </p:cNvPr>
          <p:cNvSpPr/>
          <p:nvPr/>
        </p:nvSpPr>
        <p:spPr>
          <a:xfrm>
            <a:off x="8460699" y="5100286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BFC9AC-FF42-5663-D267-F54AED0D31B8}"/>
              </a:ext>
            </a:extLst>
          </p:cNvPr>
          <p:cNvSpPr/>
          <p:nvPr/>
        </p:nvSpPr>
        <p:spPr>
          <a:xfrm>
            <a:off x="1240827" y="2503091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918D60-5C22-AAC7-B55B-6DE5E01B8EEF}"/>
              </a:ext>
            </a:extLst>
          </p:cNvPr>
          <p:cNvSpPr/>
          <p:nvPr/>
        </p:nvSpPr>
        <p:spPr>
          <a:xfrm>
            <a:off x="900549" y="2619963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173E14-E8E1-E8D6-FC9E-F4DECEFE46C4}"/>
              </a:ext>
            </a:extLst>
          </p:cNvPr>
          <p:cNvSpPr/>
          <p:nvPr/>
        </p:nvSpPr>
        <p:spPr>
          <a:xfrm>
            <a:off x="1647227" y="2541891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2F0BC9-6182-B63C-7C6B-335B8F5B48E1}"/>
              </a:ext>
            </a:extLst>
          </p:cNvPr>
          <p:cNvSpPr/>
          <p:nvPr/>
        </p:nvSpPr>
        <p:spPr>
          <a:xfrm rot="10016314">
            <a:off x="7763682" y="1706637"/>
            <a:ext cx="2186601" cy="1879759"/>
          </a:xfrm>
          <a:custGeom>
            <a:avLst/>
            <a:gdLst>
              <a:gd name="connsiteX0" fmla="*/ 229822 w 1305587"/>
              <a:gd name="connsiteY0" fmla="*/ 102725 h 1853288"/>
              <a:gd name="connsiteX1" fmla="*/ 229822 w 1305587"/>
              <a:gd name="connsiteY1" fmla="*/ 102725 h 1853288"/>
              <a:gd name="connsiteX2" fmla="*/ 53788 w 1305587"/>
              <a:gd name="connsiteY2" fmla="*/ 630828 h 1853288"/>
              <a:gd name="connsiteX3" fmla="*/ 0 w 1305587"/>
              <a:gd name="connsiteY3" fmla="*/ 831311 h 1853288"/>
              <a:gd name="connsiteX4" fmla="*/ 39119 w 1305587"/>
              <a:gd name="connsiteY4" fmla="*/ 1022015 h 1853288"/>
              <a:gd name="connsiteX5" fmla="*/ 337399 w 1305587"/>
              <a:gd name="connsiteY5" fmla="*/ 1413202 h 1853288"/>
              <a:gd name="connsiteX6" fmla="*/ 366738 w 1305587"/>
              <a:gd name="connsiteY6" fmla="*/ 1486550 h 1853288"/>
              <a:gd name="connsiteX7" fmla="*/ 376517 w 1305587"/>
              <a:gd name="connsiteY7" fmla="*/ 1506109 h 1853288"/>
              <a:gd name="connsiteX8" fmla="*/ 547662 w 1305587"/>
              <a:gd name="connsiteY8" fmla="*/ 1652804 h 1853288"/>
              <a:gd name="connsiteX9" fmla="*/ 914400 w 1305587"/>
              <a:gd name="connsiteY9" fmla="*/ 1750601 h 1853288"/>
              <a:gd name="connsiteX10" fmla="*/ 1158892 w 1305587"/>
              <a:gd name="connsiteY10" fmla="*/ 1843508 h 1853288"/>
              <a:gd name="connsiteX11" fmla="*/ 1173561 w 1305587"/>
              <a:gd name="connsiteY11" fmla="*/ 1853288 h 1853288"/>
              <a:gd name="connsiteX12" fmla="*/ 1119773 w 1305587"/>
              <a:gd name="connsiteY12" fmla="*/ 1618576 h 1853288"/>
              <a:gd name="connsiteX13" fmla="*/ 1109993 w 1305587"/>
              <a:gd name="connsiteY13" fmla="*/ 1178490 h 1853288"/>
              <a:gd name="connsiteX14" fmla="*/ 1173561 w 1305587"/>
              <a:gd name="connsiteY14" fmla="*/ 709065 h 1853288"/>
              <a:gd name="connsiteX15" fmla="*/ 1232239 w 1305587"/>
              <a:gd name="connsiteY15" fmla="*/ 410785 h 1853288"/>
              <a:gd name="connsiteX16" fmla="*/ 1305587 w 1305587"/>
              <a:gd name="connsiteY16" fmla="*/ 327658 h 1853288"/>
              <a:gd name="connsiteX17" fmla="*/ 1261578 w 1305587"/>
              <a:gd name="connsiteY17" fmla="*/ 322768 h 1853288"/>
              <a:gd name="connsiteX18" fmla="*/ 1202900 w 1305587"/>
              <a:gd name="connsiteY18" fmla="*/ 234751 h 1853288"/>
              <a:gd name="connsiteX19" fmla="*/ 1051315 w 1305587"/>
              <a:gd name="connsiteY19" fmla="*/ 83166 h 1853288"/>
              <a:gd name="connsiteX20" fmla="*/ 977968 w 1305587"/>
              <a:gd name="connsiteY20" fmla="*/ 58717 h 1853288"/>
              <a:gd name="connsiteX21" fmla="*/ 943739 w 1305587"/>
              <a:gd name="connsiteY21" fmla="*/ 44047 h 1853288"/>
              <a:gd name="connsiteX22" fmla="*/ 885061 w 1305587"/>
              <a:gd name="connsiteY22" fmla="*/ 14708 h 1853288"/>
              <a:gd name="connsiteX23" fmla="*/ 645459 w 1305587"/>
              <a:gd name="connsiteY23" fmla="*/ 4928 h 1853288"/>
              <a:gd name="connsiteX24" fmla="*/ 562331 w 1305587"/>
              <a:gd name="connsiteY24" fmla="*/ 9818 h 1853288"/>
              <a:gd name="connsiteX25" fmla="*/ 347178 w 1305587"/>
              <a:gd name="connsiteY25" fmla="*/ 39157 h 1853288"/>
              <a:gd name="connsiteX26" fmla="*/ 317839 w 1305587"/>
              <a:gd name="connsiteY26" fmla="*/ 63607 h 1853288"/>
              <a:gd name="connsiteX27" fmla="*/ 264051 w 1305587"/>
              <a:gd name="connsiteY27" fmla="*/ 92946 h 1853288"/>
              <a:gd name="connsiteX28" fmla="*/ 229822 w 1305587"/>
              <a:gd name="connsiteY28" fmla="*/ 102725 h 185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05587" h="1853288">
                <a:moveTo>
                  <a:pt x="229822" y="102725"/>
                </a:moveTo>
                <a:lnTo>
                  <a:pt x="229822" y="102725"/>
                </a:lnTo>
                <a:cubicBezTo>
                  <a:pt x="34951" y="297598"/>
                  <a:pt x="193221" y="111121"/>
                  <a:pt x="53788" y="630828"/>
                </a:cubicBezTo>
                <a:lnTo>
                  <a:pt x="0" y="831311"/>
                </a:lnTo>
                <a:cubicBezTo>
                  <a:pt x="13040" y="894879"/>
                  <a:pt x="11220" y="963427"/>
                  <a:pt x="39119" y="1022015"/>
                </a:cubicBezTo>
                <a:cubicBezTo>
                  <a:pt x="83633" y="1115495"/>
                  <a:pt x="265674" y="1326638"/>
                  <a:pt x="337399" y="1413202"/>
                </a:cubicBezTo>
                <a:cubicBezTo>
                  <a:pt x="347179" y="1437651"/>
                  <a:pt x="356520" y="1462281"/>
                  <a:pt x="366738" y="1486550"/>
                </a:cubicBezTo>
                <a:cubicBezTo>
                  <a:pt x="369567" y="1493268"/>
                  <a:pt x="372230" y="1500214"/>
                  <a:pt x="376517" y="1506109"/>
                </a:cubicBezTo>
                <a:cubicBezTo>
                  <a:pt x="415150" y="1559229"/>
                  <a:pt x="514400" y="1639052"/>
                  <a:pt x="547662" y="1652804"/>
                </a:cubicBezTo>
                <a:cubicBezTo>
                  <a:pt x="664580" y="1701145"/>
                  <a:pt x="796133" y="1705660"/>
                  <a:pt x="914400" y="1750601"/>
                </a:cubicBezTo>
                <a:lnTo>
                  <a:pt x="1158892" y="1843508"/>
                </a:lnTo>
                <a:cubicBezTo>
                  <a:pt x="1164356" y="1845673"/>
                  <a:pt x="1168671" y="1850028"/>
                  <a:pt x="1173561" y="1853288"/>
                </a:cubicBezTo>
                <a:cubicBezTo>
                  <a:pt x="1155632" y="1775051"/>
                  <a:pt x="1127301" y="1698488"/>
                  <a:pt x="1119773" y="1618576"/>
                </a:cubicBezTo>
                <a:cubicBezTo>
                  <a:pt x="1106011" y="1472491"/>
                  <a:pt x="1104756" y="1325128"/>
                  <a:pt x="1109993" y="1178490"/>
                </a:cubicBezTo>
                <a:cubicBezTo>
                  <a:pt x="1120636" y="880491"/>
                  <a:pt x="1122431" y="893133"/>
                  <a:pt x="1173561" y="709065"/>
                </a:cubicBezTo>
                <a:cubicBezTo>
                  <a:pt x="1186653" y="610879"/>
                  <a:pt x="1199346" y="500495"/>
                  <a:pt x="1232239" y="410785"/>
                </a:cubicBezTo>
                <a:cubicBezTo>
                  <a:pt x="1238338" y="394152"/>
                  <a:pt x="1282798" y="350446"/>
                  <a:pt x="1305587" y="327658"/>
                </a:cubicBezTo>
                <a:cubicBezTo>
                  <a:pt x="1290917" y="326028"/>
                  <a:pt x="1272523" y="332671"/>
                  <a:pt x="1261578" y="322768"/>
                </a:cubicBezTo>
                <a:cubicBezTo>
                  <a:pt x="1235431" y="299111"/>
                  <a:pt x="1226158" y="261254"/>
                  <a:pt x="1202900" y="234751"/>
                </a:cubicBezTo>
                <a:cubicBezTo>
                  <a:pt x="1155767" y="181041"/>
                  <a:pt x="1107588" y="127206"/>
                  <a:pt x="1051315" y="83166"/>
                </a:cubicBezTo>
                <a:cubicBezTo>
                  <a:pt x="1031020" y="67283"/>
                  <a:pt x="1002188" y="67524"/>
                  <a:pt x="977968" y="58717"/>
                </a:cubicBezTo>
                <a:cubicBezTo>
                  <a:pt x="966302" y="54475"/>
                  <a:pt x="954957" y="49361"/>
                  <a:pt x="943739" y="44047"/>
                </a:cubicBezTo>
                <a:cubicBezTo>
                  <a:pt x="923976" y="34686"/>
                  <a:pt x="906743" y="17552"/>
                  <a:pt x="885061" y="14708"/>
                </a:cubicBezTo>
                <a:cubicBezTo>
                  <a:pt x="805806" y="4314"/>
                  <a:pt x="725326" y="8188"/>
                  <a:pt x="645459" y="4928"/>
                </a:cubicBezTo>
                <a:cubicBezTo>
                  <a:pt x="592798" y="-3847"/>
                  <a:pt x="635702" y="-97"/>
                  <a:pt x="562331" y="9818"/>
                </a:cubicBezTo>
                <a:cubicBezTo>
                  <a:pt x="307513" y="44253"/>
                  <a:pt x="545699" y="6072"/>
                  <a:pt x="347178" y="39157"/>
                </a:cubicBezTo>
                <a:cubicBezTo>
                  <a:pt x="337398" y="47307"/>
                  <a:pt x="328135" y="56119"/>
                  <a:pt x="317839" y="63607"/>
                </a:cubicBezTo>
                <a:cubicBezTo>
                  <a:pt x="302960" y="74428"/>
                  <a:pt x="280093" y="84925"/>
                  <a:pt x="264051" y="92946"/>
                </a:cubicBezTo>
                <a:cubicBezTo>
                  <a:pt x="269540" y="125880"/>
                  <a:pt x="235527" y="101095"/>
                  <a:pt x="229822" y="102725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6BE624-DD2C-0666-2F30-CEA331BBDDB7}"/>
              </a:ext>
            </a:extLst>
          </p:cNvPr>
          <p:cNvSpPr txBox="1"/>
          <p:nvPr/>
        </p:nvSpPr>
        <p:spPr>
          <a:xfrm>
            <a:off x="8222288" y="1896428"/>
            <a:ext cx="108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IEEE FC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86DE85-7131-BE77-CF7B-DB230F5D9289}"/>
              </a:ext>
            </a:extLst>
          </p:cNvPr>
          <p:cNvSpPr txBox="1"/>
          <p:nvPr/>
        </p:nvSpPr>
        <p:spPr>
          <a:xfrm>
            <a:off x="779365" y="2790148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S/TC FEC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30D2A4-FA7A-7FDB-2D71-9C0091C7D344}"/>
              </a:ext>
            </a:extLst>
          </p:cNvPr>
          <p:cNvSpPr txBox="1"/>
          <p:nvPr/>
        </p:nvSpPr>
        <p:spPr>
          <a:xfrm>
            <a:off x="1988139" y="3574900"/>
            <a:ext cx="116531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S/TC FEC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59730-B252-5A2E-93D7-A80366F784B8}"/>
              </a:ext>
            </a:extLst>
          </p:cNvPr>
          <p:cNvSpPr txBox="1"/>
          <p:nvPr/>
        </p:nvSpPr>
        <p:spPr>
          <a:xfrm>
            <a:off x="830871" y="4687181"/>
            <a:ext cx="110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S/TC FEC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61AD63-A1D1-EE61-C6D3-41505C415C10}"/>
              </a:ext>
            </a:extLst>
          </p:cNvPr>
          <p:cNvGrpSpPr/>
          <p:nvPr/>
        </p:nvGrpSpPr>
        <p:grpSpPr>
          <a:xfrm>
            <a:off x="6375339" y="5537798"/>
            <a:ext cx="372218" cy="210724"/>
            <a:chOff x="5344949" y="2731772"/>
            <a:chExt cx="279163" cy="15804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578B01-09B1-200F-2364-8F9412A343EE}"/>
                </a:ext>
              </a:extLst>
            </p:cNvPr>
            <p:cNvSpPr/>
            <p:nvPr/>
          </p:nvSpPr>
          <p:spPr>
            <a:xfrm>
              <a:off x="5418395" y="2731772"/>
              <a:ext cx="177236" cy="15804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7A215E-38DC-13F9-C4BC-3C36B6CDFC67}"/>
                </a:ext>
              </a:extLst>
            </p:cNvPr>
            <p:cNvSpPr txBox="1"/>
            <p:nvPr/>
          </p:nvSpPr>
          <p:spPr>
            <a:xfrm>
              <a:off x="5344949" y="2741544"/>
              <a:ext cx="279163" cy="115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S/TC FEC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FBE98F8-6406-7D9A-3854-50789AF88C73}"/>
              </a:ext>
            </a:extLst>
          </p:cNvPr>
          <p:cNvSpPr txBox="1"/>
          <p:nvPr/>
        </p:nvSpPr>
        <p:spPr>
          <a:xfrm>
            <a:off x="2341141" y="3809951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75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0CD2E2-C0EE-D43D-013A-2DEC28E2D60E}"/>
              </a:ext>
            </a:extLst>
          </p:cNvPr>
          <p:cNvSpPr txBox="1"/>
          <p:nvPr/>
        </p:nvSpPr>
        <p:spPr>
          <a:xfrm>
            <a:off x="1123177" y="3166709"/>
            <a:ext cx="59824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140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76D2F0-6D99-46C2-B6AA-B6084DF56340}"/>
              </a:ext>
            </a:extLst>
          </p:cNvPr>
          <p:cNvSpPr txBox="1"/>
          <p:nvPr/>
        </p:nvSpPr>
        <p:spPr>
          <a:xfrm>
            <a:off x="1157441" y="4902624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50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02C393-6D90-5DD0-EC42-1E4DFF1F620A}"/>
              </a:ext>
            </a:extLst>
          </p:cNvPr>
          <p:cNvSpPr/>
          <p:nvPr/>
        </p:nvSpPr>
        <p:spPr>
          <a:xfrm>
            <a:off x="2942937" y="1300940"/>
            <a:ext cx="1250915" cy="12070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EFECF0-FFCF-F9AB-6494-4B3837E51726}"/>
              </a:ext>
            </a:extLst>
          </p:cNvPr>
          <p:cNvSpPr txBox="1"/>
          <p:nvPr/>
        </p:nvSpPr>
        <p:spPr>
          <a:xfrm>
            <a:off x="2893082" y="1658265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S/TC FEC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969A5-FDEF-CEFD-1784-4586BEA8DF18}"/>
              </a:ext>
            </a:extLst>
          </p:cNvPr>
          <p:cNvSpPr txBox="1"/>
          <p:nvPr/>
        </p:nvSpPr>
        <p:spPr>
          <a:xfrm>
            <a:off x="3236894" y="2056625"/>
            <a:ext cx="598241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110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E496FB0-3700-5E30-677E-AAE6BD6FE24C}"/>
              </a:ext>
            </a:extLst>
          </p:cNvPr>
          <p:cNvSpPr/>
          <p:nvPr/>
        </p:nvSpPr>
        <p:spPr>
          <a:xfrm>
            <a:off x="1528995" y="5505398"/>
            <a:ext cx="872047" cy="7649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ADF1FB-CCC2-F93C-EE48-B0B3A7377601}"/>
              </a:ext>
            </a:extLst>
          </p:cNvPr>
          <p:cNvSpPr txBox="1"/>
          <p:nvPr/>
        </p:nvSpPr>
        <p:spPr>
          <a:xfrm>
            <a:off x="1439339" y="5644791"/>
            <a:ext cx="984437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33" b="1" dirty="0"/>
              <a:t>S/TC FEC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64AB43-BAF1-8681-C8C2-F439E1063634}"/>
              </a:ext>
            </a:extLst>
          </p:cNvPr>
          <p:cNvSpPr txBox="1"/>
          <p:nvPr/>
        </p:nvSpPr>
        <p:spPr>
          <a:xfrm>
            <a:off x="1707229" y="5860233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30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CB8C46-4C67-06B9-3C36-2B9850B36EE8}"/>
              </a:ext>
            </a:extLst>
          </p:cNvPr>
          <p:cNvGrpSpPr/>
          <p:nvPr/>
        </p:nvGrpSpPr>
        <p:grpSpPr>
          <a:xfrm>
            <a:off x="5727035" y="5790716"/>
            <a:ext cx="372218" cy="210724"/>
            <a:chOff x="5344949" y="2731772"/>
            <a:chExt cx="279163" cy="15804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426C820-E6AB-C155-4CAE-91BEC65EE019}"/>
                </a:ext>
              </a:extLst>
            </p:cNvPr>
            <p:cNvSpPr/>
            <p:nvPr/>
          </p:nvSpPr>
          <p:spPr>
            <a:xfrm>
              <a:off x="5418395" y="2731772"/>
              <a:ext cx="177236" cy="15804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B51F50-D0EE-3289-4980-A3DC473F395D}"/>
                </a:ext>
              </a:extLst>
            </p:cNvPr>
            <p:cNvSpPr txBox="1"/>
            <p:nvPr/>
          </p:nvSpPr>
          <p:spPr>
            <a:xfrm>
              <a:off x="5344949" y="2741544"/>
              <a:ext cx="279163" cy="115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S/TC FEC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0C0C674-DAC8-1AD4-B76A-16B5236917CE}"/>
              </a:ext>
            </a:extLst>
          </p:cNvPr>
          <p:cNvGrpSpPr/>
          <p:nvPr/>
        </p:nvGrpSpPr>
        <p:grpSpPr>
          <a:xfrm>
            <a:off x="8586700" y="5633902"/>
            <a:ext cx="372218" cy="210724"/>
            <a:chOff x="5344949" y="2731772"/>
            <a:chExt cx="279163" cy="15804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FE75DCF-5EE2-DC0C-4563-D75A38080234}"/>
                </a:ext>
              </a:extLst>
            </p:cNvPr>
            <p:cNvSpPr/>
            <p:nvPr/>
          </p:nvSpPr>
          <p:spPr>
            <a:xfrm>
              <a:off x="5418395" y="2731772"/>
              <a:ext cx="177236" cy="15804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3C367F-75EB-AD91-776F-6D0BCEC5EBA3}"/>
                </a:ext>
              </a:extLst>
            </p:cNvPr>
            <p:cNvSpPr txBox="1"/>
            <p:nvPr/>
          </p:nvSpPr>
          <p:spPr>
            <a:xfrm>
              <a:off x="5344949" y="2741544"/>
              <a:ext cx="279163" cy="115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S/TC FEC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41D986B7-D70D-CB07-E2FF-E1D7E51A8E43}"/>
              </a:ext>
            </a:extLst>
          </p:cNvPr>
          <p:cNvSpPr/>
          <p:nvPr/>
        </p:nvSpPr>
        <p:spPr>
          <a:xfrm>
            <a:off x="6076366" y="1061103"/>
            <a:ext cx="415503" cy="3577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09882D-D748-C8BC-245B-567E92995C31}"/>
              </a:ext>
            </a:extLst>
          </p:cNvPr>
          <p:cNvSpPr txBox="1"/>
          <p:nvPr/>
        </p:nvSpPr>
        <p:spPr>
          <a:xfrm>
            <a:off x="6004723" y="1104152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S/TC FEC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460A4D-DE84-8182-7751-F18D62221882}"/>
              </a:ext>
            </a:extLst>
          </p:cNvPr>
          <p:cNvSpPr txBox="1"/>
          <p:nvPr/>
        </p:nvSpPr>
        <p:spPr>
          <a:xfrm>
            <a:off x="6022079" y="1344909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B293F9-65E5-8446-E34E-D561A9A23DAE}"/>
              </a:ext>
            </a:extLst>
          </p:cNvPr>
          <p:cNvSpPr txBox="1"/>
          <p:nvPr/>
        </p:nvSpPr>
        <p:spPr>
          <a:xfrm>
            <a:off x="6398841" y="5684664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51279A-5B83-835B-32B1-3E5970AC9258}"/>
              </a:ext>
            </a:extLst>
          </p:cNvPr>
          <p:cNvSpPr txBox="1"/>
          <p:nvPr/>
        </p:nvSpPr>
        <p:spPr>
          <a:xfrm>
            <a:off x="5775115" y="5968784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2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F05DFA0-0E83-F6B3-3FEE-B9ECE38801B5}"/>
              </a:ext>
            </a:extLst>
          </p:cNvPr>
          <p:cNvGrpSpPr/>
          <p:nvPr/>
        </p:nvGrpSpPr>
        <p:grpSpPr>
          <a:xfrm>
            <a:off x="5656965" y="5223368"/>
            <a:ext cx="372218" cy="210724"/>
            <a:chOff x="5344949" y="2731772"/>
            <a:chExt cx="279163" cy="15804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5D1F260-3E0D-61B5-6321-DDE92AC7331D}"/>
                </a:ext>
              </a:extLst>
            </p:cNvPr>
            <p:cNvSpPr/>
            <p:nvPr/>
          </p:nvSpPr>
          <p:spPr>
            <a:xfrm>
              <a:off x="5418395" y="2731772"/>
              <a:ext cx="177236" cy="15804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86B8FB3-53DB-CC98-EF77-DF54652D6E6C}"/>
                </a:ext>
              </a:extLst>
            </p:cNvPr>
            <p:cNvSpPr txBox="1"/>
            <p:nvPr/>
          </p:nvSpPr>
          <p:spPr>
            <a:xfrm>
              <a:off x="5344949" y="2741544"/>
              <a:ext cx="279163" cy="115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S/TC FEC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C4FBC850-4658-6899-6D67-2F1E9B038E3B}"/>
              </a:ext>
            </a:extLst>
          </p:cNvPr>
          <p:cNvSpPr txBox="1"/>
          <p:nvPr/>
        </p:nvSpPr>
        <p:spPr>
          <a:xfrm>
            <a:off x="5680468" y="5370233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5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B0F395D-E8E2-A45B-D3AF-782DD1D2CF1E}"/>
              </a:ext>
            </a:extLst>
          </p:cNvPr>
          <p:cNvGrpSpPr/>
          <p:nvPr/>
        </p:nvGrpSpPr>
        <p:grpSpPr>
          <a:xfrm>
            <a:off x="6351828" y="4907126"/>
            <a:ext cx="372218" cy="210724"/>
            <a:chOff x="5344949" y="2731772"/>
            <a:chExt cx="279163" cy="15804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CDD1899-8E29-6349-9995-A397408F9490}"/>
                </a:ext>
              </a:extLst>
            </p:cNvPr>
            <p:cNvSpPr/>
            <p:nvPr/>
          </p:nvSpPr>
          <p:spPr>
            <a:xfrm>
              <a:off x="5418395" y="2731772"/>
              <a:ext cx="177236" cy="15804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B11CD9-AA07-BB52-5865-2BCD0AC86CFB}"/>
                </a:ext>
              </a:extLst>
            </p:cNvPr>
            <p:cNvSpPr txBox="1"/>
            <p:nvPr/>
          </p:nvSpPr>
          <p:spPr>
            <a:xfrm>
              <a:off x="5344949" y="2741544"/>
              <a:ext cx="279163" cy="115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" b="1" dirty="0"/>
                <a:t>S/TC FEC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D006E5D-319D-5673-1033-EA741077CEB8}"/>
              </a:ext>
            </a:extLst>
          </p:cNvPr>
          <p:cNvSpPr txBox="1"/>
          <p:nvPr/>
        </p:nvSpPr>
        <p:spPr>
          <a:xfrm>
            <a:off x="6375331" y="5053992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5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FF90315-9B36-6C7E-7DD8-0C739243ACC1}"/>
              </a:ext>
            </a:extLst>
          </p:cNvPr>
          <p:cNvSpPr/>
          <p:nvPr/>
        </p:nvSpPr>
        <p:spPr>
          <a:xfrm>
            <a:off x="4269233" y="5385529"/>
            <a:ext cx="289863" cy="2998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BDE652-7343-D7BE-86A2-06E88CB3D8FD}"/>
              </a:ext>
            </a:extLst>
          </p:cNvPr>
          <p:cNvSpPr txBox="1"/>
          <p:nvPr/>
        </p:nvSpPr>
        <p:spPr>
          <a:xfrm>
            <a:off x="4157723" y="5428578"/>
            <a:ext cx="434734" cy="174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" b="1" dirty="0"/>
              <a:t>S/TC FEC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36D802-F453-0E80-7D33-C9785F938636}"/>
              </a:ext>
            </a:extLst>
          </p:cNvPr>
          <p:cNvSpPr txBox="1"/>
          <p:nvPr/>
        </p:nvSpPr>
        <p:spPr>
          <a:xfrm>
            <a:off x="4225116" y="5618720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7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E3B7733-FDC0-7968-E665-4ECC21036540}"/>
              </a:ext>
            </a:extLst>
          </p:cNvPr>
          <p:cNvSpPr/>
          <p:nvPr/>
        </p:nvSpPr>
        <p:spPr>
          <a:xfrm>
            <a:off x="3724599" y="5005805"/>
            <a:ext cx="415503" cy="3577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2EBE5B-5615-70EF-65DD-C8EFB1608FA3}"/>
              </a:ext>
            </a:extLst>
          </p:cNvPr>
          <p:cNvSpPr txBox="1"/>
          <p:nvPr/>
        </p:nvSpPr>
        <p:spPr>
          <a:xfrm>
            <a:off x="3652957" y="5048853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S/TC FEC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81E30CB-0A07-E2FB-C808-012453F4F73D}"/>
              </a:ext>
            </a:extLst>
          </p:cNvPr>
          <p:cNvSpPr txBox="1"/>
          <p:nvPr/>
        </p:nvSpPr>
        <p:spPr>
          <a:xfrm>
            <a:off x="3671336" y="5251249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12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919B5EC-8C52-5175-D397-9AE6826EBD26}"/>
              </a:ext>
            </a:extLst>
          </p:cNvPr>
          <p:cNvSpPr/>
          <p:nvPr/>
        </p:nvSpPr>
        <p:spPr>
          <a:xfrm>
            <a:off x="7976498" y="5278899"/>
            <a:ext cx="289863" cy="2998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C9F64E-FDF0-3372-3BD5-AE287468D582}"/>
              </a:ext>
            </a:extLst>
          </p:cNvPr>
          <p:cNvSpPr txBox="1"/>
          <p:nvPr/>
        </p:nvSpPr>
        <p:spPr>
          <a:xfrm>
            <a:off x="7864988" y="5321948"/>
            <a:ext cx="434734" cy="174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" b="1" dirty="0"/>
              <a:t>S/TC FEC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39F9E69-0F32-CCF8-6E34-E881FF23D563}"/>
              </a:ext>
            </a:extLst>
          </p:cNvPr>
          <p:cNvSpPr txBox="1"/>
          <p:nvPr/>
        </p:nvSpPr>
        <p:spPr>
          <a:xfrm>
            <a:off x="7932381" y="5512089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7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F6B32BD-CDE5-4549-F34D-E7CA46667D11}"/>
              </a:ext>
            </a:extLst>
          </p:cNvPr>
          <p:cNvSpPr/>
          <p:nvPr/>
        </p:nvSpPr>
        <p:spPr>
          <a:xfrm>
            <a:off x="6485787" y="807165"/>
            <a:ext cx="415503" cy="3577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7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389AC8D-AA85-189F-B0DF-10E38D4DB32B}"/>
              </a:ext>
            </a:extLst>
          </p:cNvPr>
          <p:cNvSpPr txBox="1"/>
          <p:nvPr/>
        </p:nvSpPr>
        <p:spPr>
          <a:xfrm>
            <a:off x="6414145" y="850213"/>
            <a:ext cx="5565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S/TC FEC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B6CD8EE-B37B-3266-92A6-1D781DBF22A4}"/>
              </a:ext>
            </a:extLst>
          </p:cNvPr>
          <p:cNvSpPr txBox="1"/>
          <p:nvPr/>
        </p:nvSpPr>
        <p:spPr>
          <a:xfrm>
            <a:off x="6432524" y="1052609"/>
            <a:ext cx="46038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16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8F63042-1A25-8D17-ECEA-546FABF74BC9}"/>
              </a:ext>
            </a:extLst>
          </p:cNvPr>
          <p:cNvSpPr/>
          <p:nvPr/>
        </p:nvSpPr>
        <p:spPr>
          <a:xfrm>
            <a:off x="1771847" y="3334355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141758C-918A-F5F4-7EE1-447AE1A70A13}"/>
              </a:ext>
            </a:extLst>
          </p:cNvPr>
          <p:cNvSpPr/>
          <p:nvPr/>
        </p:nvSpPr>
        <p:spPr>
          <a:xfrm>
            <a:off x="980440" y="3265858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AC957F6-3770-7A82-BEA3-6D7F518319D6}"/>
              </a:ext>
            </a:extLst>
          </p:cNvPr>
          <p:cNvSpPr/>
          <p:nvPr/>
        </p:nvSpPr>
        <p:spPr>
          <a:xfrm>
            <a:off x="3658576" y="1397079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B462B74-B077-9C19-8AF3-6E5F29F4B497}"/>
              </a:ext>
            </a:extLst>
          </p:cNvPr>
          <p:cNvSpPr/>
          <p:nvPr/>
        </p:nvSpPr>
        <p:spPr>
          <a:xfrm>
            <a:off x="3261363" y="1483873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594D39C-A80C-2A3E-B50A-D73C95B0A9A1}"/>
              </a:ext>
            </a:extLst>
          </p:cNvPr>
          <p:cNvSpPr/>
          <p:nvPr/>
        </p:nvSpPr>
        <p:spPr>
          <a:xfrm>
            <a:off x="3035696" y="2048546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4ED1870-9E2D-804D-C204-1077ACC69EE6}"/>
              </a:ext>
            </a:extLst>
          </p:cNvPr>
          <p:cNvSpPr/>
          <p:nvPr/>
        </p:nvSpPr>
        <p:spPr>
          <a:xfrm>
            <a:off x="2676233" y="3428295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D91E0A3-FCC8-A58D-91B0-1E360C4852BA}"/>
              </a:ext>
            </a:extLst>
          </p:cNvPr>
          <p:cNvSpPr/>
          <p:nvPr/>
        </p:nvSpPr>
        <p:spPr>
          <a:xfrm>
            <a:off x="2861053" y="3907195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AF259E6-63F9-1E48-7F2C-BCCBB24D1BF7}"/>
              </a:ext>
            </a:extLst>
          </p:cNvPr>
          <p:cNvSpPr/>
          <p:nvPr/>
        </p:nvSpPr>
        <p:spPr>
          <a:xfrm>
            <a:off x="2286167" y="3430335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9D0238B-A5DF-1D8A-7232-CFEFE85CFC1A}"/>
              </a:ext>
            </a:extLst>
          </p:cNvPr>
          <p:cNvSpPr/>
          <p:nvPr/>
        </p:nvSpPr>
        <p:spPr>
          <a:xfrm>
            <a:off x="2054371" y="5562163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92656BD-62B8-79B9-1AC6-5D9B95E21286}"/>
              </a:ext>
            </a:extLst>
          </p:cNvPr>
          <p:cNvSpPr/>
          <p:nvPr/>
        </p:nvSpPr>
        <p:spPr>
          <a:xfrm>
            <a:off x="1761311" y="5489663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1B90917-FB60-2668-DA7D-26485E08A23D}"/>
              </a:ext>
            </a:extLst>
          </p:cNvPr>
          <p:cNvSpPr/>
          <p:nvPr/>
        </p:nvSpPr>
        <p:spPr>
          <a:xfrm>
            <a:off x="1571357" y="4569523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5882B03-089B-E41B-943B-871BB0E8DACD}"/>
              </a:ext>
            </a:extLst>
          </p:cNvPr>
          <p:cNvSpPr/>
          <p:nvPr/>
        </p:nvSpPr>
        <p:spPr>
          <a:xfrm>
            <a:off x="1247664" y="4484770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9324EE1-F937-A09C-E326-E05220E41E1A}"/>
              </a:ext>
            </a:extLst>
          </p:cNvPr>
          <p:cNvSpPr/>
          <p:nvPr/>
        </p:nvSpPr>
        <p:spPr>
          <a:xfrm>
            <a:off x="1020977" y="5011663"/>
            <a:ext cx="236315" cy="21072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8EC30B9-0460-82A8-0FAA-BA75517C20B5}"/>
              </a:ext>
            </a:extLst>
          </p:cNvPr>
          <p:cNvSpPr txBox="1"/>
          <p:nvPr/>
        </p:nvSpPr>
        <p:spPr>
          <a:xfrm>
            <a:off x="8382581" y="5236391"/>
            <a:ext cx="32252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1" dirty="0"/>
              <a:t>4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6C1E19-BF2D-3A96-35B8-5F905A37EC54}"/>
              </a:ext>
            </a:extLst>
          </p:cNvPr>
          <p:cNvCxnSpPr>
            <a:cxnSpLocks/>
          </p:cNvCxnSpPr>
          <p:nvPr/>
        </p:nvCxnSpPr>
        <p:spPr>
          <a:xfrm>
            <a:off x="4199110" y="1759892"/>
            <a:ext cx="3772479" cy="41835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D411C22-CCAE-1256-4C9C-3C62AE124241}"/>
              </a:ext>
            </a:extLst>
          </p:cNvPr>
          <p:cNvCxnSpPr>
            <a:cxnSpLocks/>
          </p:cNvCxnSpPr>
          <p:nvPr/>
        </p:nvCxnSpPr>
        <p:spPr>
          <a:xfrm flipV="1">
            <a:off x="2235071" y="2364292"/>
            <a:ext cx="5732244" cy="55285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AE3821-2F97-80B8-E9DD-224FAB6417F9}"/>
              </a:ext>
            </a:extLst>
          </p:cNvPr>
          <p:cNvCxnSpPr>
            <a:cxnSpLocks/>
            <a:endCxn id="14" idx="13"/>
          </p:cNvCxnSpPr>
          <p:nvPr/>
        </p:nvCxnSpPr>
        <p:spPr>
          <a:xfrm flipV="1">
            <a:off x="3047083" y="2570729"/>
            <a:ext cx="5006261" cy="86888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19B4557-7883-993F-2E99-2E4CC96D0433}"/>
              </a:ext>
            </a:extLst>
          </p:cNvPr>
          <p:cNvCxnSpPr>
            <a:cxnSpLocks/>
          </p:cNvCxnSpPr>
          <p:nvPr/>
        </p:nvCxnSpPr>
        <p:spPr>
          <a:xfrm flipV="1">
            <a:off x="1847740" y="2484243"/>
            <a:ext cx="6225128" cy="2169391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A235C83-6AFE-F543-B521-C33B7BA692DD}"/>
              </a:ext>
            </a:extLst>
          </p:cNvPr>
          <p:cNvCxnSpPr>
            <a:cxnSpLocks/>
          </p:cNvCxnSpPr>
          <p:nvPr/>
        </p:nvCxnSpPr>
        <p:spPr>
          <a:xfrm flipV="1">
            <a:off x="2037694" y="2666588"/>
            <a:ext cx="6035175" cy="2864581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981497C-BF49-C45F-3A08-62AAC6B7B159}"/>
              </a:ext>
            </a:extLst>
          </p:cNvPr>
          <p:cNvCxnSpPr>
            <a:cxnSpLocks/>
            <a:endCxn id="14" idx="12"/>
          </p:cNvCxnSpPr>
          <p:nvPr/>
        </p:nvCxnSpPr>
        <p:spPr>
          <a:xfrm>
            <a:off x="6974810" y="1090706"/>
            <a:ext cx="961700" cy="104890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A932A2F-03DC-C3E9-48F3-C79F9EF40E89}"/>
              </a:ext>
            </a:extLst>
          </p:cNvPr>
          <p:cNvCxnSpPr>
            <a:cxnSpLocks/>
            <a:endCxn id="14" idx="12"/>
          </p:cNvCxnSpPr>
          <p:nvPr/>
        </p:nvCxnSpPr>
        <p:spPr>
          <a:xfrm>
            <a:off x="6545818" y="1380304"/>
            <a:ext cx="1390692" cy="75930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BABE71D-1D9A-D3C3-DC26-4E7F0967BC99}"/>
              </a:ext>
            </a:extLst>
          </p:cNvPr>
          <p:cNvCxnSpPr>
            <a:cxnSpLocks/>
            <a:endCxn id="14" idx="14"/>
          </p:cNvCxnSpPr>
          <p:nvPr/>
        </p:nvCxnSpPr>
        <p:spPr>
          <a:xfrm flipV="1">
            <a:off x="4045056" y="3058603"/>
            <a:ext cx="4012181" cy="196828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71AEF86-1091-FF61-AE8E-A35C4C647B1A}"/>
              </a:ext>
            </a:extLst>
          </p:cNvPr>
          <p:cNvCxnSpPr>
            <a:cxnSpLocks/>
            <a:endCxn id="14" idx="15"/>
          </p:cNvCxnSpPr>
          <p:nvPr/>
        </p:nvCxnSpPr>
        <p:spPr>
          <a:xfrm flipV="1">
            <a:off x="4604960" y="3375526"/>
            <a:ext cx="3424920" cy="208044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706F7CB-8A78-134C-49E8-12D79A6648A6}"/>
              </a:ext>
            </a:extLst>
          </p:cNvPr>
          <p:cNvCxnSpPr>
            <a:cxnSpLocks/>
            <a:endCxn id="14" idx="19"/>
          </p:cNvCxnSpPr>
          <p:nvPr/>
        </p:nvCxnSpPr>
        <p:spPr>
          <a:xfrm flipV="1">
            <a:off x="6725620" y="3630747"/>
            <a:ext cx="1674531" cy="1329823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010FF3F-7DF2-386F-5FE1-2E4EE1B642E9}"/>
              </a:ext>
            </a:extLst>
          </p:cNvPr>
          <p:cNvCxnSpPr>
            <a:cxnSpLocks/>
            <a:endCxn id="14" idx="18"/>
          </p:cNvCxnSpPr>
          <p:nvPr/>
        </p:nvCxnSpPr>
        <p:spPr>
          <a:xfrm flipV="1">
            <a:off x="5974659" y="3538350"/>
            <a:ext cx="2143437" cy="168625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4921544-2AF1-13DE-C7F5-732ECA7632BB}"/>
              </a:ext>
            </a:extLst>
          </p:cNvPr>
          <p:cNvCxnSpPr>
            <a:cxnSpLocks/>
            <a:endCxn id="14" idx="19"/>
          </p:cNvCxnSpPr>
          <p:nvPr/>
        </p:nvCxnSpPr>
        <p:spPr>
          <a:xfrm flipV="1">
            <a:off x="6743281" y="3630747"/>
            <a:ext cx="1656871" cy="1948051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25998D1D-E4EC-5D95-36E0-24CD1D64D003}"/>
              </a:ext>
            </a:extLst>
          </p:cNvPr>
          <p:cNvCxnSpPr>
            <a:cxnSpLocks/>
            <a:endCxn id="14" idx="19"/>
          </p:cNvCxnSpPr>
          <p:nvPr/>
        </p:nvCxnSpPr>
        <p:spPr>
          <a:xfrm flipV="1">
            <a:off x="6113455" y="3630747"/>
            <a:ext cx="2286696" cy="2217284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CC628FE-B359-DDC3-D668-B09AB58989A4}"/>
              </a:ext>
            </a:extLst>
          </p:cNvPr>
          <p:cNvCxnSpPr>
            <a:cxnSpLocks/>
            <a:endCxn id="14" idx="21"/>
          </p:cNvCxnSpPr>
          <p:nvPr/>
        </p:nvCxnSpPr>
        <p:spPr>
          <a:xfrm flipV="1">
            <a:off x="8273536" y="3628681"/>
            <a:ext cx="311089" cy="1631519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E71FA90-5A2D-6235-A558-2460B77DED2B}"/>
              </a:ext>
            </a:extLst>
          </p:cNvPr>
          <p:cNvCxnSpPr>
            <a:cxnSpLocks/>
            <a:endCxn id="14" idx="22"/>
          </p:cNvCxnSpPr>
          <p:nvPr/>
        </p:nvCxnSpPr>
        <p:spPr>
          <a:xfrm flipH="1" flipV="1">
            <a:off x="8687081" y="3635459"/>
            <a:ext cx="3336" cy="150252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AC36790-E759-7C4E-BF1C-90A6A7ADA5B0}"/>
              </a:ext>
            </a:extLst>
          </p:cNvPr>
          <p:cNvCxnSpPr>
            <a:cxnSpLocks/>
          </p:cNvCxnSpPr>
          <p:nvPr/>
        </p:nvCxnSpPr>
        <p:spPr>
          <a:xfrm flipV="1">
            <a:off x="8811245" y="3641059"/>
            <a:ext cx="43929" cy="198413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0E62933D-69C1-4A7B-AE97-4B32A5DFEB52}"/>
              </a:ext>
            </a:extLst>
          </p:cNvPr>
          <p:cNvSpPr txBox="1"/>
          <p:nvPr/>
        </p:nvSpPr>
        <p:spPr>
          <a:xfrm>
            <a:off x="7860399" y="2247157"/>
            <a:ext cx="1895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Receives ranked reports covering 1000 nom. from 46 S/TC FEC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F8B9D48-38CE-49AA-D58F-E63C200D7339}"/>
              </a:ext>
            </a:extLst>
          </p:cNvPr>
          <p:cNvSpPr txBox="1"/>
          <p:nvPr/>
        </p:nvSpPr>
        <p:spPr>
          <a:xfrm>
            <a:off x="7958520" y="152233"/>
            <a:ext cx="4484928" cy="181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67" b="1" dirty="0"/>
              <a:t>ISSUES:</a:t>
            </a:r>
          </a:p>
          <a:p>
            <a:pPr algn="just"/>
            <a:r>
              <a:rPr lang="en-US" sz="1867" b="1" dirty="0"/>
              <a:t>1) Diversity in #s–140 … 2 nom.</a:t>
            </a:r>
          </a:p>
          <a:p>
            <a:pPr algn="just"/>
            <a:r>
              <a:rPr lang="en-US" sz="1867" b="1" dirty="0"/>
              <a:t>2) Diversity in size: 50K-2K members</a:t>
            </a:r>
          </a:p>
          <a:p>
            <a:pPr algn="just"/>
            <a:r>
              <a:rPr lang="en-US" sz="1867" b="1" dirty="0"/>
              <a:t>3) Some S/TCs in- and out-field eval.</a:t>
            </a:r>
          </a:p>
          <a:p>
            <a:pPr algn="just"/>
            <a:r>
              <a:rPr lang="en-US" sz="1867" b="1" dirty="0"/>
              <a:t>4)Large </a:t>
            </a:r>
            <a:r>
              <a:rPr lang="en-US" sz="1867" b="1" dirty="0" err="1"/>
              <a:t>normalizat</a:t>
            </a:r>
            <a:r>
              <a:rPr lang="en-US" sz="1867" b="1" dirty="0"/>
              <a:t>. required</a:t>
            </a:r>
          </a:p>
          <a:p>
            <a:pPr algn="just"/>
            <a:r>
              <a:rPr lang="en-US" sz="1867" b="1" dirty="0"/>
              <a:t>…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34860F7-8D08-A00E-E516-B950CC2B783C}"/>
              </a:ext>
            </a:extLst>
          </p:cNvPr>
          <p:cNvSpPr txBox="1"/>
          <p:nvPr/>
        </p:nvSpPr>
        <p:spPr>
          <a:xfrm>
            <a:off x="9023829" y="3675024"/>
            <a:ext cx="3320828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67" b="1" dirty="0"/>
              <a:t>ISSUES with IEEE FC</a:t>
            </a:r>
          </a:p>
          <a:p>
            <a:pPr algn="just"/>
            <a:r>
              <a:rPr lang="en-US" sz="1867" b="1" dirty="0"/>
              <a:t>1) Repeats bulk eval.</a:t>
            </a:r>
          </a:p>
          <a:p>
            <a:pPr algn="just"/>
            <a:r>
              <a:rPr lang="en-US" sz="1867" b="1" dirty="0"/>
              <a:t>2) No in-field experts present</a:t>
            </a:r>
          </a:p>
          <a:p>
            <a:pPr algn="just"/>
            <a:r>
              <a:rPr lang="en-US" sz="1867" b="1" dirty="0"/>
              <a:t>3) No global perspective</a:t>
            </a:r>
          </a:p>
          <a:p>
            <a:pPr algn="just"/>
            <a:r>
              <a:rPr lang="en-US" sz="1867" b="1" dirty="0"/>
              <a:t>…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49987DC9-CB5C-F07E-DCC0-3CF10863718D}"/>
              </a:ext>
            </a:extLst>
          </p:cNvPr>
          <p:cNvSpPr/>
          <p:nvPr/>
        </p:nvSpPr>
        <p:spPr>
          <a:xfrm>
            <a:off x="7621136" y="4775342"/>
            <a:ext cx="1615248" cy="150445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5395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1532</Words>
  <Application>Microsoft Macintosh PowerPoint</Application>
  <PresentationFormat>Widescreen</PresentationFormat>
  <Paragraphs>416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Helvetica</vt:lpstr>
      <vt:lpstr>LucidaGrande</vt:lpstr>
      <vt:lpstr>Merriweather Sans</vt:lpstr>
      <vt:lpstr>Noto Sans Symbols</vt:lpstr>
      <vt:lpstr>Times New Roman</vt:lpstr>
      <vt:lpstr>Verdana</vt:lpstr>
      <vt:lpstr>Wingdings</vt:lpstr>
      <vt:lpstr>Office Theme</vt:lpstr>
      <vt:lpstr>Theme 1</vt:lpstr>
      <vt:lpstr>1_Theme 1</vt:lpstr>
      <vt:lpstr>Presentation</vt:lpstr>
      <vt:lpstr>Document</vt:lpstr>
      <vt:lpstr>Changes to Fellows Nomination/Evaluation Process</vt:lpstr>
      <vt:lpstr>IEEE Ad Hoc on the Fellows Process*</vt:lpstr>
      <vt:lpstr>2022 Ad Hoc Committee on the Fellows Process</vt:lpstr>
      <vt:lpstr>Goal: Nomination Process and Form</vt:lpstr>
      <vt:lpstr>Goal: Fellow Process to be Driven by Data</vt:lpstr>
      <vt:lpstr>Goal: Training of All Involved in Fellow Eval.</vt:lpstr>
      <vt:lpstr>Goal: Fellow Process</vt:lpstr>
      <vt:lpstr>Fellow Process</vt:lpstr>
      <vt:lpstr>Goal: Fellow Process</vt:lpstr>
      <vt:lpstr>Goal: Fellow Process</vt:lpstr>
      <vt:lpstr>The BoD Approved Improvements</vt:lpstr>
      <vt:lpstr>Next Steps: Strategic Advisory Working Group</vt:lpstr>
      <vt:lpstr>S/C Nominations Historic Data</vt:lpstr>
      <vt:lpstr>Timeline of the Fellow Process for S/TC’s in 2023 and 2024</vt:lpstr>
      <vt:lpstr>Timeline of the Fellow Process for S/TC’s in 2023 and 2024 (cont.)</vt:lpstr>
      <vt:lpstr>Timeline of the Fellow Process for S/TC’s for 2023 and 2024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Luís Miguel d'Ávila Silveira</cp:lastModifiedBy>
  <cp:revision>9</cp:revision>
  <dcterms:created xsi:type="dcterms:W3CDTF">2023-03-16T22:07:18Z</dcterms:created>
  <dcterms:modified xsi:type="dcterms:W3CDTF">2023-03-17T11:46:26Z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1033-11.1.0.11664</vt:lpwstr>
  </property>
</Properties>
</file>