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7" y="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B6215-6B16-4A7E-BD8E-4A3843B6736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1E055-05F1-4443-96F0-FC4AEF71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1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1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Outreach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311912"/>
            <a:ext cx="7766936" cy="2598234"/>
          </a:xfrm>
        </p:spPr>
        <p:txBody>
          <a:bodyPr>
            <a:normAutofit/>
          </a:bodyPr>
          <a:lstStyle/>
          <a:p>
            <a:r>
              <a:rPr lang="en-US" dirty="0"/>
              <a:t>Eli Bozorgzadeh</a:t>
            </a:r>
          </a:p>
          <a:p>
            <a:r>
              <a:rPr lang="en-US" dirty="0" err="1"/>
              <a:t>Ayse</a:t>
            </a:r>
            <a:r>
              <a:rPr lang="en-US" dirty="0"/>
              <a:t> </a:t>
            </a:r>
            <a:r>
              <a:rPr lang="en-US" dirty="0" err="1"/>
              <a:t>Coskun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Shishpal</a:t>
            </a:r>
            <a:r>
              <a:rPr lang="en-US" dirty="0"/>
              <a:t> Rawat (CEDA President)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924" y="415365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CEDA Current Outreach Activities </a:t>
            </a:r>
            <a:r>
              <a:rPr lang="en-US" sz="1400" b="1" dirty="0">
                <a:solidFill>
                  <a:srgbClr val="FF0000"/>
                </a:solidFill>
              </a:rPr>
              <a:t>(I think we have many outreach especially from TA – so perhaps need a different title – such as Diversity &amp; YP </a:t>
            </a:r>
            <a:r>
              <a:rPr lang="en-US" sz="1400" b="1" dirty="0" err="1">
                <a:solidFill>
                  <a:srgbClr val="FF0000"/>
                </a:solidFill>
              </a:rPr>
              <a:t>programmes</a:t>
            </a:r>
            <a:r>
              <a:rPr lang="en-US" sz="1400" b="1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49" y="1643529"/>
            <a:ext cx="8596668" cy="439783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Diversity (Management)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CEDA executive committee (2 female members)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Kaufmann Award committee (1F)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Diversity – Leadership Development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2-3 Travel Grant awards to mid career professionals to attend IEEE Women in Engineering Leadership conference every year (recipients for 2017 – )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YP Development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Co-sponsorship of DAC Young Faculty Workshop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Co-sponsorship of 2017 DAC Young professionals Workshop (together with SIGDA)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CEDA professional development workshop in DAC 2016 and 2017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Career Panel at DAC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/>
              <a:t>Improving Leadership and Communication Skills Workshop at DAC 2017 (by </a:t>
            </a:r>
            <a:r>
              <a:rPr lang="en-US" sz="1800" dirty="0"/>
              <a:t>Leslie </a:t>
            </a:r>
            <a:r>
              <a:rPr lang="en-US" sz="1800" dirty="0" err="1"/>
              <a:t>Martinich</a:t>
            </a:r>
            <a:r>
              <a:rPr lang="en-US" sz="1800" dirty="0"/>
              <a:t>, President, Competitive Focus)</a:t>
            </a: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98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Broaden CEDA outreach program</a:t>
            </a:r>
            <a:r>
              <a:rPr lang="en-US" sz="1400" b="1" dirty="0">
                <a:solidFill>
                  <a:srgbClr val="FF0000"/>
                </a:solidFill>
              </a:rPr>
              <a:t> (we can discuss these at the EC </a:t>
            </a:r>
            <a:r>
              <a:rPr lang="en-US" sz="1400" b="1" dirty="0" err="1">
                <a:solidFill>
                  <a:srgbClr val="FF0000"/>
                </a:solidFill>
              </a:rPr>
              <a:t>mtg</a:t>
            </a:r>
            <a:r>
              <a:rPr lang="en-US" sz="1400" b="1" dirty="0">
                <a:solidFill>
                  <a:srgbClr val="FF0000"/>
                </a:solidFill>
              </a:rPr>
              <a:t>, but we do need to know what you recommend)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90" y="1374588"/>
            <a:ext cx="8596668" cy="4502422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Involving women and young professionals (in industry)  in CEDA </a:t>
            </a:r>
            <a:r>
              <a:rPr lang="en-US" sz="2400" dirty="0" err="1"/>
              <a:t>BoG</a:t>
            </a:r>
            <a:r>
              <a:rPr lang="en-US" sz="2400" dirty="0"/>
              <a:t> meetings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As a voting member given set of meaningful tasks (</a:t>
            </a:r>
            <a:r>
              <a:rPr lang="en-US" sz="1400" dirty="0">
                <a:solidFill>
                  <a:srgbClr val="FF0000"/>
                </a:solidFill>
              </a:rPr>
              <a:t>need specific task list to have meaningful discussion; alternatively have YP join various subcommittees and/or have subcommittees track YP they are bringing in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)</a:t>
            </a:r>
          </a:p>
          <a:p>
            <a:pPr lvl="2"/>
            <a:r>
              <a:rPr lang="en-US" sz="1800" dirty="0"/>
              <a:t>Training young professionals for future position in </a:t>
            </a:r>
            <a:r>
              <a:rPr lang="en-US" sz="1800" dirty="0" err="1"/>
              <a:t>BoG</a:t>
            </a:r>
            <a:endParaRPr lang="en-US" sz="18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As a non-voting member (a guest or an observer)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Including IEEE Young professional society in our events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Organizing events in DAC with IEEE Young professionals (to contact the president of IEEE YP – </a:t>
            </a:r>
            <a:r>
              <a:rPr lang="en-US" sz="1400" b="1" dirty="0">
                <a:solidFill>
                  <a:srgbClr val="FF0000"/>
                </a:solidFill>
              </a:rPr>
              <a:t>can we put this together as an actionable plan</a:t>
            </a:r>
            <a:endParaRPr lang="en-US" sz="2000" dirty="0"/>
          </a:p>
          <a:p>
            <a:pPr lvl="2"/>
            <a:r>
              <a:rPr lang="en-US" sz="1800" dirty="0"/>
              <a:t>Seek funding from IEEE YP to organize events in our conferences</a:t>
            </a:r>
          </a:p>
          <a:p>
            <a:pPr lvl="2"/>
            <a:r>
              <a:rPr lang="en-US" sz="1800" dirty="0"/>
              <a:t>Examples: IEEE Circuits and Systems Society and IEEE communications society organize YP meet-up events in their conferences annually.</a:t>
            </a:r>
          </a:p>
          <a:p>
            <a:pPr lvl="2"/>
            <a:r>
              <a:rPr lang="en-US" sz="1800" dirty="0"/>
              <a:t>How about to organize one in DAC this year?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141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from IEEE Young Professionals </a:t>
            </a:r>
            <a:r>
              <a:rPr lang="en-US" sz="1400" b="1" dirty="0">
                <a:solidFill>
                  <a:srgbClr val="FF0000"/>
                </a:solidFill>
              </a:rPr>
              <a:t>(probably easier to view the 4 options in a tabular format)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96" y="1538941"/>
            <a:ext cx="8879698" cy="5214471"/>
          </a:xfrm>
        </p:spPr>
        <p:txBody>
          <a:bodyPr>
            <a:noAutofit/>
          </a:bodyPr>
          <a:lstStyle/>
          <a:p>
            <a:r>
              <a:rPr lang="en-US" sz="2400" dirty="0"/>
              <a:t>Four types of funding: (</a:t>
            </a:r>
            <a:r>
              <a:rPr lang="en-US" sz="2000" i="1" dirty="0"/>
              <a:t>http://</a:t>
            </a:r>
            <a:r>
              <a:rPr lang="en-US" sz="2000" i="1" dirty="0" err="1"/>
              <a:t>yp.ieee.org</a:t>
            </a:r>
            <a:r>
              <a:rPr lang="en-US" sz="2000" i="1" dirty="0"/>
              <a:t>/funding-opportunities</a:t>
            </a:r>
            <a:r>
              <a:rPr lang="en-US" sz="2400" dirty="0"/>
              <a:t>/)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b="1" dirty="0">
                <a:solidFill>
                  <a:schemeClr val="accent2"/>
                </a:solidFill>
              </a:rPr>
              <a:t>STEP: </a:t>
            </a:r>
            <a:r>
              <a:rPr lang="en-US" sz="2400" dirty="0"/>
              <a:t>connect students about to graduate with young professionals </a:t>
            </a:r>
          </a:p>
          <a:p>
            <a:pPr marL="1089025" lvl="2" indent="-457200"/>
            <a:r>
              <a:rPr lang="en-US" sz="2000" dirty="0"/>
              <a:t>To be organized by a IEEE local Student chapter</a:t>
            </a:r>
          </a:p>
          <a:p>
            <a:pPr marL="1089025" lvl="2" indent="-457200"/>
            <a:r>
              <a:rPr lang="en-US" sz="2000" dirty="0"/>
              <a:t>From lectures to workshops or networking sessions</a:t>
            </a:r>
          </a:p>
          <a:p>
            <a:pPr marL="1089025" lvl="2" indent="-457200"/>
            <a:r>
              <a:rPr lang="en-US" sz="2000" dirty="0"/>
              <a:t>Maximum $500 per year</a:t>
            </a:r>
            <a:endParaRPr lang="en-US" sz="2400" dirty="0"/>
          </a:p>
          <a:p>
            <a:pPr marL="80645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2E83C3"/>
                </a:solidFill>
              </a:rPr>
              <a:t>Signature fund</a:t>
            </a:r>
            <a:r>
              <a:rPr lang="en-US" sz="2400" dirty="0"/>
              <a:t>: Increase visibility of IEEE Young professionals in technical societies and events.</a:t>
            </a:r>
          </a:p>
          <a:p>
            <a:pPr marL="1089025" lvl="2" indent="-457200"/>
            <a:r>
              <a:rPr lang="en-US" sz="2000" dirty="0"/>
              <a:t>Big events!</a:t>
            </a: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14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from IEEE Young Professionals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49" y="1897529"/>
            <a:ext cx="8879698" cy="4586942"/>
          </a:xfrm>
        </p:spPr>
        <p:txBody>
          <a:bodyPr>
            <a:noAutofit/>
          </a:bodyPr>
          <a:lstStyle/>
          <a:p>
            <a:pPr marL="349250" lvl="1"/>
            <a:r>
              <a:rPr lang="en-US" sz="2400" b="1" dirty="0">
                <a:solidFill>
                  <a:srgbClr val="2E83C3"/>
                </a:solidFill>
              </a:rPr>
              <a:t>3.  Meet-up: </a:t>
            </a:r>
            <a:r>
              <a:rPr lang="en-US" sz="2400" dirty="0"/>
              <a:t>setup an event for networking among young professionals in same geographical region</a:t>
            </a:r>
          </a:p>
          <a:p>
            <a:pPr marL="1089025" lvl="2" indent="-457200"/>
            <a:r>
              <a:rPr lang="en-US" sz="2000" dirty="0"/>
              <a:t>In conjunction with conferences and workshops</a:t>
            </a:r>
          </a:p>
          <a:p>
            <a:pPr marL="1089025" lvl="2" indent="-457200"/>
            <a:r>
              <a:rPr lang="en-US" sz="2000" dirty="0"/>
              <a:t>Up to $1500 per event</a:t>
            </a:r>
            <a:endParaRPr lang="en-US" sz="2400" dirty="0"/>
          </a:p>
          <a:p>
            <a:pPr marL="349250" lvl="1"/>
            <a:r>
              <a:rPr lang="en-US" sz="2400" b="1" dirty="0">
                <a:solidFill>
                  <a:srgbClr val="2E83C3"/>
                </a:solidFill>
              </a:rPr>
              <a:t>4.    Seed-Fund: </a:t>
            </a:r>
            <a:r>
              <a:rPr lang="en-US" sz="2400" dirty="0"/>
              <a:t>initiative fund to organize an event that significantly impact the young professionals in their section. </a:t>
            </a:r>
          </a:p>
          <a:p>
            <a:pPr marL="1089025" lvl="2" indent="-457200"/>
            <a:r>
              <a:rPr lang="en-US" sz="2000" dirty="0"/>
              <a:t>Technical or non-technical and in general can take ant form</a:t>
            </a:r>
          </a:p>
          <a:p>
            <a:pPr marL="1089025" lvl="2" indent="-457200"/>
            <a:r>
              <a:rPr lang="en-US" sz="2000" dirty="0"/>
              <a:t>Collaboration with other IEEE organizational units</a:t>
            </a:r>
          </a:p>
          <a:p>
            <a:pPr marL="1089025" lvl="2" indent="-457200"/>
            <a:r>
              <a:rPr lang="en-US" sz="2000" dirty="0"/>
              <a:t>$750 per event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076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IEEE YP funds </a:t>
            </a:r>
            <a:r>
              <a:rPr lang="en-US" sz="1400" b="1" dirty="0">
                <a:solidFill>
                  <a:srgbClr val="FF0000"/>
                </a:solidFill>
              </a:rPr>
              <a:t>(suggest one for 2017)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49" y="1673413"/>
            <a:ext cx="8596668" cy="436795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>
                <a:solidFill>
                  <a:srgbClr val="2E83C3"/>
                </a:solidFill>
              </a:rPr>
              <a:t>STEP:</a:t>
            </a:r>
            <a:r>
              <a:rPr lang="en-US" sz="2400" dirty="0"/>
              <a:t> targeting PhD students to be graduating soon (example: setting up networking sessions in DAC or DATE at PhD forums)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>
                <a:solidFill>
                  <a:srgbClr val="2E83C3"/>
                </a:solidFill>
              </a:rPr>
              <a:t>Signature event: </a:t>
            </a:r>
            <a:r>
              <a:rPr lang="en-US" sz="2400" dirty="0"/>
              <a:t>Big events to increase visibility of IEEE YP (potential full day event)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>
                <a:solidFill>
                  <a:srgbClr val="2E83C3"/>
                </a:solidFill>
              </a:rPr>
              <a:t>Meet-up: </a:t>
            </a:r>
            <a:r>
              <a:rPr lang="en-US" sz="2400" dirty="0"/>
              <a:t>We can organize one in DAC this year?</a:t>
            </a:r>
            <a:endParaRPr lang="en-US" sz="24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>
                <a:solidFill>
                  <a:srgbClr val="2E83C3"/>
                </a:solidFill>
              </a:rPr>
              <a:t>Seed funding: </a:t>
            </a:r>
            <a:r>
              <a:rPr lang="en-US" sz="2400" dirty="0"/>
              <a:t>What are our specific needs to use this seed money for?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05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Training/Mentoring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Professional Development Workshop in DAC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Training young professionals as voting/non-voting members or observers in IEEE CEDA </a:t>
            </a:r>
            <a:r>
              <a:rPr lang="en-US" sz="2400" dirty="0" err="1"/>
              <a:t>BoG</a:t>
            </a:r>
            <a:r>
              <a:rPr lang="en-US" sz="2400" dirty="0"/>
              <a:t> meetings and assigning meaningful tasks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Any suggestions? One-to-one mentoring?</a:t>
            </a:r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5791881"/>
      </p:ext>
    </p:extLst>
  </p:cSld>
  <p:clrMapOvr>
    <a:masterClrMapping/>
  </p:clrMapOvr>
</p:sld>
</file>

<file path=ppt/theme/theme1.xml><?xml version="1.0" encoding="utf-8"?>
<a:theme xmlns:a="http://schemas.openxmlformats.org/drawingml/2006/main" name="2017 CEDA BoG at DATE presentation templa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EDA BoG at DATE presentation template" id="{142D9DEA-4E3B-4058-A195-A2025065C1F0}" vid="{D1D5A319-F017-4194-AED4-C407DEC3FEBB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CEDA BoG at DATE presentation template</Template>
  <TotalTime>182</TotalTime>
  <Words>576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Californian FB</vt:lpstr>
      <vt:lpstr>Trebuchet MS</vt:lpstr>
      <vt:lpstr>Wingdings 3</vt:lpstr>
      <vt:lpstr>2017 CEDA BoG at DATE presentation template</vt:lpstr>
      <vt:lpstr>Outreach and diversity</vt:lpstr>
      <vt:lpstr>CEDA Current Outreach Activities (I think we have many outreach especially from TA – so perhaps need a different title – such as Diversity &amp; YP programmes)</vt:lpstr>
      <vt:lpstr>Broaden CEDA outreach program (we can discuss these at the EC mtg, but we do need to know what you recommend)</vt:lpstr>
      <vt:lpstr>Funding from IEEE Young Professionals (probably easier to view the 4 options in a tabular format)</vt:lpstr>
      <vt:lpstr>Funding from IEEE Young Professionals</vt:lpstr>
      <vt:lpstr>Which IEEE YP funds (suggest one for 2017) </vt:lpstr>
      <vt:lpstr>Mentoring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HelmutGraeb</dc:creator>
  <cp:lastModifiedBy>Hemangi Rawat</cp:lastModifiedBy>
  <cp:revision>39</cp:revision>
  <dcterms:created xsi:type="dcterms:W3CDTF">2017-02-17T15:25:04Z</dcterms:created>
  <dcterms:modified xsi:type="dcterms:W3CDTF">2017-03-14T21:48:06Z</dcterms:modified>
</cp:coreProperties>
</file>