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304" r:id="rId3"/>
    <p:sldId id="305" r:id="rId4"/>
    <p:sldId id="306" r:id="rId5"/>
    <p:sldId id="307" r:id="rId6"/>
    <p:sldId id="308" r:id="rId7"/>
    <p:sldId id="30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1" autoAdjust="0"/>
    <p:restoredTop sz="94660"/>
  </p:normalViewPr>
  <p:slideViewPr>
    <p:cSldViewPr snapToGrid="0">
      <p:cViewPr varScale="1">
        <p:scale>
          <a:sx n="80" d="100"/>
          <a:sy n="80" d="100"/>
        </p:scale>
        <p:origin x="787" y="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4B6215-6B16-4A7E-BD8E-4A3843B67362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B1E055-05F1-4443-96F0-FC4AEF71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308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69605" y="1588296"/>
            <a:ext cx="7766936" cy="1646302"/>
          </a:xfrm>
        </p:spPr>
        <p:txBody>
          <a:bodyPr anchor="b">
            <a:noAutofit/>
          </a:bodyPr>
          <a:lstStyle>
            <a:lvl1pPr algn="l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Name of your Activity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72693" y="3541080"/>
            <a:ext cx="7766936" cy="1096899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 of Chair</a:t>
            </a:r>
          </a:p>
          <a:p>
            <a:r>
              <a:rPr lang="en-US" dirty="0"/>
              <a:t>Members of Committee (if applicable)</a:t>
            </a:r>
          </a:p>
        </p:txBody>
      </p:sp>
      <p:pic>
        <p:nvPicPr>
          <p:cNvPr id="28" name="Picture 2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9130" y="15832"/>
            <a:ext cx="2333625" cy="1343025"/>
          </a:xfrm>
          <a:prstGeom prst="rect">
            <a:avLst/>
          </a:prstGeom>
        </p:spPr>
      </p:pic>
      <p:grpSp>
        <p:nvGrpSpPr>
          <p:cNvPr id="32" name="Group 31"/>
          <p:cNvGrpSpPr/>
          <p:nvPr userDrawn="1"/>
        </p:nvGrpSpPr>
        <p:grpSpPr>
          <a:xfrm>
            <a:off x="9774130" y="5559552"/>
            <a:ext cx="2454618" cy="1383792"/>
            <a:chOff x="9211269" y="5211741"/>
            <a:chExt cx="2846791" cy="1646259"/>
          </a:xfrm>
        </p:grpSpPr>
        <p:pic>
          <p:nvPicPr>
            <p:cNvPr id="33" name="Picture 32"/>
            <p:cNvPicPr>
              <a:picLocks noChangeAspect="1"/>
            </p:cNvPicPr>
            <p:nvPr userDrawn="1"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64941" y="5691472"/>
              <a:ext cx="2793119" cy="1166528"/>
            </a:xfrm>
            <a:prstGeom prst="rect">
              <a:avLst/>
            </a:prstGeom>
          </p:spPr>
        </p:pic>
        <p:pic>
          <p:nvPicPr>
            <p:cNvPr id="34" name="Picture 33"/>
            <p:cNvPicPr>
              <a:picLocks noChangeAspect="1"/>
            </p:cNvPicPr>
            <p:nvPr userDrawn="1"/>
          </p:nvPicPr>
          <p:blipFill>
            <a:blip r:embed="rId4" cstate="print">
              <a:clrChange>
                <a:clrFrom>
                  <a:srgbClr val="FFFDE5"/>
                </a:clrFrom>
                <a:clrTo>
                  <a:srgbClr val="FFFDE5">
                    <a:alpha val="0"/>
                  </a:srgbClr>
                </a:clrTo>
              </a:clrChange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8931"/>
                      </a14:imgEffect>
                      <a14:imgEffect>
                        <a14:saturation sat="2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11269" y="5211741"/>
              <a:ext cx="2606699" cy="760395"/>
            </a:xfrm>
            <a:prstGeom prst="rect">
              <a:avLst/>
            </a:prstGeom>
          </p:spPr>
        </p:pic>
      </p:grpSp>
      <p:sp>
        <p:nvSpPr>
          <p:cNvPr id="38" name="Date Placeholder 3"/>
          <p:cNvSpPr>
            <a:spLocks noGrp="1"/>
          </p:cNvSpPr>
          <p:nvPr>
            <p:ph type="dt" sz="half" idx="2"/>
          </p:nvPr>
        </p:nvSpPr>
        <p:spPr>
          <a:xfrm>
            <a:off x="2991585" y="652540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3/26/2017</a:t>
            </a:r>
          </a:p>
        </p:txBody>
      </p:sp>
      <p:sp>
        <p:nvSpPr>
          <p:cNvPr id="3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3950" y="6516850"/>
            <a:ext cx="26011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IEEE CEDA Annual Board of Governors’ Meeting</a:t>
            </a:r>
          </a:p>
        </p:txBody>
      </p:sp>
      <p:sp>
        <p:nvSpPr>
          <p:cNvPr id="4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46066" y="6560043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97AE34E2-36BE-469E-A9B3-CF01D24F92F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978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3002736" y="6501427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3/26/2017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101" y="6492875"/>
            <a:ext cx="26011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IEEE CEDA Annual Board of Governors’ Meeting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57217" y="6536068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97AE34E2-36BE-469E-A9B3-CF01D24F92F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8227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3052545" y="6501427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3/26/2017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4910" y="6492875"/>
            <a:ext cx="26011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IEEE CEDA Annual Board of Governors’ Meeting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7026" y="6536068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97AE34E2-36BE-469E-A9B3-CF01D24F92F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211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540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2979393" y="6501427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3/26/2017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1758" y="6492875"/>
            <a:ext cx="26011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IEEE CEDA Annual Board of Governors’ Meeting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33874" y="6536068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97AE34E2-36BE-469E-A9B3-CF01D24F92F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392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3003777" y="6434089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3/26/2017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6142" y="6425537"/>
            <a:ext cx="26011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IEEE CEDA Annual Board of Governors’ Meeting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58258" y="6468730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97AE34E2-36BE-469E-A9B3-CF01D24F92F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15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3/14/2017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811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microsoft.com/office/2007/relationships/hdphoto" Target="../media/hdphoto1.wdp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5101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IEEE CEDA </a:t>
            </a:r>
            <a:br>
              <a:rPr lang="en-US" dirty="0"/>
            </a:br>
            <a:r>
              <a:rPr lang="en-US" dirty="0"/>
              <a:t>Annual Board of Governors’ Meeting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3949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President </a:t>
            </a:r>
            <a:r>
              <a:rPr lang="en-US" dirty="0" err="1"/>
              <a:t>Shishpal</a:t>
            </a:r>
            <a:r>
              <a:rPr lang="en-US" dirty="0"/>
              <a:t> S. Rawat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91585" y="6049914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3/26/2017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3950" y="6041362"/>
            <a:ext cx="26011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IEEE CEDA Annual Board of Governors’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46066" y="6084555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97AE34E2-36BE-469E-A9B3-CF01D24F92F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9130" y="15832"/>
            <a:ext cx="2333625" cy="1343025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9774130" y="5547360"/>
            <a:ext cx="2454618" cy="1383792"/>
            <a:chOff x="9211269" y="5211741"/>
            <a:chExt cx="2846791" cy="1646259"/>
          </a:xfrm>
        </p:grpSpPr>
        <p:pic>
          <p:nvPicPr>
            <p:cNvPr id="29" name="Picture 28"/>
            <p:cNvPicPr>
              <a:picLocks noChangeAspect="1"/>
            </p:cNvPicPr>
            <p:nvPr userDrawn="1"/>
          </p:nvPicPr>
          <p:blipFill>
            <a:blip r:embed="rId10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64941" y="5691472"/>
              <a:ext cx="2793119" cy="1166528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 userDrawn="1"/>
          </p:nvPicPr>
          <p:blipFill>
            <a:blip r:embed="rId11" cstate="print">
              <a:clrChange>
                <a:clrFrom>
                  <a:srgbClr val="FFFDE5"/>
                </a:clrFrom>
                <a:clrTo>
                  <a:srgbClr val="FFFDE5">
                    <a:alpha val="0"/>
                  </a:srgbClr>
                </a:clrTo>
              </a:clrChange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12">
                      <a14:imgEffect>
                        <a14:colorTemperature colorTemp="8931"/>
                      </a14:imgEffect>
                      <a14:imgEffect>
                        <a14:saturation sat="2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11269" y="5211741"/>
              <a:ext cx="2606699" cy="76039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85559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Californian FB" panose="0207040306080B030204" pitchFamily="18" charset="0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0" indent="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None/>
        <a:defRPr sz="1800" kern="1200">
          <a:solidFill>
            <a:schemeClr val="tx1"/>
          </a:solidFill>
          <a:latin typeface="Californian FB" panose="0207040306080B030204" pitchFamily="18" charset="0"/>
          <a:ea typeface="+mn-ea"/>
          <a:cs typeface="+mn-cs"/>
        </a:defRPr>
      </a:lvl1pPr>
      <a:lvl2pPr marL="457200" indent="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None/>
        <a:defRPr sz="1600" kern="1200">
          <a:solidFill>
            <a:schemeClr val="tx1"/>
          </a:solidFill>
          <a:latin typeface="Californian FB" panose="0207040306080B030204" pitchFamily="18" charset="0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/>
          </a:solidFill>
          <a:latin typeface="Californian FB" panose="0207040306080B030204" pitchFamily="18" charset="0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/>
          </a:solidFill>
          <a:latin typeface="Californian FB" panose="0207040306080B030204" pitchFamily="18" charset="0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/>
          </a:solidFill>
          <a:latin typeface="Californian FB" panose="0207040306080B030204" pitchFamily="18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err="1"/>
              <a:t>Outreach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diversity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2693" y="3311912"/>
            <a:ext cx="7766936" cy="2598234"/>
          </a:xfrm>
        </p:spPr>
        <p:txBody>
          <a:bodyPr>
            <a:normAutofit/>
          </a:bodyPr>
          <a:lstStyle/>
          <a:p>
            <a:r>
              <a:rPr lang="en-US" dirty="0"/>
              <a:t>Eli Bozorgzadeh</a:t>
            </a:r>
          </a:p>
          <a:p>
            <a:r>
              <a:rPr lang="en-US" dirty="0" err="1"/>
              <a:t>Ayse</a:t>
            </a:r>
            <a:r>
              <a:rPr lang="en-US" dirty="0"/>
              <a:t> </a:t>
            </a:r>
            <a:r>
              <a:rPr lang="en-US" dirty="0" err="1"/>
              <a:t>Coskun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Shishpal</a:t>
            </a:r>
            <a:r>
              <a:rPr lang="en-US" dirty="0"/>
              <a:t> Rawat (CEDA President)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021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9924" y="415365"/>
            <a:ext cx="8596668" cy="1320800"/>
          </a:xfrm>
        </p:spPr>
        <p:txBody>
          <a:bodyPr>
            <a:normAutofit/>
          </a:bodyPr>
          <a:lstStyle/>
          <a:p>
            <a:r>
              <a:rPr lang="en-US" dirty="0"/>
              <a:t>CEDA Current Outreach Activities </a:t>
            </a:r>
            <a:r>
              <a:rPr lang="en-US" sz="1400" b="1" dirty="0">
                <a:solidFill>
                  <a:srgbClr val="FF0000"/>
                </a:solidFill>
              </a:rPr>
              <a:t>(I think we have many outreach especially from TA – so perhaps need a different title – such as Diversity &amp; YP </a:t>
            </a:r>
            <a:r>
              <a:rPr lang="en-US" sz="1400" b="1" dirty="0" err="1">
                <a:solidFill>
                  <a:srgbClr val="FF0000"/>
                </a:solidFill>
              </a:rPr>
              <a:t>programmes</a:t>
            </a:r>
            <a:r>
              <a:rPr lang="en-US" sz="1400" b="1" dirty="0">
                <a:solidFill>
                  <a:srgbClr val="FF0000"/>
                </a:solidFill>
              </a:rPr>
              <a:t>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949" y="1643529"/>
            <a:ext cx="8596668" cy="4397833"/>
          </a:xfrm>
        </p:spPr>
        <p:txBody>
          <a:bodyPr>
            <a:normAutofit fontScale="92500" lnSpcReduction="20000"/>
          </a:bodyPr>
          <a:lstStyle/>
          <a:p>
            <a:pPr marL="285750" indent="-285750">
              <a:buFont typeface="Arial"/>
              <a:buChar char="•"/>
            </a:pPr>
            <a:r>
              <a:rPr lang="en-US" sz="2000" dirty="0"/>
              <a:t>Diversity (Management)</a:t>
            </a:r>
          </a:p>
          <a:p>
            <a:pPr marL="742950" lvl="1" indent="-285750">
              <a:buFont typeface="Arial"/>
              <a:buChar char="•"/>
            </a:pPr>
            <a:r>
              <a:rPr lang="en-US" sz="1800" dirty="0"/>
              <a:t>CEDA executive committee (2 female members)</a:t>
            </a:r>
          </a:p>
          <a:p>
            <a:pPr marL="742950" lvl="1" indent="-285750">
              <a:buFont typeface="Arial"/>
              <a:buChar char="•"/>
            </a:pPr>
            <a:r>
              <a:rPr lang="en-US" sz="1800" dirty="0"/>
              <a:t>Kaufmann Award committee (1F)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/>
              <a:t>Diversity – Leadership Development</a:t>
            </a:r>
          </a:p>
          <a:p>
            <a:pPr marL="742950" lvl="1" indent="-285750">
              <a:buFont typeface="Arial"/>
              <a:buChar char="•"/>
            </a:pPr>
            <a:r>
              <a:rPr lang="en-US" sz="1800" dirty="0"/>
              <a:t>2-3 Travel Grant awards to mid career professionals to attend IEEE Women in Engineering Leadership conference every year (recipients for 2017 – ) 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/>
              <a:t>YP Development</a:t>
            </a:r>
          </a:p>
          <a:p>
            <a:pPr marL="742950" lvl="1" indent="-285750">
              <a:buFont typeface="Arial"/>
              <a:buChar char="•"/>
            </a:pPr>
            <a:r>
              <a:rPr lang="en-US" sz="1800" dirty="0"/>
              <a:t>Co-sponsorship of DAC Young Faculty Workshop</a:t>
            </a:r>
          </a:p>
          <a:p>
            <a:pPr marL="742950" lvl="1" indent="-285750">
              <a:buFont typeface="Arial"/>
              <a:buChar char="•"/>
            </a:pPr>
            <a:r>
              <a:rPr lang="en-US" sz="1800" dirty="0"/>
              <a:t>Co-sponsorship of 2017 DAC Young professionals Workshop (together with SIGDA)</a:t>
            </a:r>
          </a:p>
          <a:p>
            <a:pPr marL="742950" lvl="1" indent="-285750">
              <a:buFont typeface="Arial"/>
              <a:buChar char="•"/>
            </a:pPr>
            <a:r>
              <a:rPr lang="en-US" sz="1800" dirty="0"/>
              <a:t>CEDA professional development workshop in DAC 2016 and 2017</a:t>
            </a:r>
          </a:p>
          <a:p>
            <a:pPr marL="742950" lvl="1" indent="-285750">
              <a:buFont typeface="Arial"/>
              <a:buChar char="•"/>
            </a:pPr>
            <a:r>
              <a:rPr lang="en-US" sz="1800" dirty="0"/>
              <a:t>Career Panel at DAC</a:t>
            </a:r>
          </a:p>
          <a:p>
            <a:pPr marL="742950" lvl="1" indent="-285750">
              <a:buFont typeface="Arial"/>
              <a:buChar char="•"/>
            </a:pPr>
            <a:r>
              <a:rPr lang="en-US" sz="1800" dirty="0"/>
              <a:t>Improving Leadership and Communication Skills Workshop at DAC 2017 (by </a:t>
            </a:r>
            <a:r>
              <a:rPr lang="en-US" sz="1800" dirty="0"/>
              <a:t>Leslie </a:t>
            </a:r>
            <a:r>
              <a:rPr lang="en-US" sz="1800" dirty="0" err="1"/>
              <a:t>Martinich</a:t>
            </a:r>
            <a:r>
              <a:rPr lang="en-US" sz="1800" dirty="0"/>
              <a:t>, President, Competitive Focus)</a:t>
            </a:r>
            <a:endParaRPr lang="en-US" sz="1800" dirty="0"/>
          </a:p>
          <a:p>
            <a:pPr marL="285750" indent="-285750">
              <a:buFont typeface="Arial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78988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Broaden CEDA outreach program</a:t>
            </a:r>
            <a:r>
              <a:rPr lang="en-US" sz="1400" b="1" dirty="0">
                <a:solidFill>
                  <a:srgbClr val="FF0000"/>
                </a:solidFill>
              </a:rPr>
              <a:t> (we can discuss these at the EC </a:t>
            </a:r>
            <a:r>
              <a:rPr lang="en-US" sz="1400" b="1" dirty="0" err="1">
                <a:solidFill>
                  <a:srgbClr val="FF0000"/>
                </a:solidFill>
              </a:rPr>
              <a:t>mtg</a:t>
            </a:r>
            <a:r>
              <a:rPr lang="en-US" sz="1400" b="1" dirty="0">
                <a:solidFill>
                  <a:srgbClr val="FF0000"/>
                </a:solidFill>
              </a:rPr>
              <a:t>, but we do need to know what you recommend)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890" y="1374588"/>
            <a:ext cx="8596668" cy="4502422"/>
          </a:xfrm>
        </p:spPr>
        <p:txBody>
          <a:bodyPr>
            <a:no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/>
              <a:t>Involving women and young professionals (in industry)  in CEDA </a:t>
            </a:r>
            <a:r>
              <a:rPr lang="en-US" sz="2400" dirty="0" err="1"/>
              <a:t>BoG</a:t>
            </a:r>
            <a:r>
              <a:rPr lang="en-US" sz="2400" dirty="0"/>
              <a:t> meetings</a:t>
            </a:r>
          </a:p>
          <a:p>
            <a:pPr marL="742950" lvl="1" indent="-285750">
              <a:buFont typeface="Arial"/>
              <a:buChar char="•"/>
            </a:pPr>
            <a:r>
              <a:rPr lang="en-US" sz="2000" dirty="0"/>
              <a:t>As a voting member given set of meaningful tasks (</a:t>
            </a:r>
            <a:r>
              <a:rPr lang="en-US" sz="1400" dirty="0">
                <a:solidFill>
                  <a:srgbClr val="FF0000"/>
                </a:solidFill>
              </a:rPr>
              <a:t>need specific task list to have meaningful discussion; alternatively have YP join various subcommittees and/or have subcommittees track YP they are bringing in</a:t>
            </a:r>
            <a:r>
              <a:rPr lang="en-US" sz="2000" dirty="0">
                <a:solidFill>
                  <a:srgbClr val="FF0000"/>
                </a:solidFill>
              </a:rPr>
              <a:t>?</a:t>
            </a:r>
            <a:r>
              <a:rPr lang="en-US" sz="2000" dirty="0"/>
              <a:t>)</a:t>
            </a:r>
          </a:p>
          <a:p>
            <a:pPr lvl="2"/>
            <a:r>
              <a:rPr lang="en-US" sz="1800" dirty="0"/>
              <a:t>Training young professionals for future position in </a:t>
            </a:r>
            <a:r>
              <a:rPr lang="en-US" sz="1800" dirty="0" err="1"/>
              <a:t>BoG</a:t>
            </a:r>
            <a:endParaRPr lang="en-US" sz="1800" dirty="0"/>
          </a:p>
          <a:p>
            <a:pPr marL="742950" lvl="1" indent="-285750">
              <a:buFont typeface="Arial"/>
              <a:buChar char="•"/>
            </a:pPr>
            <a:r>
              <a:rPr lang="en-US" sz="2000" dirty="0"/>
              <a:t>As a non-voting member (a guest or an observer)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/>
              <a:t>Including IEEE Young professional society in our events</a:t>
            </a:r>
          </a:p>
          <a:p>
            <a:pPr marL="742950" lvl="1" indent="-285750">
              <a:buFont typeface="Arial"/>
              <a:buChar char="•"/>
            </a:pPr>
            <a:r>
              <a:rPr lang="en-US" sz="2000" dirty="0"/>
              <a:t>Organizing events in DAC with IEEE Young professionals (to contact the president of IEEE YP – </a:t>
            </a:r>
            <a:r>
              <a:rPr lang="en-US" sz="1400" b="1" dirty="0">
                <a:solidFill>
                  <a:srgbClr val="FF0000"/>
                </a:solidFill>
              </a:rPr>
              <a:t>can we put this together as an actionable plan</a:t>
            </a:r>
            <a:endParaRPr lang="en-US" sz="2000" dirty="0"/>
          </a:p>
          <a:p>
            <a:pPr lvl="2"/>
            <a:r>
              <a:rPr lang="en-US" sz="1800" dirty="0"/>
              <a:t>Seek funding from IEEE YP to organize events in our conferences</a:t>
            </a:r>
          </a:p>
          <a:p>
            <a:pPr lvl="2"/>
            <a:r>
              <a:rPr lang="en-US" sz="1800" dirty="0"/>
              <a:t>Examples: IEEE Circuits and Systems Society and IEEE communications society organize YP meet-up events in their conferences annually.</a:t>
            </a:r>
          </a:p>
          <a:p>
            <a:pPr lvl="2"/>
            <a:r>
              <a:rPr lang="en-US" sz="1800" dirty="0"/>
              <a:t>How about to organize one in DAC this year?</a:t>
            </a:r>
          </a:p>
          <a:p>
            <a:pPr marL="285750" indent="-285750">
              <a:buFont typeface="Arial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81418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Funding from IEEE Young Professionals </a:t>
            </a:r>
            <a:r>
              <a:rPr lang="en-US" sz="1400" b="1" dirty="0">
                <a:solidFill>
                  <a:srgbClr val="FF0000"/>
                </a:solidFill>
              </a:rPr>
              <a:t>(probably easier to view the 4 options in a tabular format)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596" y="1538941"/>
            <a:ext cx="8879698" cy="5214471"/>
          </a:xfrm>
        </p:spPr>
        <p:txBody>
          <a:bodyPr>
            <a:noAutofit/>
          </a:bodyPr>
          <a:lstStyle/>
          <a:p>
            <a:r>
              <a:rPr lang="en-US" sz="2400" dirty="0"/>
              <a:t>Four types of funding: (</a:t>
            </a:r>
            <a:r>
              <a:rPr lang="en-US" sz="2000" i="1" dirty="0"/>
              <a:t>http://</a:t>
            </a:r>
            <a:r>
              <a:rPr lang="en-US" sz="2000" i="1" dirty="0" err="1"/>
              <a:t>yp.ieee.org</a:t>
            </a:r>
            <a:r>
              <a:rPr lang="en-US" sz="2000" i="1" dirty="0"/>
              <a:t>/funding-opportunities</a:t>
            </a:r>
            <a:r>
              <a:rPr lang="en-US" sz="2400" dirty="0"/>
              <a:t>/)</a:t>
            </a:r>
          </a:p>
          <a:p>
            <a:pPr marL="806450" lvl="1" indent="-457200">
              <a:buFont typeface="+mj-lt"/>
              <a:buAutoNum type="arabicPeriod"/>
            </a:pPr>
            <a:r>
              <a:rPr lang="en-US" sz="2400" b="1" dirty="0">
                <a:solidFill>
                  <a:schemeClr val="accent2"/>
                </a:solidFill>
              </a:rPr>
              <a:t>STEP: </a:t>
            </a:r>
            <a:r>
              <a:rPr lang="en-US" sz="2400" dirty="0"/>
              <a:t>connect students about to graduate with young professionals </a:t>
            </a:r>
          </a:p>
          <a:p>
            <a:pPr marL="1089025" lvl="2" indent="-457200"/>
            <a:r>
              <a:rPr lang="en-US" sz="2000" dirty="0"/>
              <a:t>To be organized by a IEEE local Student chapter</a:t>
            </a:r>
          </a:p>
          <a:p>
            <a:pPr marL="1089025" lvl="2" indent="-457200"/>
            <a:r>
              <a:rPr lang="en-US" sz="2000" dirty="0"/>
              <a:t>From lectures to workshops or networking sessions</a:t>
            </a:r>
          </a:p>
          <a:p>
            <a:pPr marL="1089025" lvl="2" indent="-457200"/>
            <a:r>
              <a:rPr lang="en-US" sz="2000" dirty="0"/>
              <a:t>Maximum $500 per year</a:t>
            </a:r>
            <a:endParaRPr lang="en-US" sz="2400" dirty="0"/>
          </a:p>
          <a:p>
            <a:pPr marL="806450" lvl="1" indent="-457200">
              <a:buFont typeface="+mj-lt"/>
              <a:buAutoNum type="arabicPeriod"/>
            </a:pPr>
            <a:r>
              <a:rPr lang="en-US" sz="2400" b="1" dirty="0">
                <a:solidFill>
                  <a:srgbClr val="2E83C3"/>
                </a:solidFill>
              </a:rPr>
              <a:t>Signature fund</a:t>
            </a:r>
            <a:r>
              <a:rPr lang="en-US" sz="2400" dirty="0"/>
              <a:t>: Increase visibility of IEEE Young professionals in technical societies and events.</a:t>
            </a:r>
          </a:p>
          <a:p>
            <a:pPr marL="1089025" lvl="2" indent="-457200"/>
            <a:r>
              <a:rPr lang="en-US" sz="2000" dirty="0"/>
              <a:t>Big events!</a:t>
            </a:r>
            <a:endParaRPr lang="en-US" sz="24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45141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Funding from IEEE Young Professionals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949" y="1897529"/>
            <a:ext cx="8879698" cy="4586942"/>
          </a:xfrm>
        </p:spPr>
        <p:txBody>
          <a:bodyPr>
            <a:noAutofit/>
          </a:bodyPr>
          <a:lstStyle/>
          <a:p>
            <a:pPr marL="349250" lvl="1"/>
            <a:r>
              <a:rPr lang="en-US" sz="2400" b="1" dirty="0">
                <a:solidFill>
                  <a:srgbClr val="2E83C3"/>
                </a:solidFill>
              </a:rPr>
              <a:t>3.  Meet-up: </a:t>
            </a:r>
            <a:r>
              <a:rPr lang="en-US" sz="2400" dirty="0"/>
              <a:t>setup an event for networking among young professionals in same geographical region</a:t>
            </a:r>
          </a:p>
          <a:p>
            <a:pPr marL="1089025" lvl="2" indent="-457200"/>
            <a:r>
              <a:rPr lang="en-US" sz="2000" dirty="0"/>
              <a:t>In conjunction with conferences and workshops</a:t>
            </a:r>
          </a:p>
          <a:p>
            <a:pPr marL="1089025" lvl="2" indent="-457200"/>
            <a:r>
              <a:rPr lang="en-US" sz="2000" dirty="0"/>
              <a:t>Up to $1500 per event</a:t>
            </a:r>
            <a:endParaRPr lang="en-US" sz="2400" dirty="0"/>
          </a:p>
          <a:p>
            <a:pPr marL="349250" lvl="1"/>
            <a:r>
              <a:rPr lang="en-US" sz="2400" b="1" dirty="0">
                <a:solidFill>
                  <a:srgbClr val="2E83C3"/>
                </a:solidFill>
              </a:rPr>
              <a:t>4.    Seed-Fund: </a:t>
            </a:r>
            <a:r>
              <a:rPr lang="en-US" sz="2400" dirty="0"/>
              <a:t>initiative fund to organize an event that significantly impact the young professionals in their section. </a:t>
            </a:r>
          </a:p>
          <a:p>
            <a:pPr marL="1089025" lvl="2" indent="-457200"/>
            <a:r>
              <a:rPr lang="en-US" sz="2000" dirty="0"/>
              <a:t>Technical or non-technical and in general can take ant form</a:t>
            </a:r>
          </a:p>
          <a:p>
            <a:pPr marL="1089025" lvl="2" indent="-457200"/>
            <a:r>
              <a:rPr lang="en-US" sz="2000" dirty="0"/>
              <a:t>Collaboration with other IEEE organizational units</a:t>
            </a:r>
          </a:p>
          <a:p>
            <a:pPr marL="1089025" lvl="2" indent="-457200"/>
            <a:r>
              <a:rPr lang="en-US" sz="2000" dirty="0"/>
              <a:t>$750 per event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50767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Which IEEE YP funds </a:t>
            </a:r>
            <a:r>
              <a:rPr lang="en-US" sz="1400" b="1" dirty="0">
                <a:solidFill>
                  <a:srgbClr val="FF0000"/>
                </a:solidFill>
              </a:rPr>
              <a:t>(suggest one for 2017)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949" y="1673413"/>
            <a:ext cx="8596668" cy="4367950"/>
          </a:xfrm>
        </p:spPr>
        <p:txBody>
          <a:bodyPr>
            <a:norm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b="1" dirty="0">
                <a:solidFill>
                  <a:srgbClr val="2E83C3"/>
                </a:solidFill>
              </a:rPr>
              <a:t>STEP:</a:t>
            </a:r>
            <a:r>
              <a:rPr lang="en-US" sz="2400" dirty="0"/>
              <a:t> targeting PhD students to be graduating soon (example: setting up networking sessions in DAC or DATE at PhD forums)</a:t>
            </a:r>
          </a:p>
          <a:p>
            <a:pPr marL="285750" indent="-285750">
              <a:buFont typeface="Arial"/>
              <a:buChar char="•"/>
            </a:pPr>
            <a:r>
              <a:rPr lang="en-US" sz="2400" b="1" dirty="0">
                <a:solidFill>
                  <a:srgbClr val="2E83C3"/>
                </a:solidFill>
              </a:rPr>
              <a:t>Signature event: </a:t>
            </a:r>
            <a:r>
              <a:rPr lang="en-US" sz="2400" dirty="0"/>
              <a:t>Big events to increase visibility of IEEE YP (potential full day event)</a:t>
            </a:r>
          </a:p>
          <a:p>
            <a:pPr marL="285750" indent="-285750">
              <a:buFont typeface="Arial"/>
              <a:buChar char="•"/>
            </a:pPr>
            <a:r>
              <a:rPr lang="en-US" sz="2400" b="1" dirty="0">
                <a:solidFill>
                  <a:srgbClr val="2E83C3"/>
                </a:solidFill>
              </a:rPr>
              <a:t>Meet-up: </a:t>
            </a:r>
            <a:r>
              <a:rPr lang="en-US" sz="2400" dirty="0"/>
              <a:t>We can organize one in DAC this year?</a:t>
            </a:r>
            <a:endParaRPr lang="en-US" sz="2400" dirty="0">
              <a:solidFill>
                <a:srgbClr val="FF0000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en-US" sz="2400" b="1" dirty="0">
                <a:solidFill>
                  <a:srgbClr val="2E83C3"/>
                </a:solidFill>
              </a:rPr>
              <a:t>Seed funding: </a:t>
            </a:r>
            <a:r>
              <a:rPr lang="en-US" sz="2400" dirty="0"/>
              <a:t>What are our specific needs to use this seed money for?</a:t>
            </a:r>
          </a:p>
          <a:p>
            <a:pPr marL="285750" indent="-285750">
              <a:buFont typeface="Arial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06054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Mentoring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800" dirty="0"/>
              <a:t>Training/Mentoring </a:t>
            </a:r>
          </a:p>
          <a:p>
            <a:pPr marL="742950" lvl="1" indent="-285750">
              <a:buFont typeface="Arial"/>
              <a:buChar char="•"/>
            </a:pPr>
            <a:r>
              <a:rPr lang="en-US" sz="2400" dirty="0"/>
              <a:t>Professional Development Workshop in DAC</a:t>
            </a:r>
          </a:p>
          <a:p>
            <a:pPr marL="742950" lvl="1" indent="-285750">
              <a:buFont typeface="Arial"/>
              <a:buChar char="•"/>
            </a:pPr>
            <a:r>
              <a:rPr lang="en-US" sz="2400" dirty="0"/>
              <a:t>Training young professionals as voting/non-voting members or observers in IEEE CEDA </a:t>
            </a:r>
            <a:r>
              <a:rPr lang="en-US" sz="2400" dirty="0" err="1"/>
              <a:t>BoG</a:t>
            </a:r>
            <a:r>
              <a:rPr lang="en-US" sz="2400" dirty="0"/>
              <a:t> meetings and assigning meaningful tasks</a:t>
            </a:r>
          </a:p>
          <a:p>
            <a:pPr marL="742950" lvl="1" indent="-285750">
              <a:buFont typeface="Arial"/>
              <a:buChar char="•"/>
            </a:pPr>
            <a:r>
              <a:rPr lang="en-US" sz="2400" dirty="0"/>
              <a:t>Any suggestions? One-to-one mentoring?</a:t>
            </a:r>
          </a:p>
          <a:p>
            <a:pPr marL="742950" lvl="1" indent="-285750">
              <a:buFont typeface="Arial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25791881"/>
      </p:ext>
    </p:extLst>
  </p:cSld>
  <p:clrMapOvr>
    <a:masterClrMapping/>
  </p:clrMapOvr>
</p:sld>
</file>

<file path=ppt/theme/theme1.xml><?xml version="1.0" encoding="utf-8"?>
<a:theme xmlns:a="http://schemas.openxmlformats.org/drawingml/2006/main" name="2017 CEDA BoG at DATE presentation template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17 CEDA BoG at DATE presentation template" id="{142D9DEA-4E3B-4058-A195-A2025065C1F0}" vid="{D1D5A319-F017-4194-AED4-C407DEC3FEBB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2017 CEDA BoG at DATE presentation template</Template>
  <TotalTime>182</TotalTime>
  <Words>576</Words>
  <Application>Microsoft Office PowerPoint</Application>
  <PresentationFormat>Widescreen</PresentationFormat>
  <Paragraphs>53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Californian FB</vt:lpstr>
      <vt:lpstr>Trebuchet MS</vt:lpstr>
      <vt:lpstr>Wingdings 3</vt:lpstr>
      <vt:lpstr>2017 CEDA BoG at DATE presentation template</vt:lpstr>
      <vt:lpstr>Outreach and diversity</vt:lpstr>
      <vt:lpstr>CEDA Current Outreach Activities (I think we have many outreach especially from TA – so perhaps need a different title – such as Diversity &amp; YP programmes)</vt:lpstr>
      <vt:lpstr>Broaden CEDA outreach program (we can discuss these at the EC mtg, but we do need to know what you recommend)</vt:lpstr>
      <vt:lpstr>Funding from IEEE Young Professionals (probably easier to view the 4 options in a tabular format)</vt:lpstr>
      <vt:lpstr>Funding from IEEE Young Professionals</vt:lpstr>
      <vt:lpstr>Which IEEE YP funds (suggest one for 2017) </vt:lpstr>
      <vt:lpstr>Mentoring Program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HelmutGraeb</dc:creator>
  <cp:lastModifiedBy>Hemangi Rawat</cp:lastModifiedBy>
  <cp:revision>39</cp:revision>
  <dcterms:created xsi:type="dcterms:W3CDTF">2017-02-17T15:25:04Z</dcterms:created>
  <dcterms:modified xsi:type="dcterms:W3CDTF">2017-03-14T21:48:06Z</dcterms:modified>
</cp:coreProperties>
</file>