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6" r:id="rId4"/>
    <p:sldId id="261" r:id="rId5"/>
    <p:sldId id="262" r:id="rId6"/>
    <p:sldId id="264" r:id="rId7"/>
    <p:sldId id="265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6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CEDA awards @ EC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Georges Gielen</a:t>
            </a:r>
          </a:p>
          <a:p>
            <a:r>
              <a:rPr lang="en-US" dirty="0"/>
              <a:t>July 9, 2023</a:t>
            </a:r>
          </a:p>
        </p:txBody>
      </p:sp>
    </p:spTree>
    <p:extLst>
      <p:ext uri="{BB962C8B-B14F-4D97-AF65-F5344CB8AC3E}">
        <p14:creationId xmlns:p14="http://schemas.microsoft.com/office/powerpoint/2010/main" val="21866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7361"/>
          </a:xfrm>
        </p:spPr>
        <p:txBody>
          <a:bodyPr/>
          <a:lstStyle/>
          <a:p>
            <a:r>
              <a:rPr lang="en-US" dirty="0"/>
              <a:t>Current Status &amp; Achievements for Awards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84851"/>
            <a:ext cx="10988194" cy="4556511"/>
          </a:xfrm>
        </p:spPr>
        <p:txBody>
          <a:bodyPr>
            <a:normAutofit/>
          </a:bodyPr>
          <a:lstStyle/>
          <a:p>
            <a:r>
              <a:rPr lang="en-US" dirty="0"/>
              <a:t>CEDA/SIGDA Newton award :</a:t>
            </a:r>
          </a:p>
          <a:p>
            <a:pPr lvl="1"/>
            <a:r>
              <a:rPr lang="en-US" dirty="0"/>
              <a:t>only 1 new nominations received !</a:t>
            </a:r>
          </a:p>
          <a:p>
            <a:pPr lvl="1"/>
            <a:r>
              <a:rPr lang="en-US" dirty="0"/>
              <a:t>considered 9 valid submissions: 1 paper from 2023, 5 papers from 2021, 2 papers from 2020, 1 carried over from before per committee decision</a:t>
            </a:r>
          </a:p>
          <a:p>
            <a:pPr lvl="1"/>
            <a:r>
              <a:rPr lang="en-US" dirty="0"/>
              <a:t>2022 award to be handed out at DAC for paper “An Automata-Theoretic Approach to Automatic Program Verification” (Moshe Vardi &amp; Pierre Wolper)</a:t>
            </a:r>
          </a:p>
          <a:p>
            <a:pPr lvl="1"/>
            <a:r>
              <a:rPr lang="en-US" dirty="0"/>
              <a:t> small “solicitation” committee for 2024 + actively encourage EC/BOG </a:t>
            </a:r>
          </a:p>
          <a:p>
            <a:r>
              <a:rPr lang="en-US" dirty="0"/>
              <a:t>CEDA Fellows committee : </a:t>
            </a:r>
          </a:p>
          <a:p>
            <a:pPr lvl="1"/>
            <a:r>
              <a:rPr lang="en-US" dirty="0"/>
              <a:t>still the old procedure - 16 nominations received - recommendations submitted</a:t>
            </a:r>
          </a:p>
          <a:p>
            <a:pPr lvl="1"/>
            <a:r>
              <a:rPr lang="en-US" dirty="0"/>
              <a:t>many thanks to Deming Chen &amp; the CEDA FEC</a:t>
            </a:r>
          </a:p>
        </p:txBody>
      </p:sp>
    </p:spTree>
    <p:extLst>
      <p:ext uri="{BB962C8B-B14F-4D97-AF65-F5344CB8AC3E}">
        <p14:creationId xmlns:p14="http://schemas.microsoft.com/office/powerpoint/2010/main" val="851518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67154"/>
            <a:ext cx="10515600" cy="1126217"/>
          </a:xfrm>
        </p:spPr>
        <p:txBody>
          <a:bodyPr/>
          <a:lstStyle/>
          <a:p>
            <a:r>
              <a:rPr lang="en-US" dirty="0"/>
              <a:t>Current Status &amp; Achievements for Awards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86877"/>
            <a:ext cx="10988194" cy="4556511"/>
          </a:xfrm>
        </p:spPr>
        <p:txBody>
          <a:bodyPr>
            <a:normAutofit/>
          </a:bodyPr>
          <a:lstStyle/>
          <a:p>
            <a:r>
              <a:rPr lang="en-US" dirty="0"/>
              <a:t>CEDA/ESDA Kaufman award :</a:t>
            </a:r>
          </a:p>
          <a:p>
            <a:pPr lvl="1"/>
            <a:r>
              <a:rPr lang="en-US" dirty="0"/>
              <a:t>nomination deadline closed July 1</a:t>
            </a:r>
          </a:p>
          <a:p>
            <a:pPr lvl="1"/>
            <a:r>
              <a:rPr lang="en-US" dirty="0"/>
              <a:t>3 new nominations received for Kaufman award, 1 for Kaufman Hall of Fame</a:t>
            </a:r>
          </a:p>
          <a:p>
            <a:pPr lvl="1"/>
            <a:r>
              <a:rPr lang="en-US" dirty="0"/>
              <a:t>selection is starting – CEDA side (Ernst, Gielen, S. Mitra, Irwin)</a:t>
            </a:r>
          </a:p>
          <a:p>
            <a:pPr lvl="1"/>
            <a:r>
              <a:rPr lang="en-US" dirty="0"/>
              <a:t>Kaufman award: 8 eligible nominations: 3 new nominations, 1 re-nomination, 4 rollover nominations from previous years</a:t>
            </a:r>
          </a:p>
          <a:p>
            <a:pPr lvl="1"/>
            <a:r>
              <a:rPr lang="en-US" dirty="0"/>
              <a:t>plan is to have the Kaufman dinner during ICCAD timeframe</a:t>
            </a:r>
          </a:p>
          <a:p>
            <a:r>
              <a:rPr lang="en-US" dirty="0"/>
              <a:t>CEDA </a:t>
            </a:r>
            <a:r>
              <a:rPr lang="en-US" dirty="0" err="1"/>
              <a:t>Kuh</a:t>
            </a:r>
            <a:r>
              <a:rPr lang="en-US" dirty="0"/>
              <a:t> Early Career award : </a:t>
            </a:r>
          </a:p>
          <a:p>
            <a:pPr lvl="1"/>
            <a:r>
              <a:rPr lang="en-US" dirty="0"/>
              <a:t>3 new nominations received; 8 rollovers; but EARLY-career deadline of 8 years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 3 eligible nominations</a:t>
            </a:r>
            <a:endParaRPr lang="en-US" dirty="0"/>
          </a:p>
          <a:p>
            <a:pPr lvl="1"/>
            <a:r>
              <a:rPr lang="en-US" dirty="0"/>
              <a:t>selection process ongoing – award to be presented at ICCAD</a:t>
            </a:r>
          </a:p>
        </p:txBody>
      </p:sp>
    </p:spTree>
    <p:extLst>
      <p:ext uri="{BB962C8B-B14F-4D97-AF65-F5344CB8AC3E}">
        <p14:creationId xmlns:p14="http://schemas.microsoft.com/office/powerpoint/2010/main" val="2214566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4704"/>
          </a:xfrm>
        </p:spPr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84851"/>
            <a:ext cx="10850637" cy="4556511"/>
          </a:xfrm>
        </p:spPr>
        <p:txBody>
          <a:bodyPr/>
          <a:lstStyle/>
          <a:p>
            <a:r>
              <a:rPr lang="en-US" dirty="0"/>
              <a:t>raise more award nominations </a:t>
            </a:r>
            <a:r>
              <a:rPr lang="en-US" dirty="0">
                <a:sym typeface="Wingdings" panose="05000000000000000000" pitchFamily="2" charset="2"/>
              </a:rPr>
              <a:t> solicitation committee </a:t>
            </a:r>
          </a:p>
          <a:p>
            <a:r>
              <a:rPr lang="en-US" dirty="0"/>
              <a:t>compose non-COI selection committees</a:t>
            </a:r>
          </a:p>
          <a:p>
            <a:r>
              <a:rPr lang="en-US" dirty="0"/>
              <a:t>still many discussions related to awards ceremonies at DAC</a:t>
            </a:r>
          </a:p>
          <a:p>
            <a:r>
              <a:rPr lang="en-US" dirty="0"/>
              <a:t>issues with the Kaufman dinner </a:t>
            </a:r>
            <a:r>
              <a:rPr lang="en-US" dirty="0">
                <a:sym typeface="Wingdings" panose="05000000000000000000" pitchFamily="2" charset="2"/>
              </a:rPr>
              <a:t> joint ESDA/IEEE oversight and move to ICCAD timeframe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507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 (ongoing)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84851"/>
            <a:ext cx="10807096" cy="4556511"/>
          </a:xfrm>
        </p:spPr>
        <p:txBody>
          <a:bodyPr>
            <a:normAutofit/>
          </a:bodyPr>
          <a:lstStyle/>
          <a:p>
            <a:r>
              <a:rPr lang="en-US" dirty="0"/>
              <a:t>changes to Newton award guidelines (to be done with ACM SIGDA) :</a:t>
            </a:r>
          </a:p>
          <a:p>
            <a:pPr lvl="1"/>
            <a:r>
              <a:rPr lang="en-US" dirty="0"/>
              <a:t>revising the role of citations as evaluation metric</a:t>
            </a:r>
          </a:p>
          <a:p>
            <a:pPr lvl="1"/>
            <a:r>
              <a:rPr lang="en-US" dirty="0"/>
              <a:t>formally adding the solicitation committee</a:t>
            </a:r>
          </a:p>
          <a:p>
            <a:pPr lvl="1"/>
            <a:r>
              <a:rPr lang="en-US" dirty="0"/>
              <a:t>add some IEEE lingo</a:t>
            </a:r>
          </a:p>
          <a:p>
            <a:r>
              <a:rPr lang="en-US" dirty="0"/>
              <a:t>complete the Policies &amp; Procedures description for awards</a:t>
            </a:r>
          </a:p>
          <a:p>
            <a:r>
              <a:rPr lang="en-US" dirty="0"/>
              <a:t>IEEE-level CEDA “pioneering” award</a:t>
            </a:r>
          </a:p>
          <a:p>
            <a:pPr lvl="1"/>
            <a:r>
              <a:rPr lang="en-US" dirty="0"/>
              <a:t>need approval by CEDA and TABARC &amp; TAB</a:t>
            </a:r>
          </a:p>
          <a:p>
            <a:pPr lvl="1"/>
            <a:r>
              <a:rPr lang="en-US" dirty="0"/>
              <a:t>need financial endowment</a:t>
            </a:r>
          </a:p>
          <a:p>
            <a:pPr lvl="1"/>
            <a:r>
              <a:rPr lang="en-US" dirty="0"/>
              <a:t>name for the award ?</a:t>
            </a:r>
          </a:p>
          <a:p>
            <a:pPr lvl="1"/>
            <a:r>
              <a:rPr lang="en-US" dirty="0"/>
              <a:t>working on the application document now </a:t>
            </a:r>
            <a:r>
              <a:rPr lang="en-US" dirty="0">
                <a:sym typeface="Wingdings" panose="05000000000000000000" pitchFamily="2" charset="2"/>
              </a:rPr>
              <a:t> target is the Fall BOG meeting</a:t>
            </a:r>
          </a:p>
        </p:txBody>
      </p:sp>
    </p:spTree>
    <p:extLst>
      <p:ext uri="{BB962C8B-B14F-4D97-AF65-F5344CB8AC3E}">
        <p14:creationId xmlns:p14="http://schemas.microsoft.com/office/powerpoint/2010/main" val="1951081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CEDA awards @ </a:t>
            </a:r>
            <a:r>
              <a:rPr lang="en-US" dirty="0" err="1"/>
              <a:t>BoG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Georges Gielen</a:t>
            </a:r>
          </a:p>
          <a:p>
            <a:r>
              <a:rPr lang="en-US" dirty="0"/>
              <a:t>July 9, 2023</a:t>
            </a:r>
          </a:p>
        </p:txBody>
      </p:sp>
    </p:spTree>
    <p:extLst>
      <p:ext uri="{BB962C8B-B14F-4D97-AF65-F5344CB8AC3E}">
        <p14:creationId xmlns:p14="http://schemas.microsoft.com/office/powerpoint/2010/main" val="2729812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496"/>
            <a:ext cx="10515600" cy="854075"/>
          </a:xfrm>
        </p:spPr>
        <p:txBody>
          <a:bodyPr/>
          <a:lstStyle/>
          <a:p>
            <a:r>
              <a:rPr lang="en-US" dirty="0"/>
              <a:t>Current Status &amp; Achievements for Awards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903" y="1219199"/>
            <a:ext cx="10988194" cy="493122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CEDA/SIGDA Newton award :</a:t>
            </a:r>
          </a:p>
          <a:p>
            <a:pPr lvl="1"/>
            <a:r>
              <a:rPr lang="en-US" dirty="0"/>
              <a:t>only 1 new nomination received </a:t>
            </a:r>
            <a:r>
              <a:rPr lang="en-US" dirty="0">
                <a:sym typeface="Wingdings" panose="05000000000000000000" pitchFamily="2" charset="2"/>
              </a:rPr>
              <a:t> solicitation committee for 2024</a:t>
            </a:r>
            <a:endParaRPr lang="en-US" dirty="0"/>
          </a:p>
          <a:p>
            <a:pPr lvl="1"/>
            <a:r>
              <a:rPr lang="en-US" dirty="0"/>
              <a:t>2023 award to be handed out at DAC for paper on automatic program verification</a:t>
            </a:r>
          </a:p>
          <a:p>
            <a:r>
              <a:rPr lang="en-US" dirty="0"/>
              <a:t>CEDA Fellows committee : </a:t>
            </a:r>
          </a:p>
          <a:p>
            <a:pPr lvl="1"/>
            <a:r>
              <a:rPr lang="en-US" dirty="0"/>
              <a:t>16 nominations - recommendations submitted – thanks to Deming Chen &amp; FEC</a:t>
            </a:r>
          </a:p>
          <a:p>
            <a:r>
              <a:rPr lang="en-US" dirty="0"/>
              <a:t>CEDA/ESDA Kaufman award :</a:t>
            </a:r>
          </a:p>
          <a:p>
            <a:pPr lvl="1"/>
            <a:r>
              <a:rPr lang="en-US" dirty="0"/>
              <a:t>nominations closed July 1 – 3 (+1) new received - selection process starts now</a:t>
            </a:r>
          </a:p>
          <a:p>
            <a:pPr lvl="1"/>
            <a:r>
              <a:rPr lang="en-US" dirty="0"/>
              <a:t>1 nomination for Kaufman Hall of Fame</a:t>
            </a:r>
          </a:p>
          <a:p>
            <a:pPr lvl="1"/>
            <a:r>
              <a:rPr lang="en-US" dirty="0"/>
              <a:t>planning to have the Kaufman dinner around ICCAD time frame</a:t>
            </a:r>
          </a:p>
          <a:p>
            <a:r>
              <a:rPr lang="en-US" dirty="0"/>
              <a:t>CEDA </a:t>
            </a:r>
            <a:r>
              <a:rPr lang="en-US" dirty="0" err="1"/>
              <a:t>Kuh</a:t>
            </a:r>
            <a:r>
              <a:rPr lang="en-US" dirty="0"/>
              <a:t> Early Career award :</a:t>
            </a:r>
          </a:p>
          <a:p>
            <a:pPr lvl="1"/>
            <a:r>
              <a:rPr lang="en-US" dirty="0"/>
              <a:t>only 3 eligible nominations - selection ongoing</a:t>
            </a:r>
          </a:p>
          <a:p>
            <a:pPr lvl="1"/>
            <a:r>
              <a:rPr lang="en-US" dirty="0"/>
              <a:t>also solicitation committee?</a:t>
            </a:r>
          </a:p>
        </p:txBody>
      </p:sp>
    </p:spTree>
    <p:extLst>
      <p:ext uri="{BB962C8B-B14F-4D97-AF65-F5344CB8AC3E}">
        <p14:creationId xmlns:p14="http://schemas.microsoft.com/office/powerpoint/2010/main" val="2571083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7874"/>
          </a:xfrm>
        </p:spPr>
        <p:txBody>
          <a:bodyPr/>
          <a:lstStyle/>
          <a:p>
            <a:r>
              <a:rPr lang="en-US" dirty="0"/>
              <a:t>Action Items (ongoing)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52" y="1375994"/>
            <a:ext cx="10807096" cy="4556511"/>
          </a:xfrm>
        </p:spPr>
        <p:txBody>
          <a:bodyPr>
            <a:normAutofit/>
          </a:bodyPr>
          <a:lstStyle/>
          <a:p>
            <a:r>
              <a:rPr lang="en-US" dirty="0"/>
              <a:t>changes to Newton award guidelines (to be done with ACM SIGDA) :</a:t>
            </a:r>
          </a:p>
          <a:p>
            <a:pPr lvl="1"/>
            <a:r>
              <a:rPr lang="en-US" dirty="0"/>
              <a:t>revising the role of citations as evaluation metric</a:t>
            </a:r>
          </a:p>
          <a:p>
            <a:pPr lvl="1"/>
            <a:r>
              <a:rPr lang="en-US" dirty="0"/>
              <a:t>formally adding the solicitation committee</a:t>
            </a:r>
          </a:p>
          <a:p>
            <a:pPr lvl="1"/>
            <a:r>
              <a:rPr lang="en-US" dirty="0"/>
              <a:t>add some IEEE lingo</a:t>
            </a:r>
          </a:p>
          <a:p>
            <a:r>
              <a:rPr lang="en-US" dirty="0"/>
              <a:t>complete the Policies &amp; Procedures description for awards</a:t>
            </a:r>
          </a:p>
          <a:p>
            <a:r>
              <a:rPr lang="en-US" dirty="0"/>
              <a:t>IEEE-level CEDA pioneering award</a:t>
            </a:r>
          </a:p>
          <a:p>
            <a:pPr lvl="1"/>
            <a:r>
              <a:rPr lang="en-US" dirty="0"/>
              <a:t>need approval by CEDA and TABARC &amp; TAB</a:t>
            </a:r>
          </a:p>
          <a:p>
            <a:pPr lvl="1"/>
            <a:r>
              <a:rPr lang="en-US" dirty="0"/>
              <a:t>need financial endowment</a:t>
            </a:r>
          </a:p>
          <a:p>
            <a:pPr lvl="1"/>
            <a:r>
              <a:rPr lang="en-US" dirty="0"/>
              <a:t>name for the award ?</a:t>
            </a:r>
          </a:p>
          <a:p>
            <a:pPr lvl="1"/>
            <a:r>
              <a:rPr lang="en-US" dirty="0"/>
              <a:t>working on the application document now </a:t>
            </a:r>
            <a:r>
              <a:rPr lang="en-US" dirty="0">
                <a:sym typeface="Wingdings" panose="05000000000000000000" pitchFamily="2" charset="2"/>
              </a:rPr>
              <a:t> target is the Fall BOG meeting</a:t>
            </a:r>
          </a:p>
        </p:txBody>
      </p:sp>
    </p:spTree>
    <p:extLst>
      <p:ext uri="{BB962C8B-B14F-4D97-AF65-F5344CB8AC3E}">
        <p14:creationId xmlns:p14="http://schemas.microsoft.com/office/powerpoint/2010/main" val="3321408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1621</TotalTime>
  <Words>550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CEDA awards @ EC</vt:lpstr>
      <vt:lpstr>Current Status &amp; Achievements for Awards (1)</vt:lpstr>
      <vt:lpstr>Current Status &amp; Achievements for Awards (2)</vt:lpstr>
      <vt:lpstr>Challenges</vt:lpstr>
      <vt:lpstr>Action Items (ongoing)</vt:lpstr>
      <vt:lpstr>CEDA awards @ BoG</vt:lpstr>
      <vt:lpstr>Current Status &amp; Achievements for Awards</vt:lpstr>
      <vt:lpstr>Action Items (ongoing)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Bailey Campin</cp:lastModifiedBy>
  <cp:revision>28</cp:revision>
  <dcterms:created xsi:type="dcterms:W3CDTF">2020-08-31T15:23:30Z</dcterms:created>
  <dcterms:modified xsi:type="dcterms:W3CDTF">2023-07-09T18:58:28Z</dcterms:modified>
</cp:coreProperties>
</file>