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41268" y="5242912"/>
            <a:ext cx="8111490" cy="3145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00" b="0" i="0">
                <a:solidFill>
                  <a:srgbClr val="FEFFF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FEFFF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0" i="0">
                <a:solidFill>
                  <a:srgbClr val="FEFFF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FEFFF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0" i="0">
                <a:solidFill>
                  <a:srgbClr val="FEFFF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0" i="0">
                <a:solidFill>
                  <a:srgbClr val="FEFFF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24060" y="57539"/>
            <a:ext cx="15255978" cy="1850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00" b="0" i="0">
                <a:solidFill>
                  <a:srgbClr val="FEFFF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28106" y="2357202"/>
            <a:ext cx="13001625" cy="5979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FEFFF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image" Target="../media/image70.jpg"/><Relationship Id="rId8" Type="http://schemas.openxmlformats.org/officeDocument/2006/relationships/image" Target="../media/image71.jpg"/><Relationship Id="rId9" Type="http://schemas.openxmlformats.org/officeDocument/2006/relationships/image" Target="../media/image72.jpg"/><Relationship Id="rId10" Type="http://schemas.openxmlformats.org/officeDocument/2006/relationships/image" Target="../media/image73.jpg"/><Relationship Id="rId11" Type="http://schemas.openxmlformats.org/officeDocument/2006/relationships/image" Target="../media/image74.jpg"/><Relationship Id="rId12" Type="http://schemas.openxmlformats.org/officeDocument/2006/relationships/image" Target="../media/image75.jpg"/><Relationship Id="rId13" Type="http://schemas.openxmlformats.org/officeDocument/2006/relationships/image" Target="../media/image76.jpg"/><Relationship Id="rId14" Type="http://schemas.openxmlformats.org/officeDocument/2006/relationships/image" Target="../media/image77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81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82.jpg"/><Relationship Id="rId11" Type="http://schemas.openxmlformats.org/officeDocument/2006/relationships/image" Target="../media/image83.jpg"/><Relationship Id="rId12" Type="http://schemas.openxmlformats.org/officeDocument/2006/relationships/image" Target="../media/image84.jpg"/><Relationship Id="rId13" Type="http://schemas.openxmlformats.org/officeDocument/2006/relationships/image" Target="../media/image85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87.jpg"/><Relationship Id="rId8" Type="http://schemas.openxmlformats.org/officeDocument/2006/relationships/image" Target="../media/image88.jpg"/><Relationship Id="rId9" Type="http://schemas.openxmlformats.org/officeDocument/2006/relationships/image" Target="../media/image89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90.jpg"/><Relationship Id="rId7" Type="http://schemas.openxmlformats.org/officeDocument/2006/relationships/image" Target="../media/image91.jpg"/><Relationship Id="rId8" Type="http://schemas.openxmlformats.org/officeDocument/2006/relationships/image" Target="../media/image92.jpg"/><Relationship Id="rId9" Type="http://schemas.openxmlformats.org/officeDocument/2006/relationships/image" Target="../media/image93.jpg"/><Relationship Id="rId10" Type="http://schemas.openxmlformats.org/officeDocument/2006/relationships/image" Target="../media/image30.jpg"/><Relationship Id="rId11" Type="http://schemas.openxmlformats.org/officeDocument/2006/relationships/image" Target="../media/image9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95.jpg"/><Relationship Id="rId7" Type="http://schemas.openxmlformats.org/officeDocument/2006/relationships/image" Target="../media/image30.jpg"/><Relationship Id="rId8" Type="http://schemas.openxmlformats.org/officeDocument/2006/relationships/image" Target="../media/image96.jpg"/><Relationship Id="rId9" Type="http://schemas.openxmlformats.org/officeDocument/2006/relationships/image" Target="../media/image97.jpg"/><Relationship Id="rId10" Type="http://schemas.openxmlformats.org/officeDocument/2006/relationships/image" Target="../media/image9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103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Relationship Id="rId3" Type="http://schemas.openxmlformats.org/officeDocument/2006/relationships/image" Target="../media/image105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6.png"/><Relationship Id="rId4" Type="http://schemas.openxmlformats.org/officeDocument/2006/relationships/image" Target="../media/image107.jpg"/><Relationship Id="rId5" Type="http://schemas.openxmlformats.org/officeDocument/2006/relationships/image" Target="../media/image108.jpg"/><Relationship Id="rId6" Type="http://schemas.openxmlformats.org/officeDocument/2006/relationships/image" Target="../media/image109.jpg"/><Relationship Id="rId7" Type="http://schemas.openxmlformats.org/officeDocument/2006/relationships/image" Target="../media/image110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image" Target="../media/image112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11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jpg"/><Relationship Id="rId13" Type="http://schemas.openxmlformats.org/officeDocument/2006/relationships/image" Target="../media/image16.jpg"/><Relationship Id="rId14" Type="http://schemas.openxmlformats.org/officeDocument/2006/relationships/image" Target="../media/image17.jpg"/><Relationship Id="rId15" Type="http://schemas.openxmlformats.org/officeDocument/2006/relationships/image" Target="../media/image18.jpg"/><Relationship Id="rId16" Type="http://schemas.openxmlformats.org/officeDocument/2006/relationships/image" Target="../media/image19.jpg"/><Relationship Id="rId17" Type="http://schemas.openxmlformats.org/officeDocument/2006/relationships/image" Target="../media/image20.jpg"/><Relationship Id="rId18" Type="http://schemas.openxmlformats.org/officeDocument/2006/relationships/image" Target="../media/image21.jpg"/><Relationship Id="rId19" Type="http://schemas.openxmlformats.org/officeDocument/2006/relationships/image" Target="../media/image22.jp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image" Target="../media/image31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Relationship Id="rId9" Type="http://schemas.openxmlformats.org/officeDocument/2006/relationships/image" Target="../media/image35.jpg"/><Relationship Id="rId10" Type="http://schemas.openxmlformats.org/officeDocument/2006/relationships/image" Target="../media/image36.jpg"/><Relationship Id="rId11" Type="http://schemas.openxmlformats.org/officeDocument/2006/relationships/image" Target="../media/image37.jpg"/><Relationship Id="rId12" Type="http://schemas.openxmlformats.org/officeDocument/2006/relationships/image" Target="../media/image30.jpg"/><Relationship Id="rId13" Type="http://schemas.openxmlformats.org/officeDocument/2006/relationships/image" Target="../media/image38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image" Target="../media/image40.png"/><Relationship Id="rId8" Type="http://schemas.openxmlformats.org/officeDocument/2006/relationships/image" Target="../media/image41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image" Target="../media/image42.jpg"/><Relationship Id="rId8" Type="http://schemas.openxmlformats.org/officeDocument/2006/relationships/image" Target="../media/image43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55.jpg"/><Relationship Id="rId9" Type="http://schemas.openxmlformats.org/officeDocument/2006/relationships/image" Target="../media/image56.png"/><Relationship Id="rId10" Type="http://schemas.openxmlformats.org/officeDocument/2006/relationships/image" Target="../media/image57.jpg"/><Relationship Id="rId11" Type="http://schemas.openxmlformats.org/officeDocument/2006/relationships/image" Target="../media/image5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6" Type="http://schemas.openxmlformats.org/officeDocument/2006/relationships/image" Target="../media/image63.jpg"/><Relationship Id="rId7" Type="http://schemas.openxmlformats.org/officeDocument/2006/relationships/image" Target="../media/image64.jpg"/><Relationship Id="rId8" Type="http://schemas.openxmlformats.org/officeDocument/2006/relationships/image" Target="../media/image65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7321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765"/>
              </a:spcBef>
            </a:pPr>
            <a:r>
              <a:rPr dirty="0" sz="9900">
                <a:solidFill>
                  <a:srgbClr val="FFFFFF"/>
                </a:solidFill>
                <a:latin typeface="Calibri"/>
                <a:cs typeface="Calibri"/>
              </a:rPr>
              <a:t>IEEE</a:t>
            </a:r>
            <a:r>
              <a:rPr dirty="0" sz="9900" spc="-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900">
                <a:solidFill>
                  <a:srgbClr val="FFFFFF"/>
                </a:solidFill>
                <a:latin typeface="Calibri"/>
                <a:cs typeface="Calibri"/>
              </a:rPr>
              <a:t>CASS</a:t>
            </a:r>
            <a:r>
              <a:rPr dirty="0" sz="9900" spc="-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900" spc="-20">
                <a:solidFill>
                  <a:srgbClr val="FFFFFF"/>
                </a:solidFill>
                <a:latin typeface="Calibri"/>
                <a:cs typeface="Calibri"/>
              </a:rPr>
              <a:t>News</a:t>
            </a:r>
            <a:endParaRPr sz="9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75"/>
              </a:spcBef>
            </a:pPr>
            <a:r>
              <a:rPr dirty="0" sz="3950" i="1">
                <a:solidFill>
                  <a:srgbClr val="FFFFFF"/>
                </a:solidFill>
                <a:latin typeface="Calibri"/>
                <a:cs typeface="Calibri"/>
              </a:rPr>
              <a:t>CASS</a:t>
            </a:r>
            <a:r>
              <a:rPr dirty="0" sz="3950" spc="-6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950" i="1">
                <a:solidFill>
                  <a:srgbClr val="FFFFFF"/>
                </a:solidFill>
                <a:latin typeface="Calibri"/>
                <a:cs typeface="Calibri"/>
              </a:rPr>
              <a:t>representative:</a:t>
            </a:r>
            <a:r>
              <a:rPr dirty="0" sz="3950" spc="-5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950" i="1">
                <a:solidFill>
                  <a:srgbClr val="FFFFFF"/>
                </a:solidFill>
                <a:latin typeface="Calibri"/>
                <a:cs typeface="Calibri"/>
              </a:rPr>
              <a:t>Ricardo</a:t>
            </a:r>
            <a:r>
              <a:rPr dirty="0" sz="3950" spc="-5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950" spc="-20" i="1">
                <a:solidFill>
                  <a:srgbClr val="FFFFFF"/>
                </a:solidFill>
                <a:latin typeface="Calibri"/>
                <a:cs typeface="Calibri"/>
              </a:rPr>
              <a:t>Reis</a:t>
            </a:r>
            <a:endParaRPr sz="395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129855" y="576465"/>
            <a:ext cx="18583910" cy="10457180"/>
            <a:chOff x="1129855" y="576465"/>
            <a:chExt cx="18583910" cy="1045718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855" y="576465"/>
              <a:ext cx="3534122" cy="350143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94890" y="10296235"/>
              <a:ext cx="2518500" cy="73712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75317" y="1294463"/>
              <a:ext cx="6341122" cy="2196195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2575702" y="10320315"/>
            <a:ext cx="1925320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>
                <a:solidFill>
                  <a:srgbClr val="FFFFFF"/>
                </a:solidFill>
                <a:latin typeface="Calibri"/>
                <a:cs typeface="Calibri"/>
              </a:rPr>
              <a:t>July</a:t>
            </a:r>
            <a:r>
              <a:rPr dirty="0" sz="39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950" spc="-2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endParaRPr sz="3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940032"/>
            <a:ext cx="20104100" cy="10368915"/>
          </a:xfrm>
          <a:custGeom>
            <a:avLst/>
            <a:gdLst/>
            <a:ahLst/>
            <a:cxnLst/>
            <a:rect l="l" t="t" r="r" b="b"/>
            <a:pathLst>
              <a:path w="20104100" h="10368915">
                <a:moveTo>
                  <a:pt x="0" y="10368524"/>
                </a:moveTo>
                <a:lnTo>
                  <a:pt x="20104099" y="10368524"/>
                </a:lnTo>
                <a:lnTo>
                  <a:pt x="20104099" y="0"/>
                </a:lnTo>
                <a:lnTo>
                  <a:pt x="0" y="0"/>
                </a:lnTo>
                <a:lnTo>
                  <a:pt x="0" y="10368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20104100" cy="940435"/>
            <a:chOff x="0" y="0"/>
            <a:chExt cx="20104100" cy="940435"/>
          </a:xfrm>
        </p:grpSpPr>
        <p:sp>
          <p:nvSpPr>
            <p:cNvPr id="4" name="object 4" descr=""/>
            <p:cNvSpPr/>
            <p:nvPr/>
          </p:nvSpPr>
          <p:spPr>
            <a:xfrm>
              <a:off x="0" y="0"/>
              <a:ext cx="20104100" cy="274320"/>
            </a:xfrm>
            <a:custGeom>
              <a:avLst/>
              <a:gdLst/>
              <a:ahLst/>
              <a:cxnLst/>
              <a:rect l="l" t="t" r="r" b="b"/>
              <a:pathLst>
                <a:path w="20104100" h="274320">
                  <a:moveTo>
                    <a:pt x="0" y="273699"/>
                  </a:moveTo>
                  <a:lnTo>
                    <a:pt x="20104099" y="273699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273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874" y="273699"/>
              <a:ext cx="20086955" cy="666750"/>
            </a:xfrm>
            <a:custGeom>
              <a:avLst/>
              <a:gdLst/>
              <a:ahLst/>
              <a:cxnLst/>
              <a:rect l="l" t="t" r="r" b="b"/>
              <a:pathLst>
                <a:path w="20086955" h="666750">
                  <a:moveTo>
                    <a:pt x="20086351" y="0"/>
                  </a:moveTo>
                  <a:lnTo>
                    <a:pt x="0" y="0"/>
                  </a:lnTo>
                  <a:lnTo>
                    <a:pt x="0" y="666332"/>
                  </a:lnTo>
                  <a:lnTo>
                    <a:pt x="20086351" y="666332"/>
                  </a:lnTo>
                  <a:lnTo>
                    <a:pt x="20086351" y="0"/>
                  </a:lnTo>
                  <a:close/>
                </a:path>
              </a:pathLst>
            </a:custGeom>
            <a:solidFill>
              <a:srgbClr val="1DB1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28798" y="286526"/>
            <a:ext cx="12246610" cy="61658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850" spc="-60">
                <a:solidFill>
                  <a:srgbClr val="FFFFFF"/>
                </a:solidFill>
              </a:rPr>
              <a:t>IEEE</a:t>
            </a:r>
            <a:r>
              <a:rPr dirty="0" sz="3850" spc="-25">
                <a:solidFill>
                  <a:srgbClr val="FFFFFF"/>
                </a:solidFill>
              </a:rPr>
              <a:t> </a:t>
            </a:r>
            <a:r>
              <a:rPr dirty="0" sz="3850">
                <a:solidFill>
                  <a:srgbClr val="FFFFFF"/>
                </a:solidFill>
              </a:rPr>
              <a:t>CASS</a:t>
            </a:r>
            <a:r>
              <a:rPr dirty="0" sz="3850" spc="-25">
                <a:solidFill>
                  <a:srgbClr val="FFFFFF"/>
                </a:solidFill>
              </a:rPr>
              <a:t> </a:t>
            </a:r>
            <a:r>
              <a:rPr dirty="0" sz="3850">
                <a:solidFill>
                  <a:srgbClr val="FFFFFF"/>
                </a:solidFill>
              </a:rPr>
              <a:t>Talks</a:t>
            </a:r>
            <a:r>
              <a:rPr dirty="0" sz="3850" spc="-25">
                <a:solidFill>
                  <a:srgbClr val="FFFFFF"/>
                </a:solidFill>
              </a:rPr>
              <a:t> </a:t>
            </a:r>
            <a:r>
              <a:rPr dirty="0" sz="3850" spc="140">
                <a:solidFill>
                  <a:srgbClr val="FFFFFF"/>
                </a:solidFill>
              </a:rPr>
              <a:t>by</a:t>
            </a:r>
            <a:r>
              <a:rPr dirty="0" sz="3850" spc="-25">
                <a:solidFill>
                  <a:srgbClr val="FFFFFF"/>
                </a:solidFill>
              </a:rPr>
              <a:t> </a:t>
            </a:r>
            <a:r>
              <a:rPr dirty="0" sz="3850">
                <a:solidFill>
                  <a:srgbClr val="FFFFFF"/>
                </a:solidFill>
              </a:rPr>
              <a:t>CASS</a:t>
            </a:r>
            <a:r>
              <a:rPr dirty="0" sz="3850" spc="-25">
                <a:solidFill>
                  <a:srgbClr val="FFFFFF"/>
                </a:solidFill>
              </a:rPr>
              <a:t> </a:t>
            </a:r>
            <a:r>
              <a:rPr dirty="0" sz="3850" spc="55">
                <a:solidFill>
                  <a:srgbClr val="FFFFFF"/>
                </a:solidFill>
              </a:rPr>
              <a:t>Rio</a:t>
            </a:r>
            <a:r>
              <a:rPr dirty="0" sz="3850" spc="-25">
                <a:solidFill>
                  <a:srgbClr val="FFFFFF"/>
                </a:solidFill>
              </a:rPr>
              <a:t> </a:t>
            </a:r>
            <a:r>
              <a:rPr dirty="0" sz="3850">
                <a:solidFill>
                  <a:srgbClr val="FFFFFF"/>
                </a:solidFill>
              </a:rPr>
              <a:t>Grande</a:t>
            </a:r>
            <a:r>
              <a:rPr dirty="0" sz="3850" spc="-25">
                <a:solidFill>
                  <a:srgbClr val="FFFFFF"/>
                </a:solidFill>
              </a:rPr>
              <a:t> </a:t>
            </a:r>
            <a:r>
              <a:rPr dirty="0" sz="3850" spc="170">
                <a:solidFill>
                  <a:srgbClr val="FFFFFF"/>
                </a:solidFill>
              </a:rPr>
              <a:t>do</a:t>
            </a:r>
            <a:r>
              <a:rPr dirty="0" sz="3850" spc="-25">
                <a:solidFill>
                  <a:srgbClr val="FFFFFF"/>
                </a:solidFill>
              </a:rPr>
              <a:t> </a:t>
            </a:r>
            <a:r>
              <a:rPr dirty="0" sz="3850">
                <a:solidFill>
                  <a:srgbClr val="FFFFFF"/>
                </a:solidFill>
              </a:rPr>
              <a:t>Sul</a:t>
            </a:r>
            <a:r>
              <a:rPr dirty="0" sz="3850" spc="-25">
                <a:solidFill>
                  <a:srgbClr val="FFFFFF"/>
                </a:solidFill>
              </a:rPr>
              <a:t> </a:t>
            </a:r>
            <a:r>
              <a:rPr dirty="0" sz="3850" spc="65">
                <a:solidFill>
                  <a:srgbClr val="FFFFFF"/>
                </a:solidFill>
              </a:rPr>
              <a:t>Chapter</a:t>
            </a:r>
            <a:endParaRPr sz="3850"/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338" y="0"/>
            <a:ext cx="1837463" cy="1768063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1660541" y="10719068"/>
            <a:ext cx="1628775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dirty="0" sz="29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dirty="0" sz="29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9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150</a:t>
            </a:r>
            <a:r>
              <a:rPr dirty="0" sz="29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talks</a:t>
            </a:r>
            <a:r>
              <a:rPr dirty="0" sz="29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9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9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CASS</a:t>
            </a:r>
            <a:r>
              <a:rPr dirty="0" sz="29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Rio</a:t>
            </a:r>
            <a:r>
              <a:rPr dirty="0" sz="29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Grande</a:t>
            </a:r>
            <a:r>
              <a:rPr dirty="0" sz="29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8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29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Sul</a:t>
            </a:r>
            <a:r>
              <a:rPr dirty="0" sz="29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80">
                <a:solidFill>
                  <a:srgbClr val="FFFFFF"/>
                </a:solidFill>
                <a:latin typeface="Arial"/>
                <a:cs typeface="Arial"/>
              </a:rPr>
              <a:t>YouTube</a:t>
            </a:r>
            <a:r>
              <a:rPr dirty="0" sz="29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Channel</a:t>
            </a:r>
            <a:r>
              <a:rPr dirty="0" sz="29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including</a:t>
            </a:r>
            <a:r>
              <a:rPr dirty="0" sz="29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Industrial</a:t>
            </a:r>
            <a:r>
              <a:rPr dirty="0" sz="29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10">
                <a:solidFill>
                  <a:srgbClr val="FFFFFF"/>
                </a:solidFill>
                <a:latin typeface="Arial"/>
                <a:cs typeface="Arial"/>
              </a:rPr>
              <a:t>Talks</a:t>
            </a:r>
            <a:endParaRPr sz="295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2369" y="1891689"/>
            <a:ext cx="4956568" cy="2788070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708" y="1891689"/>
            <a:ext cx="4881308" cy="2745736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4218" y="1895552"/>
            <a:ext cx="4867578" cy="2738011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182626" y="1891689"/>
            <a:ext cx="4921473" cy="2788070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383" y="4760530"/>
            <a:ext cx="4941958" cy="2779851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5137587" y="4784964"/>
            <a:ext cx="9931400" cy="2794000"/>
            <a:chOff x="5137587" y="4784964"/>
            <a:chExt cx="9931400" cy="2794000"/>
          </a:xfrm>
        </p:grpSpPr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37587" y="4784964"/>
              <a:ext cx="4966131" cy="279344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27029" y="4791762"/>
              <a:ext cx="4941958" cy="2779851"/>
            </a:xfrm>
            <a:prstGeom prst="rect">
              <a:avLst/>
            </a:prstGeom>
          </p:spPr>
        </p:pic>
      </p:grpSp>
      <p:pic>
        <p:nvPicPr>
          <p:cNvPr id="17" name="object 17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211829" y="4780260"/>
            <a:ext cx="4813014" cy="2707320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5383" y="7752997"/>
            <a:ext cx="4941959" cy="2779851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137587" y="7746198"/>
            <a:ext cx="4966131" cy="2793448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203963" y="7729408"/>
            <a:ext cx="4867577" cy="2738011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211829" y="7744753"/>
            <a:ext cx="4813014" cy="2707320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6972306" y="1150541"/>
            <a:ext cx="5664200" cy="5029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100">
                <a:solidFill>
                  <a:srgbClr val="FAE232"/>
                </a:solidFill>
                <a:latin typeface="Arial"/>
                <a:cs typeface="Arial"/>
              </a:rPr>
              <a:t>Some</a:t>
            </a:r>
            <a:r>
              <a:rPr dirty="0" sz="3100" spc="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3100" spc="60">
                <a:solidFill>
                  <a:srgbClr val="FAE232"/>
                </a:solidFill>
                <a:latin typeface="Arial"/>
                <a:cs typeface="Arial"/>
              </a:rPr>
              <a:t>of</a:t>
            </a:r>
            <a:r>
              <a:rPr dirty="0" sz="3100" spc="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3100">
                <a:solidFill>
                  <a:srgbClr val="FAE232"/>
                </a:solidFill>
                <a:latin typeface="Arial"/>
                <a:cs typeface="Arial"/>
              </a:rPr>
              <a:t>the</a:t>
            </a:r>
            <a:r>
              <a:rPr dirty="0" sz="3100" spc="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3100">
                <a:solidFill>
                  <a:srgbClr val="FAE232"/>
                </a:solidFill>
                <a:latin typeface="Arial"/>
                <a:cs typeface="Arial"/>
              </a:rPr>
              <a:t>2023</a:t>
            </a:r>
            <a:r>
              <a:rPr dirty="0" sz="3100" spc="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3100">
                <a:solidFill>
                  <a:srgbClr val="FAE232"/>
                </a:solidFill>
                <a:latin typeface="Arial"/>
                <a:cs typeface="Arial"/>
              </a:rPr>
              <a:t>CASS</a:t>
            </a:r>
            <a:r>
              <a:rPr dirty="0" sz="3100" spc="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3100" spc="-55">
                <a:solidFill>
                  <a:srgbClr val="FAE232"/>
                </a:solidFill>
                <a:latin typeface="Arial"/>
                <a:cs typeface="Arial"/>
              </a:rPr>
              <a:t>TALKS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2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9837879" y="10932547"/>
            <a:ext cx="230504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95">
                <a:solidFill>
                  <a:srgbClr val="383C47"/>
                </a:solidFill>
                <a:latin typeface="Arial"/>
                <a:cs typeface="Arial"/>
              </a:rPr>
              <a:t>11</a:t>
            </a:r>
            <a:endParaRPr sz="165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6460" y="628253"/>
            <a:ext cx="8648951" cy="12041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957946" y="369954"/>
            <a:ext cx="8598535" cy="15836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200" spc="180">
                <a:solidFill>
                  <a:srgbClr val="FEFFFE"/>
                </a:solidFill>
                <a:latin typeface="Arial"/>
                <a:cs typeface="Arial"/>
              </a:rPr>
              <a:t>CASS</a:t>
            </a:r>
            <a:r>
              <a:rPr dirty="0" sz="10200" spc="515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10200" spc="235">
                <a:solidFill>
                  <a:srgbClr val="FEFFFE"/>
                </a:solidFill>
                <a:latin typeface="Arial"/>
                <a:cs typeface="Arial"/>
              </a:rPr>
              <a:t>eBooks</a:t>
            </a:r>
            <a:endParaRPr sz="102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696854" y="302071"/>
            <a:ext cx="3311525" cy="3575050"/>
            <a:chOff x="1696854" y="302071"/>
            <a:chExt cx="3311525" cy="357505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6854" y="302071"/>
              <a:ext cx="3311189" cy="357483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6755" y="391972"/>
              <a:ext cx="3101771" cy="3365422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6649179" y="10574248"/>
            <a:ext cx="1871980" cy="694690"/>
            <a:chOff x="16649179" y="10574248"/>
            <a:chExt cx="1871980" cy="69469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49179" y="10574248"/>
              <a:ext cx="1871752" cy="69433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39071" y="10664149"/>
              <a:ext cx="1662334" cy="484916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19040907" y="10562841"/>
            <a:ext cx="713105" cy="746125"/>
            <a:chOff x="19040907" y="10562841"/>
            <a:chExt cx="713105" cy="746125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40907" y="10562841"/>
              <a:ext cx="713024" cy="74571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130810" y="10652742"/>
              <a:ext cx="503606" cy="546413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18715786" y="10631800"/>
            <a:ext cx="101600" cy="570230"/>
            <a:chOff x="18715786" y="10631800"/>
            <a:chExt cx="101600" cy="570230"/>
          </a:xfrm>
        </p:grpSpPr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715786" y="10631800"/>
              <a:ext cx="101251" cy="569616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8736727" y="10652742"/>
              <a:ext cx="59690" cy="528320"/>
            </a:xfrm>
            <a:custGeom>
              <a:avLst/>
              <a:gdLst/>
              <a:ahLst/>
              <a:cxnLst/>
              <a:rect l="l" t="t" r="r" b="b"/>
              <a:pathLst>
                <a:path w="59690" h="528320">
                  <a:moveTo>
                    <a:pt x="59368" y="0"/>
                  </a:moveTo>
                  <a:lnTo>
                    <a:pt x="0" y="0"/>
                  </a:lnTo>
                  <a:lnTo>
                    <a:pt x="0" y="527732"/>
                  </a:lnTo>
                  <a:lnTo>
                    <a:pt x="59368" y="527732"/>
                  </a:lnTo>
                  <a:lnTo>
                    <a:pt x="59368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95655" y="4440245"/>
            <a:ext cx="5051200" cy="6531216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00236" y="4629926"/>
            <a:ext cx="4904501" cy="6341535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84330" y="4440245"/>
            <a:ext cx="4574646" cy="6531216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058108" y="4676072"/>
            <a:ext cx="3806051" cy="5661503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8125920" y="2402962"/>
            <a:ext cx="6319520" cy="8255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125"/>
              </a:spcBef>
            </a:pP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6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pdf</a:t>
            </a:r>
            <a:r>
              <a:rPr dirty="0" sz="26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version</a:t>
            </a:r>
            <a:r>
              <a:rPr dirty="0" sz="26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6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free</a:t>
            </a:r>
            <a:r>
              <a:rPr dirty="0" sz="26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6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CASS</a:t>
            </a:r>
            <a:r>
              <a:rPr dirty="0" sz="26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members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dirty="0" sz="26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US$10</a:t>
            </a:r>
            <a:r>
              <a:rPr dirty="0" sz="26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6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dirty="0" sz="26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IEEE</a:t>
            </a:r>
            <a:r>
              <a:rPr dirty="0" sz="26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members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810"/>
            <a:ext cx="20042960" cy="112867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65130" rIns="0" bIns="0" rtlCol="0" vert="horz">
            <a:spAutoFit/>
          </a:bodyPr>
          <a:lstStyle/>
          <a:p>
            <a:pPr marL="5481955">
              <a:lnSpc>
                <a:spcPct val="100000"/>
              </a:lnSpc>
              <a:spcBef>
                <a:spcPts val="110"/>
              </a:spcBef>
            </a:pPr>
            <a:r>
              <a:rPr dirty="0" sz="7900" spc="-25" b="1">
                <a:latin typeface="Calibri"/>
                <a:cs typeface="Calibri"/>
              </a:rPr>
              <a:t>Education</a:t>
            </a:r>
            <a:endParaRPr sz="79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38010" y="344654"/>
            <a:ext cx="17978755" cy="10617200"/>
            <a:chOff x="438010" y="344654"/>
            <a:chExt cx="17978755" cy="1061720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2669" y="2272560"/>
              <a:ext cx="15587713" cy="9441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5056" y="344654"/>
              <a:ext cx="1699481" cy="183958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98825" y="10404486"/>
              <a:ext cx="1687298" cy="50862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89675" y="10395350"/>
              <a:ext cx="526899" cy="566493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7512011" y="10404486"/>
              <a:ext cx="58419" cy="527050"/>
            </a:xfrm>
            <a:custGeom>
              <a:avLst/>
              <a:gdLst/>
              <a:ahLst/>
              <a:cxnLst/>
              <a:rect l="l" t="t" r="r" b="b"/>
              <a:pathLst>
                <a:path w="58419" h="527050">
                  <a:moveTo>
                    <a:pt x="57868" y="0"/>
                  </a:moveTo>
                  <a:lnTo>
                    <a:pt x="0" y="0"/>
                  </a:lnTo>
                  <a:lnTo>
                    <a:pt x="0" y="526899"/>
                  </a:lnTo>
                  <a:lnTo>
                    <a:pt x="57868" y="526899"/>
                  </a:lnTo>
                  <a:lnTo>
                    <a:pt x="57868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010" y="3953766"/>
              <a:ext cx="8893343" cy="5582705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19015826" y="10510360"/>
            <a:ext cx="146050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15">
                <a:solidFill>
                  <a:srgbClr val="383C47"/>
                </a:solidFill>
                <a:latin typeface="Microsoft JhengHei"/>
                <a:cs typeface="Microsoft JhengHei"/>
              </a:rPr>
              <a:t>9</a:t>
            </a:r>
            <a:endParaRPr sz="1650">
              <a:latin typeface="Microsoft JhengHei"/>
              <a:cs typeface="Microsoft JhengHe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FF00"/>
                </a:solidFill>
              </a:rPr>
              <a:t>New!</a:t>
            </a:r>
            <a:r>
              <a:rPr dirty="0" spc="-105">
                <a:solidFill>
                  <a:srgbClr val="FFFF00"/>
                </a:solidFill>
              </a:rPr>
              <a:t> </a:t>
            </a:r>
            <a:r>
              <a:rPr dirty="0" spc="-40"/>
              <a:t>UNIC-</a:t>
            </a:r>
            <a:r>
              <a:rPr dirty="0" spc="-20"/>
              <a:t>CASS</a:t>
            </a:r>
          </a:p>
          <a:p>
            <a:pPr marL="3673475" marR="5080" indent="-567055">
              <a:lnSpc>
                <a:spcPct val="100299"/>
              </a:lnSpc>
              <a:spcBef>
                <a:spcPts val="3685"/>
              </a:spcBef>
              <a:buClr>
                <a:srgbClr val="B77165"/>
              </a:buClr>
              <a:buFont typeface="Wingdings"/>
              <a:buChar char=""/>
              <a:tabLst>
                <a:tab pos="3673475" algn="l"/>
              </a:tabLst>
            </a:pPr>
            <a:r>
              <a:rPr dirty="0" sz="3950">
                <a:latin typeface="Calibri"/>
                <a:cs typeface="Calibri"/>
              </a:rPr>
              <a:t>The</a:t>
            </a:r>
            <a:r>
              <a:rPr dirty="0" sz="3950" spc="-80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Program</a:t>
            </a:r>
            <a:r>
              <a:rPr dirty="0" sz="3950" spc="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aims</a:t>
            </a:r>
            <a:r>
              <a:rPr dirty="0" sz="3950" spc="-2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to</a:t>
            </a:r>
            <a:r>
              <a:rPr dirty="0" sz="3950" spc="-1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improve</a:t>
            </a:r>
            <a:r>
              <a:rPr dirty="0" sz="3950" spc="-7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the</a:t>
            </a:r>
            <a:r>
              <a:rPr dirty="0" sz="3950" spc="-3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know-</a:t>
            </a:r>
            <a:r>
              <a:rPr dirty="0" sz="3950" spc="-25">
                <a:latin typeface="Calibri"/>
                <a:cs typeface="Calibri"/>
              </a:rPr>
              <a:t>how </a:t>
            </a:r>
            <a:r>
              <a:rPr dirty="0" sz="3950">
                <a:latin typeface="Calibri"/>
                <a:cs typeface="Calibri"/>
              </a:rPr>
              <a:t>and</a:t>
            </a:r>
            <a:r>
              <a:rPr dirty="0" sz="3950" spc="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accessibility</a:t>
            </a:r>
            <a:r>
              <a:rPr dirty="0" sz="3950" spc="-1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to</a:t>
            </a:r>
            <a:r>
              <a:rPr dirty="0" sz="3950" spc="-30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IC</a:t>
            </a:r>
            <a:r>
              <a:rPr dirty="0" sz="3950" spc="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Design</a:t>
            </a:r>
            <a:r>
              <a:rPr dirty="0" sz="3950" spc="15">
                <a:latin typeface="Calibri"/>
                <a:cs typeface="Calibri"/>
              </a:rPr>
              <a:t> </a:t>
            </a:r>
            <a:r>
              <a:rPr dirty="0" sz="3950" spc="-10">
                <a:latin typeface="Calibri"/>
                <a:cs typeface="Calibri"/>
              </a:rPr>
              <a:t>technologies </a:t>
            </a:r>
            <a:r>
              <a:rPr dirty="0" sz="3950">
                <a:latin typeface="Calibri"/>
                <a:cs typeface="Calibri"/>
              </a:rPr>
              <a:t>for</a:t>
            </a:r>
            <a:r>
              <a:rPr dirty="0" sz="3950" spc="-2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design</a:t>
            </a:r>
            <a:r>
              <a:rPr dirty="0" sz="3950" spc="-20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communities</a:t>
            </a:r>
            <a:r>
              <a:rPr dirty="0" sz="3950" spc="1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worldwide</a:t>
            </a:r>
            <a:r>
              <a:rPr dirty="0" sz="3950" spc="-5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in</a:t>
            </a:r>
            <a:r>
              <a:rPr dirty="0" sz="3950" spc="-15">
                <a:latin typeface="Calibri"/>
                <a:cs typeface="Calibri"/>
              </a:rPr>
              <a:t> </a:t>
            </a:r>
            <a:r>
              <a:rPr dirty="0" sz="3950" spc="-20">
                <a:latin typeface="Calibri"/>
                <a:cs typeface="Calibri"/>
              </a:rPr>
              <a:t>low- </a:t>
            </a:r>
            <a:r>
              <a:rPr dirty="0" sz="3950" spc="-25">
                <a:latin typeface="Calibri"/>
                <a:cs typeface="Calibri"/>
              </a:rPr>
              <a:t>to-</a:t>
            </a:r>
            <a:r>
              <a:rPr dirty="0" sz="3950">
                <a:latin typeface="Calibri"/>
                <a:cs typeface="Calibri"/>
              </a:rPr>
              <a:t>middle-income</a:t>
            </a:r>
            <a:r>
              <a:rPr dirty="0" sz="3950" spc="-60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and/or</a:t>
            </a:r>
            <a:r>
              <a:rPr dirty="0" sz="3950" spc="2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low-</a:t>
            </a:r>
            <a:r>
              <a:rPr dirty="0" sz="3950" spc="-10">
                <a:latin typeface="Calibri"/>
                <a:cs typeface="Calibri"/>
              </a:rPr>
              <a:t>opportunity countries</a:t>
            </a:r>
            <a:endParaRPr sz="3950">
              <a:latin typeface="Calibri"/>
              <a:cs typeface="Calibri"/>
            </a:endParaRPr>
          </a:p>
          <a:p>
            <a:pPr marL="3673475" marR="1019175" indent="-567055">
              <a:lnSpc>
                <a:spcPct val="100699"/>
              </a:lnSpc>
              <a:spcBef>
                <a:spcPts val="1964"/>
              </a:spcBef>
              <a:buClr>
                <a:srgbClr val="B77165"/>
              </a:buClr>
              <a:buFont typeface="Wingdings"/>
              <a:buChar char=""/>
              <a:tabLst>
                <a:tab pos="3673475" algn="l"/>
              </a:tabLst>
            </a:pPr>
            <a:r>
              <a:rPr dirty="0" sz="3950">
                <a:latin typeface="Calibri"/>
                <a:cs typeface="Calibri"/>
              </a:rPr>
              <a:t>Open</a:t>
            </a:r>
            <a:r>
              <a:rPr dirty="0" sz="3950" spc="-80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source</a:t>
            </a:r>
            <a:r>
              <a:rPr dirty="0" sz="3950" spc="-95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ecosystem</a:t>
            </a:r>
            <a:r>
              <a:rPr dirty="0" sz="3950" spc="-60">
                <a:latin typeface="Calibri"/>
                <a:cs typeface="Calibri"/>
              </a:rPr>
              <a:t> </a:t>
            </a:r>
            <a:r>
              <a:rPr dirty="0" sz="3950">
                <a:latin typeface="Calibri"/>
                <a:cs typeface="Calibri"/>
              </a:rPr>
              <a:t>through</a:t>
            </a:r>
            <a:r>
              <a:rPr dirty="0" sz="3950" spc="-25">
                <a:latin typeface="Calibri"/>
                <a:cs typeface="Calibri"/>
              </a:rPr>
              <a:t> </a:t>
            </a:r>
            <a:r>
              <a:rPr dirty="0" sz="3950" spc="-10">
                <a:latin typeface="Calibri"/>
                <a:cs typeface="Calibri"/>
              </a:rPr>
              <a:t>Google efabless</a:t>
            </a:r>
            <a:endParaRPr sz="395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0" y="21813"/>
            <a:ext cx="17774285" cy="9935210"/>
            <a:chOff x="0" y="21813"/>
            <a:chExt cx="17774285" cy="9935210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67885" y="8269474"/>
              <a:ext cx="5406056" cy="168729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1813"/>
              <a:ext cx="1056279" cy="11147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673" y="0"/>
            <a:ext cx="20004405" cy="11251565"/>
            <a:chOff x="2673" y="0"/>
            <a:chExt cx="20004405" cy="112515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3" y="0"/>
              <a:ext cx="20004385" cy="1125135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84847" y="10329937"/>
              <a:ext cx="1679155" cy="50617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64158" y="10320845"/>
              <a:ext cx="524356" cy="56375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7488325" y="10329937"/>
              <a:ext cx="57785" cy="524510"/>
            </a:xfrm>
            <a:custGeom>
              <a:avLst/>
              <a:gdLst/>
              <a:ahLst/>
              <a:cxnLst/>
              <a:rect l="l" t="t" r="r" b="b"/>
              <a:pathLst>
                <a:path w="57784" h="524509">
                  <a:moveTo>
                    <a:pt x="57589" y="0"/>
                  </a:moveTo>
                  <a:lnTo>
                    <a:pt x="0" y="0"/>
                  </a:lnTo>
                  <a:lnTo>
                    <a:pt x="0" y="524357"/>
                  </a:lnTo>
                  <a:lnTo>
                    <a:pt x="57589" y="524357"/>
                  </a:lnTo>
                  <a:lnTo>
                    <a:pt x="57589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40183" rIns="0" bIns="0" rtlCol="0" vert="horz">
            <a:spAutoFit/>
          </a:bodyPr>
          <a:lstStyle/>
          <a:p>
            <a:pPr marL="3252470">
              <a:lnSpc>
                <a:spcPct val="100000"/>
              </a:lnSpc>
              <a:spcBef>
                <a:spcPts val="125"/>
              </a:spcBef>
            </a:pPr>
            <a:r>
              <a:rPr dirty="0" sz="7850">
                <a:latin typeface="Calibri"/>
                <a:cs typeface="Calibri"/>
              </a:rPr>
              <a:t>Membership</a:t>
            </a:r>
            <a:r>
              <a:rPr dirty="0" sz="7850" spc="-30">
                <a:latin typeface="Calibri"/>
                <a:cs typeface="Calibri"/>
              </a:rPr>
              <a:t> </a:t>
            </a:r>
            <a:r>
              <a:rPr dirty="0" sz="7850" spc="-10">
                <a:latin typeface="Calibri"/>
                <a:cs typeface="Calibri"/>
              </a:rPr>
              <a:t>Programs</a:t>
            </a:r>
            <a:endParaRPr sz="785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827316" y="318653"/>
            <a:ext cx="17825720" cy="6510655"/>
            <a:chOff x="1827316" y="318653"/>
            <a:chExt cx="17825720" cy="6510655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3442" y="2237254"/>
              <a:ext cx="15512491" cy="9395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32319" y="4201322"/>
              <a:ext cx="8820113" cy="26278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11390" y="5744084"/>
              <a:ext cx="6261977" cy="108508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82281" y="5980500"/>
              <a:ext cx="524356" cy="61528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08418" y="5989593"/>
              <a:ext cx="515264" cy="606193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27316" y="318653"/>
              <a:ext cx="1691279" cy="1830704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18927252" y="10435240"/>
            <a:ext cx="25971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>
                <a:solidFill>
                  <a:srgbClr val="383C47"/>
                </a:solidFill>
                <a:latin typeface="Microsoft JhengHei"/>
                <a:cs typeface="Microsoft JhengHei"/>
              </a:rPr>
              <a:t>10</a:t>
            </a:r>
            <a:endParaRPr sz="1650">
              <a:latin typeface="Microsoft JhengHei"/>
              <a:cs typeface="Microsoft Jheng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50866" y="2285189"/>
            <a:ext cx="16558260" cy="80067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657985">
              <a:lnSpc>
                <a:spcPct val="100000"/>
              </a:lnSpc>
              <a:spcBef>
                <a:spcPts val="130"/>
              </a:spcBef>
            </a:pPr>
            <a:r>
              <a:rPr dirty="0" sz="7200" b="1">
                <a:solidFill>
                  <a:srgbClr val="FEFFFE"/>
                </a:solidFill>
                <a:latin typeface="Calibri"/>
                <a:cs typeface="Calibri"/>
              </a:rPr>
              <a:t>CASS</a:t>
            </a:r>
            <a:r>
              <a:rPr dirty="0" sz="720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7200" b="1">
                <a:solidFill>
                  <a:srgbClr val="FEFFFE"/>
                </a:solidFill>
                <a:latin typeface="Calibri"/>
                <a:cs typeface="Calibri"/>
              </a:rPr>
              <a:t>student</a:t>
            </a:r>
            <a:r>
              <a:rPr dirty="0" sz="7200" spc="-1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7200" b="1">
                <a:solidFill>
                  <a:srgbClr val="FEFFFE"/>
                </a:solidFill>
                <a:latin typeface="Calibri"/>
                <a:cs typeface="Calibri"/>
              </a:rPr>
              <a:t>membership</a:t>
            </a:r>
            <a:r>
              <a:rPr dirty="0" sz="7200" spc="-8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7200" b="1">
                <a:solidFill>
                  <a:srgbClr val="FEFFFE"/>
                </a:solidFill>
                <a:latin typeface="Calibri"/>
                <a:cs typeface="Calibri"/>
              </a:rPr>
              <a:t>fee</a:t>
            </a:r>
            <a:r>
              <a:rPr dirty="0" sz="7200" spc="-1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7200" b="1">
                <a:solidFill>
                  <a:srgbClr val="FEFFFE"/>
                </a:solidFill>
                <a:latin typeface="Calibri"/>
                <a:cs typeface="Calibri"/>
              </a:rPr>
              <a:t>for</a:t>
            </a:r>
            <a:r>
              <a:rPr dirty="0" sz="720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7200" spc="-20" b="1">
                <a:solidFill>
                  <a:srgbClr val="FEFFFE"/>
                </a:solidFill>
                <a:latin typeface="Calibri"/>
                <a:cs typeface="Calibri"/>
              </a:rPr>
              <a:t>2024</a:t>
            </a:r>
            <a:endParaRPr sz="7200">
              <a:latin typeface="Calibri"/>
              <a:cs typeface="Calibri"/>
            </a:endParaRPr>
          </a:p>
          <a:p>
            <a:pPr marL="574675" marR="7369175" indent="-562610">
              <a:lnSpc>
                <a:spcPct val="101099"/>
              </a:lnSpc>
              <a:spcBef>
                <a:spcPts val="3700"/>
              </a:spcBef>
              <a:buClr>
                <a:srgbClr val="B77165"/>
              </a:buClr>
              <a:buFont typeface="Wingdings"/>
              <a:buChar char=""/>
              <a:tabLst>
                <a:tab pos="575945" algn="l"/>
              </a:tabLst>
            </a:pP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CASS</a:t>
            </a:r>
            <a:r>
              <a:rPr dirty="0" sz="390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00FF00"/>
                </a:solidFill>
                <a:latin typeface="Calibri"/>
                <a:cs typeface="Calibri"/>
              </a:rPr>
              <a:t>electronic</a:t>
            </a:r>
            <a:r>
              <a:rPr dirty="0" sz="3900" spc="-4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00FF00"/>
                </a:solidFill>
                <a:latin typeface="Calibri"/>
                <a:cs typeface="Calibri"/>
              </a:rPr>
              <a:t>membership</a:t>
            </a:r>
            <a:r>
              <a:rPr dirty="0" sz="3900" spc="-7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fee</a:t>
            </a:r>
            <a:r>
              <a:rPr dirty="0" sz="3900" spc="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spc="-10" b="1">
                <a:solidFill>
                  <a:srgbClr val="FEFFFE"/>
                </a:solidFill>
                <a:latin typeface="Calibri"/>
                <a:cs typeface="Calibri"/>
              </a:rPr>
              <a:t>discount </a:t>
            </a:r>
            <a:r>
              <a:rPr dirty="0" sz="3900" spc="-10" b="1">
                <a:solidFill>
                  <a:srgbClr val="FEFFFE"/>
                </a:solidFill>
                <a:latin typeface="Calibri"/>
                <a:cs typeface="Calibri"/>
              </a:rPr>
              <a:t>	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program</a:t>
            </a:r>
            <a:r>
              <a:rPr dirty="0" sz="390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in</a:t>
            </a:r>
            <a:r>
              <a:rPr dirty="0" sz="390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2023</a:t>
            </a:r>
            <a:r>
              <a:rPr dirty="0" sz="390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for</a:t>
            </a:r>
            <a:r>
              <a:rPr dirty="0" sz="390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student</a:t>
            </a:r>
            <a:r>
              <a:rPr dirty="0" sz="390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spc="-10" b="1">
                <a:solidFill>
                  <a:srgbClr val="FEFFFE"/>
                </a:solidFill>
                <a:latin typeface="Calibri"/>
                <a:cs typeface="Calibri"/>
              </a:rPr>
              <a:t>members </a:t>
            </a:r>
            <a:r>
              <a:rPr dirty="0" sz="3900" spc="-10" b="1">
                <a:solidFill>
                  <a:srgbClr val="FEFFFE"/>
                </a:solidFill>
                <a:latin typeface="Calibri"/>
                <a:cs typeface="Calibri"/>
              </a:rPr>
              <a:t>	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residing</a:t>
            </a:r>
            <a:r>
              <a:rPr dirty="0" sz="390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in Developing</a:t>
            </a:r>
            <a:r>
              <a:rPr dirty="0" sz="3900" spc="-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Nations</a:t>
            </a:r>
            <a:r>
              <a:rPr dirty="0" sz="390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(50%</a:t>
            </a:r>
            <a:r>
              <a:rPr dirty="0" sz="390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spc="-20" b="1">
                <a:solidFill>
                  <a:srgbClr val="FEFFFE"/>
                </a:solidFill>
                <a:latin typeface="Calibri"/>
                <a:cs typeface="Calibri"/>
              </a:rPr>
              <a:t>off) </a:t>
            </a:r>
            <a:r>
              <a:rPr dirty="0" sz="3900" spc="-20" b="1">
                <a:solidFill>
                  <a:srgbClr val="FEFFFE"/>
                </a:solidFill>
                <a:latin typeface="Calibri"/>
                <a:cs typeface="Calibri"/>
              </a:rPr>
              <a:t>	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00" spc="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Low-Income</a:t>
            </a:r>
            <a:r>
              <a:rPr dirty="0" sz="390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Countries</a:t>
            </a:r>
            <a:r>
              <a:rPr dirty="0" sz="3900" spc="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(80%</a:t>
            </a:r>
            <a:r>
              <a:rPr dirty="0" sz="3900" spc="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spc="-20" b="1">
                <a:solidFill>
                  <a:srgbClr val="FEFFFE"/>
                </a:solidFill>
                <a:latin typeface="Calibri"/>
                <a:cs typeface="Calibri"/>
              </a:rPr>
              <a:t>off)</a:t>
            </a:r>
            <a:endParaRPr sz="3900">
              <a:latin typeface="Calibri"/>
              <a:cs typeface="Calibri"/>
            </a:endParaRPr>
          </a:p>
          <a:p>
            <a:pPr marL="575310" indent="-562610">
              <a:lnSpc>
                <a:spcPct val="100000"/>
              </a:lnSpc>
              <a:spcBef>
                <a:spcPts val="2030"/>
              </a:spcBef>
              <a:buClr>
                <a:srgbClr val="B77165"/>
              </a:buClr>
              <a:buFont typeface="Wingdings"/>
              <a:buChar char=""/>
              <a:tabLst>
                <a:tab pos="575310" algn="l"/>
              </a:tabLst>
            </a:pP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No</a:t>
            </a:r>
            <a:r>
              <a:rPr dirty="0" sz="390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promotional</a:t>
            </a:r>
            <a:r>
              <a:rPr dirty="0" sz="390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EFFFE"/>
                </a:solidFill>
                <a:latin typeface="Calibri"/>
                <a:cs typeface="Calibri"/>
              </a:rPr>
              <a:t>codes</a:t>
            </a:r>
            <a:r>
              <a:rPr dirty="0" sz="3900" spc="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00" spc="-10" b="1">
                <a:solidFill>
                  <a:srgbClr val="FEFFFE"/>
                </a:solidFill>
                <a:latin typeface="Calibri"/>
                <a:cs typeface="Calibri"/>
              </a:rPr>
              <a:t>needed</a:t>
            </a:r>
            <a:endParaRPr sz="3900">
              <a:latin typeface="Calibri"/>
              <a:cs typeface="Calibri"/>
            </a:endParaRPr>
          </a:p>
          <a:p>
            <a:pPr marL="1533525" marR="217804">
              <a:lnSpc>
                <a:spcPct val="100600"/>
              </a:lnSpc>
              <a:spcBef>
                <a:spcPts val="3110"/>
              </a:spcBef>
            </a:pPr>
            <a:r>
              <a:rPr dirty="0" sz="3600" b="1">
                <a:solidFill>
                  <a:srgbClr val="FFFF00"/>
                </a:solidFill>
                <a:latin typeface="Arial"/>
                <a:cs typeface="Arial"/>
              </a:rPr>
              <a:t>US</a:t>
            </a:r>
            <a:r>
              <a:rPr dirty="0" sz="3600" spc="3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FFF00"/>
                </a:solidFill>
                <a:latin typeface="Arial"/>
                <a:cs typeface="Arial"/>
              </a:rPr>
              <a:t>$6</a:t>
            </a:r>
            <a:r>
              <a:rPr dirty="0" sz="3600" spc="1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-</a:t>
            </a:r>
            <a:r>
              <a:rPr dirty="0" sz="3600" spc="-20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IEEE CASS</a:t>
            </a:r>
            <a:r>
              <a:rPr dirty="0" sz="3600" spc="40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Membership</a:t>
            </a:r>
            <a:r>
              <a:rPr dirty="0" sz="3600" spc="90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for</a:t>
            </a:r>
            <a:r>
              <a:rPr dirty="0" sz="3600" spc="30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student</a:t>
            </a:r>
            <a:r>
              <a:rPr dirty="0" sz="3600" spc="55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members</a:t>
            </a:r>
            <a:r>
              <a:rPr dirty="0" sz="3600" spc="75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in</a:t>
            </a:r>
            <a:r>
              <a:rPr dirty="0" sz="3600" spc="-10" b="1">
                <a:solidFill>
                  <a:srgbClr val="FEFFFE"/>
                </a:solidFill>
                <a:latin typeface="Arial"/>
                <a:cs typeface="Arial"/>
              </a:rPr>
              <a:t> Developing Nations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750">
              <a:latin typeface="Arial"/>
              <a:cs typeface="Arial"/>
            </a:endParaRPr>
          </a:p>
          <a:p>
            <a:pPr marL="1533525" marR="5080">
              <a:lnSpc>
                <a:spcPct val="100499"/>
              </a:lnSpc>
            </a:pPr>
            <a:r>
              <a:rPr dirty="0" sz="3600" b="1">
                <a:solidFill>
                  <a:srgbClr val="FFFF00"/>
                </a:solidFill>
                <a:latin typeface="Arial"/>
                <a:cs typeface="Arial"/>
              </a:rPr>
              <a:t>US</a:t>
            </a:r>
            <a:r>
              <a:rPr dirty="0" sz="3600" spc="4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FFF00"/>
                </a:solidFill>
                <a:latin typeface="Arial"/>
                <a:cs typeface="Arial"/>
              </a:rPr>
              <a:t>$2</a:t>
            </a:r>
            <a:r>
              <a:rPr dirty="0" sz="3600" spc="2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-</a:t>
            </a:r>
            <a:r>
              <a:rPr dirty="0" sz="3600" spc="-15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IEEE</a:t>
            </a:r>
            <a:r>
              <a:rPr dirty="0" sz="3600" spc="5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CASS</a:t>
            </a:r>
            <a:r>
              <a:rPr dirty="0" sz="3600" spc="45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Membership</a:t>
            </a:r>
            <a:r>
              <a:rPr dirty="0" sz="3600" spc="95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for</a:t>
            </a:r>
            <a:r>
              <a:rPr dirty="0" sz="3600" spc="35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student</a:t>
            </a:r>
            <a:r>
              <a:rPr dirty="0" sz="3600" spc="60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members</a:t>
            </a:r>
            <a:r>
              <a:rPr dirty="0" sz="3600" spc="80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in</a:t>
            </a:r>
            <a:r>
              <a:rPr dirty="0" sz="3600" spc="-5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EFFFE"/>
                </a:solidFill>
                <a:latin typeface="Arial"/>
                <a:cs typeface="Arial"/>
              </a:rPr>
              <a:t>Low-</a:t>
            </a:r>
            <a:r>
              <a:rPr dirty="0" sz="3600" spc="-10" b="1">
                <a:solidFill>
                  <a:srgbClr val="FEFFFE"/>
                </a:solidFill>
                <a:latin typeface="Arial"/>
                <a:cs typeface="Arial"/>
              </a:rPr>
              <a:t>Income Countries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35" y="0"/>
            <a:ext cx="1045683" cy="10248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9955510" cy="11142980"/>
            <a:chOff x="0" y="0"/>
            <a:chExt cx="19955510" cy="111429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9955120" cy="1114291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39132" y="10222765"/>
              <a:ext cx="1676847" cy="50547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15174" y="10213685"/>
              <a:ext cx="523636" cy="5629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7439845" y="10222765"/>
              <a:ext cx="57785" cy="523875"/>
            </a:xfrm>
            <a:custGeom>
              <a:avLst/>
              <a:gdLst/>
              <a:ahLst/>
              <a:cxnLst/>
              <a:rect l="l" t="t" r="r" b="b"/>
              <a:pathLst>
                <a:path w="57784" h="523875">
                  <a:moveTo>
                    <a:pt x="57509" y="0"/>
                  </a:moveTo>
                  <a:lnTo>
                    <a:pt x="0" y="0"/>
                  </a:lnTo>
                  <a:lnTo>
                    <a:pt x="0" y="523636"/>
                  </a:lnTo>
                  <a:lnTo>
                    <a:pt x="57509" y="523636"/>
                  </a:lnTo>
                  <a:lnTo>
                    <a:pt x="57509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5258" rIns="0" bIns="0" rtlCol="0" vert="horz">
            <a:spAutoFit/>
          </a:bodyPr>
          <a:lstStyle/>
          <a:p>
            <a:pPr marL="3220085">
              <a:lnSpc>
                <a:spcPct val="100000"/>
              </a:lnSpc>
              <a:spcBef>
                <a:spcPts val="115"/>
              </a:spcBef>
            </a:pPr>
            <a:r>
              <a:rPr dirty="0" sz="7850">
                <a:latin typeface="Calibri"/>
                <a:cs typeface="Calibri"/>
              </a:rPr>
              <a:t>Membership</a:t>
            </a:r>
            <a:r>
              <a:rPr dirty="0" sz="7850" spc="-35">
                <a:latin typeface="Calibri"/>
                <a:cs typeface="Calibri"/>
              </a:rPr>
              <a:t> </a:t>
            </a:r>
            <a:r>
              <a:rPr dirty="0" sz="7850" spc="-20">
                <a:latin typeface="Calibri"/>
                <a:cs typeface="Calibri"/>
              </a:rPr>
              <a:t>Programs</a:t>
            </a:r>
            <a:endParaRPr sz="785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800365" y="225239"/>
            <a:ext cx="15796894" cy="8108950"/>
            <a:chOff x="1800365" y="225239"/>
            <a:chExt cx="15796894" cy="8108950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6072" y="2141204"/>
              <a:ext cx="15491172" cy="9383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1048" y="6987114"/>
              <a:ext cx="3220517" cy="134692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0365" y="225239"/>
              <a:ext cx="1688955" cy="1828188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8876785" y="10327907"/>
            <a:ext cx="259715" cy="2762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25">
                <a:solidFill>
                  <a:srgbClr val="383C47"/>
                </a:solidFill>
                <a:latin typeface="Microsoft JhengHei"/>
                <a:cs typeface="Microsoft JhengHei"/>
              </a:rPr>
              <a:t>11</a:t>
            </a:r>
            <a:endParaRPr sz="1650">
              <a:latin typeface="Microsoft JhengHei"/>
              <a:cs typeface="Microsoft JhengHe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28054" y="6108825"/>
            <a:ext cx="18717260" cy="3894454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574675" indent="-561975">
              <a:lnSpc>
                <a:spcPts val="3929"/>
              </a:lnSpc>
              <a:spcBef>
                <a:spcPts val="130"/>
              </a:spcBef>
              <a:buClr>
                <a:srgbClr val="B77165"/>
              </a:buClr>
              <a:buFont typeface="Wingdings"/>
              <a:buChar char=""/>
              <a:tabLst>
                <a:tab pos="574675" algn="l"/>
              </a:tabLst>
            </a:pP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SPECIAL</a:t>
            </a:r>
            <a:r>
              <a:rPr dirty="0" sz="3900" spc="-5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MEMBERSHIP</a:t>
            </a:r>
            <a:r>
              <a:rPr dirty="0" sz="3900" spc="3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OFFER</a:t>
            </a:r>
            <a:r>
              <a:rPr dirty="0" sz="3900" spc="-1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FOR</a:t>
            </a:r>
            <a:r>
              <a:rPr dirty="0" sz="3900" spc="-4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spc="-20" b="1">
                <a:solidFill>
                  <a:srgbClr val="FFFF00"/>
                </a:solidFill>
                <a:latin typeface="Calibri"/>
                <a:cs typeface="Calibri"/>
              </a:rPr>
              <a:t>2024</a:t>
            </a:r>
            <a:endParaRPr sz="3900">
              <a:latin typeface="Calibri"/>
              <a:cs typeface="Calibri"/>
            </a:endParaRPr>
          </a:p>
          <a:p>
            <a:pPr marL="6232525">
              <a:lnSpc>
                <a:spcPts val="12810"/>
              </a:lnSpc>
            </a:pPr>
            <a:r>
              <a:rPr dirty="0" sz="11300" spc="-25">
                <a:solidFill>
                  <a:srgbClr val="FEFFFE"/>
                </a:solidFill>
                <a:latin typeface="Rage Italic"/>
                <a:cs typeface="Rage Italic"/>
              </a:rPr>
              <a:t>Try</a:t>
            </a:r>
            <a:endParaRPr sz="11300">
              <a:latin typeface="Rage Italic"/>
              <a:cs typeface="Rage Italic"/>
            </a:endParaRPr>
          </a:p>
          <a:p>
            <a:pPr marL="574675" indent="-561975">
              <a:lnSpc>
                <a:spcPct val="100000"/>
              </a:lnSpc>
              <a:spcBef>
                <a:spcPts val="2680"/>
              </a:spcBef>
              <a:buClr>
                <a:srgbClr val="B77165"/>
              </a:buClr>
              <a:buFont typeface="Wingdings"/>
              <a:buChar char=""/>
              <a:tabLst>
                <a:tab pos="574675" algn="l"/>
              </a:tabLst>
            </a:pP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IEEE</a:t>
            </a:r>
            <a:r>
              <a:rPr dirty="0" sz="3900" spc="-1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members,</a:t>
            </a:r>
            <a:r>
              <a:rPr dirty="0" sz="3900" spc="-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who</a:t>
            </a:r>
            <a:r>
              <a:rPr dirty="0" sz="3900" spc="-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have</a:t>
            </a:r>
            <a:r>
              <a:rPr dirty="0" sz="3900" spc="1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never</a:t>
            </a:r>
            <a:r>
              <a:rPr dirty="0" sz="3900" spc="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been</a:t>
            </a:r>
            <a:r>
              <a:rPr dirty="0" sz="3900" spc="-4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CASS</a:t>
            </a:r>
            <a:r>
              <a:rPr dirty="0" sz="3900" spc="1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FFFF00"/>
                </a:solidFill>
                <a:latin typeface="Calibri"/>
                <a:cs typeface="Calibri"/>
              </a:rPr>
              <a:t>members,</a:t>
            </a:r>
            <a:r>
              <a:rPr dirty="0" sz="3900" spc="2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00FF00"/>
                </a:solidFill>
                <a:latin typeface="Calibri"/>
                <a:cs typeface="Calibri"/>
              </a:rPr>
              <a:t>can</a:t>
            </a:r>
            <a:r>
              <a:rPr dirty="0" sz="3900" spc="-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00FF00"/>
                </a:solidFill>
                <a:latin typeface="Calibri"/>
                <a:cs typeface="Calibri"/>
              </a:rPr>
              <a:t>join CASS</a:t>
            </a:r>
            <a:r>
              <a:rPr dirty="0" sz="3900" spc="1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00FF00"/>
                </a:solidFill>
                <a:latin typeface="Calibri"/>
                <a:cs typeface="Calibri"/>
              </a:rPr>
              <a:t>for</a:t>
            </a:r>
            <a:r>
              <a:rPr dirty="0" sz="3900" spc="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00FF00"/>
                </a:solidFill>
                <a:latin typeface="Calibri"/>
                <a:cs typeface="Calibri"/>
              </a:rPr>
              <a:t>free</a:t>
            </a:r>
            <a:r>
              <a:rPr dirty="0" sz="3900" spc="-3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00FF00"/>
                </a:solidFill>
                <a:latin typeface="Calibri"/>
                <a:cs typeface="Calibri"/>
              </a:rPr>
              <a:t>for</a:t>
            </a:r>
            <a:r>
              <a:rPr dirty="0" sz="3900" spc="-3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00" b="1">
                <a:solidFill>
                  <a:srgbClr val="00FF00"/>
                </a:solidFill>
                <a:latin typeface="Calibri"/>
                <a:cs typeface="Calibri"/>
              </a:rPr>
              <a:t>a</a:t>
            </a:r>
            <a:r>
              <a:rPr dirty="0" sz="3900" spc="-3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00" spc="-10" b="1">
                <a:solidFill>
                  <a:srgbClr val="00FF00"/>
                </a:solidFill>
                <a:latin typeface="Calibri"/>
                <a:cs typeface="Calibri"/>
              </a:rPr>
              <a:t>year!!!</a:t>
            </a:r>
            <a:endParaRPr sz="3900">
              <a:latin typeface="Calibri"/>
              <a:cs typeface="Calibri"/>
            </a:endParaRPr>
          </a:p>
          <a:p>
            <a:pPr lvl="1" marL="950594" indent="-562610">
              <a:lnSpc>
                <a:spcPct val="100000"/>
              </a:lnSpc>
              <a:spcBef>
                <a:spcPts val="2005"/>
              </a:spcBef>
              <a:buClr>
                <a:srgbClr val="B77165"/>
              </a:buClr>
              <a:buFont typeface="Courier New"/>
              <a:buChar char="o"/>
              <a:tabLst>
                <a:tab pos="950594" algn="l"/>
              </a:tabLst>
            </a:pP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Promotion</a:t>
            </a:r>
            <a:r>
              <a:rPr dirty="0" sz="360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codes</a:t>
            </a:r>
            <a:r>
              <a:rPr dirty="0" sz="3600" spc="-10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for</a:t>
            </a:r>
            <a:r>
              <a:rPr dirty="0" sz="3600" spc="-8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00FF00"/>
                </a:solidFill>
                <a:latin typeface="Calibri"/>
                <a:cs typeface="Calibri"/>
              </a:rPr>
              <a:t>students</a:t>
            </a:r>
            <a:r>
              <a:rPr dirty="0" sz="3600" spc="-6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00FF00"/>
                </a:solidFill>
                <a:latin typeface="Calibri"/>
                <a:cs typeface="Calibri"/>
              </a:rPr>
              <a:t>and</a:t>
            </a:r>
            <a:r>
              <a:rPr dirty="0" sz="3600" spc="-9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00FF00"/>
                </a:solidFill>
                <a:latin typeface="Calibri"/>
                <a:cs typeface="Calibri"/>
              </a:rPr>
              <a:t>professionals</a:t>
            </a:r>
            <a:r>
              <a:rPr dirty="0" sz="3600" spc="-7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FEFFFE"/>
                </a:solidFill>
                <a:latin typeface="Calibri"/>
                <a:cs typeface="Calibri"/>
              </a:rPr>
              <a:t>available</a:t>
            </a:r>
            <a:r>
              <a:rPr dirty="0" sz="3600" spc="-1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during</a:t>
            </a:r>
            <a:r>
              <a:rPr dirty="0" sz="360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the</a:t>
            </a:r>
            <a:r>
              <a:rPr dirty="0" sz="3600" spc="-1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2nd</a:t>
            </a:r>
            <a:r>
              <a:rPr dirty="0" sz="3600" spc="-9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semester</a:t>
            </a:r>
            <a:r>
              <a:rPr dirty="0" sz="360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of</a:t>
            </a:r>
            <a:r>
              <a:rPr dirty="0" sz="3600" spc="-9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spc="-20" b="1">
                <a:solidFill>
                  <a:srgbClr val="FEFFFE"/>
                </a:solidFill>
                <a:latin typeface="Calibri"/>
                <a:cs typeface="Calibri"/>
              </a:rPr>
              <a:t>2023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0" y="0"/>
            <a:ext cx="19955510" cy="5782945"/>
            <a:chOff x="0" y="0"/>
            <a:chExt cx="19955510" cy="5782945"/>
          </a:xfrm>
        </p:grpSpPr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25" y="2386376"/>
              <a:ext cx="19943602" cy="339607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0360" y="3294416"/>
              <a:ext cx="1685928" cy="182818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1028530" cy="9304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2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4252" y="314126"/>
            <a:ext cx="12931543" cy="12041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2390775">
              <a:lnSpc>
                <a:spcPct val="100000"/>
              </a:lnSpc>
              <a:spcBef>
                <a:spcPts val="120"/>
              </a:spcBef>
            </a:pPr>
            <a:r>
              <a:rPr dirty="0" spc="180"/>
              <a:t>CASS</a:t>
            </a:r>
            <a:r>
              <a:rPr dirty="0" spc="509"/>
              <a:t> </a:t>
            </a:r>
            <a:r>
              <a:rPr dirty="0" spc="160"/>
              <a:t>SET</a:t>
            </a:r>
            <a:r>
              <a:rPr dirty="0" spc="325"/>
              <a:t> </a:t>
            </a:r>
            <a:r>
              <a:rPr dirty="0" spc="120"/>
              <a:t>of</a:t>
            </a:r>
            <a:r>
              <a:rPr dirty="0" spc="515"/>
              <a:t> </a:t>
            </a:r>
            <a:r>
              <a:rPr dirty="0" spc="235"/>
              <a:t>CALLS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751202" y="329592"/>
            <a:ext cx="124460" cy="10535285"/>
            <a:chOff x="2751202" y="329592"/>
            <a:chExt cx="124460" cy="1053528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1202" y="329592"/>
              <a:ext cx="124303" cy="1053490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772143" y="350533"/>
              <a:ext cx="82550" cy="10493375"/>
            </a:xfrm>
            <a:custGeom>
              <a:avLst/>
              <a:gdLst/>
              <a:ahLst/>
              <a:cxnLst/>
              <a:rect l="l" t="t" r="r" b="b"/>
              <a:pathLst>
                <a:path w="82550" h="10493375">
                  <a:moveTo>
                    <a:pt x="76939" y="0"/>
                  </a:moveTo>
                  <a:lnTo>
                    <a:pt x="5480" y="0"/>
                  </a:lnTo>
                  <a:lnTo>
                    <a:pt x="0" y="5476"/>
                  </a:lnTo>
                  <a:lnTo>
                    <a:pt x="0" y="10487537"/>
                  </a:lnTo>
                  <a:lnTo>
                    <a:pt x="5480" y="10493018"/>
                  </a:lnTo>
                  <a:lnTo>
                    <a:pt x="76939" y="10493018"/>
                  </a:lnTo>
                  <a:lnTo>
                    <a:pt x="82419" y="10487537"/>
                  </a:lnTo>
                  <a:lnTo>
                    <a:pt x="82419" y="5476"/>
                  </a:lnTo>
                  <a:lnTo>
                    <a:pt x="76939" y="0"/>
                  </a:lnTo>
                  <a:close/>
                </a:path>
              </a:pathLst>
            </a:custGeom>
            <a:solidFill>
              <a:srgbClr val="FEFFFE">
                <a:alpha val="25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365392" y="314004"/>
            <a:ext cx="2263140" cy="2437765"/>
            <a:chOff x="365392" y="314004"/>
            <a:chExt cx="2263140" cy="243776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392" y="314004"/>
              <a:ext cx="2262736" cy="243726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292" y="403904"/>
              <a:ext cx="2053318" cy="222785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3493814" y="2297609"/>
            <a:ext cx="15534005" cy="75774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78740">
              <a:lnSpc>
                <a:spcPct val="100000"/>
              </a:lnSpc>
              <a:spcBef>
                <a:spcPts val="114"/>
              </a:spcBef>
            </a:pPr>
            <a:r>
              <a:rPr dirty="0" sz="4600" spc="-175" b="1">
                <a:solidFill>
                  <a:srgbClr val="FAE232"/>
                </a:solidFill>
                <a:latin typeface="Gill Sans MT"/>
                <a:cs typeface="Gill Sans MT"/>
              </a:rPr>
              <a:t>Outreach</a:t>
            </a:r>
            <a:r>
              <a:rPr dirty="0" sz="4600" spc="-14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150" b="1">
                <a:solidFill>
                  <a:srgbClr val="FAE232"/>
                </a:solidFill>
                <a:latin typeface="Gill Sans MT"/>
                <a:cs typeface="Gill Sans MT"/>
              </a:rPr>
              <a:t>Initiative:</a:t>
            </a:r>
            <a:r>
              <a:rPr dirty="0" sz="4600" spc="-13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b="1">
                <a:solidFill>
                  <a:srgbClr val="FAE232"/>
                </a:solidFill>
                <a:latin typeface="Gill Sans MT"/>
                <a:cs typeface="Gill Sans MT"/>
              </a:rPr>
              <a:t>2</a:t>
            </a:r>
            <a:r>
              <a:rPr dirty="0" sz="3450" spc="-10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spc="-85" b="1">
                <a:solidFill>
                  <a:srgbClr val="FAE232"/>
                </a:solidFill>
                <a:latin typeface="Gill Sans MT"/>
                <a:cs typeface="Gill Sans MT"/>
              </a:rPr>
              <a:t>runs</a:t>
            </a:r>
            <a:r>
              <a:rPr dirty="0" sz="3450" spc="-10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spc="-70" b="1">
                <a:solidFill>
                  <a:srgbClr val="FAE232"/>
                </a:solidFill>
                <a:latin typeface="Gill Sans MT"/>
                <a:cs typeface="Gill Sans MT"/>
              </a:rPr>
              <a:t>per</a:t>
            </a:r>
            <a:r>
              <a:rPr dirty="0" sz="3450" spc="-10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spc="-20" b="1">
                <a:solidFill>
                  <a:srgbClr val="FAE232"/>
                </a:solidFill>
                <a:latin typeface="Gill Sans MT"/>
                <a:cs typeface="Gill Sans MT"/>
              </a:rPr>
              <a:t>year</a:t>
            </a:r>
            <a:endParaRPr sz="3450">
              <a:latin typeface="Gill Sans MT"/>
              <a:cs typeface="Gill Sans MT"/>
            </a:endParaRPr>
          </a:p>
          <a:p>
            <a:pPr marL="78740">
              <a:lnSpc>
                <a:spcPct val="100000"/>
              </a:lnSpc>
              <a:spcBef>
                <a:spcPts val="5"/>
              </a:spcBef>
            </a:pPr>
            <a:r>
              <a:rPr dirty="0" sz="4600" spc="-210" b="1">
                <a:solidFill>
                  <a:srgbClr val="FEFFFE"/>
                </a:solidFill>
                <a:latin typeface="Gill Sans MT"/>
                <a:cs typeface="Gill Sans MT"/>
              </a:rPr>
              <a:t>Student</a:t>
            </a:r>
            <a:r>
              <a:rPr dirty="0" sz="4600" spc="-32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4600" spc="-235" b="1">
                <a:solidFill>
                  <a:srgbClr val="FEFFFE"/>
                </a:solidFill>
                <a:latin typeface="Gill Sans MT"/>
                <a:cs typeface="Gill Sans MT"/>
              </a:rPr>
              <a:t>Travel</a:t>
            </a:r>
            <a:r>
              <a:rPr dirty="0" sz="4600" spc="-85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4600" spc="-150" b="1">
                <a:solidFill>
                  <a:srgbClr val="FEFFFE"/>
                </a:solidFill>
                <a:latin typeface="Gill Sans MT"/>
                <a:cs typeface="Gill Sans MT"/>
              </a:rPr>
              <a:t>Grants:</a:t>
            </a:r>
            <a:r>
              <a:rPr dirty="0" sz="4600" spc="-17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b="1">
                <a:solidFill>
                  <a:srgbClr val="FEFFFE"/>
                </a:solidFill>
                <a:latin typeface="Gill Sans MT"/>
                <a:cs typeface="Gill Sans MT"/>
              </a:rPr>
              <a:t>4</a:t>
            </a:r>
            <a:r>
              <a:rPr dirty="0" sz="3450" spc="-20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85" b="1">
                <a:solidFill>
                  <a:srgbClr val="FEFFFE"/>
                </a:solidFill>
                <a:latin typeface="Gill Sans MT"/>
                <a:cs typeface="Gill Sans MT"/>
              </a:rPr>
              <a:t>runs</a:t>
            </a:r>
            <a:r>
              <a:rPr dirty="0" sz="3450" spc="-9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70" b="1">
                <a:solidFill>
                  <a:srgbClr val="FEFFFE"/>
                </a:solidFill>
                <a:latin typeface="Gill Sans MT"/>
                <a:cs typeface="Gill Sans MT"/>
              </a:rPr>
              <a:t>per</a:t>
            </a:r>
            <a:r>
              <a:rPr dirty="0" sz="3450" spc="-85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95" b="1">
                <a:solidFill>
                  <a:srgbClr val="FEFFFE"/>
                </a:solidFill>
                <a:latin typeface="Gill Sans MT"/>
                <a:cs typeface="Gill Sans MT"/>
              </a:rPr>
              <a:t>year</a:t>
            </a:r>
            <a:r>
              <a:rPr dirty="0" sz="3450" spc="-85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40" b="1">
                <a:solidFill>
                  <a:srgbClr val="FEFFFE"/>
                </a:solidFill>
                <a:latin typeface="Gill Sans MT"/>
                <a:cs typeface="Gill Sans MT"/>
              </a:rPr>
              <a:t>for</a:t>
            </a:r>
            <a:r>
              <a:rPr dirty="0" sz="3450" spc="-9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204" b="1">
                <a:solidFill>
                  <a:srgbClr val="FEFFFE"/>
                </a:solidFill>
                <a:latin typeface="Gill Sans MT"/>
                <a:cs typeface="Gill Sans MT"/>
              </a:rPr>
              <a:t>CASS</a:t>
            </a:r>
            <a:r>
              <a:rPr dirty="0" sz="3450" spc="-3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130" b="1">
                <a:solidFill>
                  <a:srgbClr val="FEFFFE"/>
                </a:solidFill>
                <a:latin typeface="Gill Sans MT"/>
                <a:cs typeface="Gill Sans MT"/>
              </a:rPr>
              <a:t>Flagship</a:t>
            </a:r>
            <a:r>
              <a:rPr dirty="0" sz="3450" spc="-9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10" b="1">
                <a:solidFill>
                  <a:srgbClr val="FEFFFE"/>
                </a:solidFill>
                <a:latin typeface="Gill Sans MT"/>
                <a:cs typeface="Gill Sans MT"/>
              </a:rPr>
              <a:t>Conferences</a:t>
            </a:r>
            <a:endParaRPr sz="3450">
              <a:latin typeface="Gill Sans MT"/>
              <a:cs typeface="Gill Sans MT"/>
            </a:endParaRPr>
          </a:p>
          <a:p>
            <a:pPr marL="6064885">
              <a:lnSpc>
                <a:spcPts val="4115"/>
              </a:lnSpc>
              <a:spcBef>
                <a:spcPts val="125"/>
              </a:spcBef>
            </a:pPr>
            <a:r>
              <a:rPr dirty="0" sz="3450" b="1">
                <a:solidFill>
                  <a:srgbClr val="FEFFFE"/>
                </a:solidFill>
                <a:latin typeface="Gill Sans MT"/>
                <a:cs typeface="Gill Sans MT"/>
              </a:rPr>
              <a:t>1</a:t>
            </a:r>
            <a:r>
              <a:rPr dirty="0" sz="3450" spc="-204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90" b="1">
                <a:solidFill>
                  <a:srgbClr val="FEFFFE"/>
                </a:solidFill>
                <a:latin typeface="Gill Sans MT"/>
                <a:cs typeface="Gill Sans MT"/>
              </a:rPr>
              <a:t>run</a:t>
            </a:r>
            <a:r>
              <a:rPr dirty="0" sz="3450" spc="-12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70" b="1">
                <a:solidFill>
                  <a:srgbClr val="FEFFFE"/>
                </a:solidFill>
                <a:latin typeface="Gill Sans MT"/>
                <a:cs typeface="Gill Sans MT"/>
              </a:rPr>
              <a:t>per</a:t>
            </a:r>
            <a:r>
              <a:rPr dirty="0" sz="3450" spc="-12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95" b="1">
                <a:solidFill>
                  <a:srgbClr val="FEFFFE"/>
                </a:solidFill>
                <a:latin typeface="Gill Sans MT"/>
                <a:cs typeface="Gill Sans MT"/>
              </a:rPr>
              <a:t>year</a:t>
            </a:r>
            <a:r>
              <a:rPr dirty="0" sz="3450" spc="-12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40" b="1">
                <a:solidFill>
                  <a:srgbClr val="FEFFFE"/>
                </a:solidFill>
                <a:latin typeface="Gill Sans MT"/>
                <a:cs typeface="Gill Sans MT"/>
              </a:rPr>
              <a:t>for</a:t>
            </a:r>
            <a:r>
              <a:rPr dirty="0" sz="3450" spc="-114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204" b="1">
                <a:solidFill>
                  <a:srgbClr val="FEFFFE"/>
                </a:solidFill>
                <a:latin typeface="Gill Sans MT"/>
                <a:cs typeface="Gill Sans MT"/>
              </a:rPr>
              <a:t>CASS</a:t>
            </a:r>
            <a:r>
              <a:rPr dirty="0" sz="3450" spc="-35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65" b="1">
                <a:solidFill>
                  <a:srgbClr val="FEFFFE"/>
                </a:solidFill>
                <a:latin typeface="Gill Sans MT"/>
                <a:cs typeface="Gill Sans MT"/>
              </a:rPr>
              <a:t>non</a:t>
            </a:r>
            <a:r>
              <a:rPr dirty="0" sz="3450" spc="-12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110" b="1">
                <a:solidFill>
                  <a:srgbClr val="FEFFFE"/>
                </a:solidFill>
                <a:latin typeface="Gill Sans MT"/>
                <a:cs typeface="Gill Sans MT"/>
              </a:rPr>
              <a:t>flagship</a:t>
            </a:r>
            <a:r>
              <a:rPr dirty="0" sz="3450" spc="-12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95" b="1">
                <a:solidFill>
                  <a:srgbClr val="FEFFFE"/>
                </a:solidFill>
                <a:latin typeface="Gill Sans MT"/>
                <a:cs typeface="Gill Sans MT"/>
              </a:rPr>
              <a:t>conferences</a:t>
            </a:r>
            <a:endParaRPr sz="3450">
              <a:latin typeface="Gill Sans MT"/>
              <a:cs typeface="Gill Sans MT"/>
            </a:endParaRPr>
          </a:p>
          <a:p>
            <a:pPr marL="78740">
              <a:lnSpc>
                <a:spcPts val="5495"/>
              </a:lnSpc>
            </a:pPr>
            <a:r>
              <a:rPr dirty="0" sz="4600" spc="-265" b="1">
                <a:solidFill>
                  <a:srgbClr val="FAE232"/>
                </a:solidFill>
                <a:latin typeface="Gill Sans MT"/>
                <a:cs typeface="Gill Sans MT"/>
              </a:rPr>
              <a:t>CASIF</a:t>
            </a:r>
            <a:r>
              <a:rPr dirty="0" sz="4600" spc="-5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254" b="1">
                <a:solidFill>
                  <a:srgbClr val="FAE232"/>
                </a:solidFill>
                <a:latin typeface="Gill Sans MT"/>
                <a:cs typeface="Gill Sans MT"/>
              </a:rPr>
              <a:t>(CASS</a:t>
            </a:r>
            <a:r>
              <a:rPr dirty="0" sz="4600" spc="-6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160" b="1">
                <a:solidFill>
                  <a:srgbClr val="FAE232"/>
                </a:solidFill>
                <a:latin typeface="Gill Sans MT"/>
                <a:cs typeface="Gill Sans MT"/>
              </a:rPr>
              <a:t>Industry</a:t>
            </a:r>
            <a:r>
              <a:rPr dirty="0" sz="4600" spc="-90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210" b="1">
                <a:solidFill>
                  <a:srgbClr val="FAE232"/>
                </a:solidFill>
                <a:latin typeface="Gill Sans MT"/>
                <a:cs typeface="Gill Sans MT"/>
              </a:rPr>
              <a:t>Forums):</a:t>
            </a:r>
            <a:r>
              <a:rPr dirty="0" sz="4600" spc="-320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spc="-110" b="1">
                <a:solidFill>
                  <a:srgbClr val="FAE232"/>
                </a:solidFill>
                <a:latin typeface="Gill Sans MT"/>
                <a:cs typeface="Gill Sans MT"/>
              </a:rPr>
              <a:t>events</a:t>
            </a:r>
            <a:r>
              <a:rPr dirty="0" sz="3450" spc="-40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spc="-70" b="1">
                <a:solidFill>
                  <a:srgbClr val="FAE232"/>
                </a:solidFill>
                <a:latin typeface="Gill Sans MT"/>
                <a:cs typeface="Gill Sans MT"/>
              </a:rPr>
              <a:t>with</a:t>
            </a:r>
            <a:r>
              <a:rPr dirty="0" sz="3450" spc="-40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spc="-10" b="1">
                <a:solidFill>
                  <a:srgbClr val="FAE232"/>
                </a:solidFill>
                <a:latin typeface="Gill Sans MT"/>
                <a:cs typeface="Gill Sans MT"/>
              </a:rPr>
              <a:t>industry</a:t>
            </a:r>
            <a:endParaRPr sz="3450">
              <a:latin typeface="Gill Sans MT"/>
              <a:cs typeface="Gill Sans MT"/>
            </a:endParaRPr>
          </a:p>
          <a:p>
            <a:pPr marL="78740">
              <a:lnSpc>
                <a:spcPct val="100000"/>
              </a:lnSpc>
            </a:pPr>
            <a:r>
              <a:rPr dirty="0" sz="4600" spc="-170" b="1">
                <a:solidFill>
                  <a:srgbClr val="FEFFFE"/>
                </a:solidFill>
                <a:latin typeface="Gill Sans MT"/>
                <a:cs typeface="Gill Sans MT"/>
              </a:rPr>
              <a:t>Seasonal</a:t>
            </a:r>
            <a:r>
              <a:rPr dirty="0" sz="4600" spc="-15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4600" spc="-140" b="1">
                <a:solidFill>
                  <a:srgbClr val="FEFFFE"/>
                </a:solidFill>
                <a:latin typeface="Gill Sans MT"/>
                <a:cs typeface="Gill Sans MT"/>
              </a:rPr>
              <a:t>Schools:</a:t>
            </a:r>
            <a:r>
              <a:rPr dirty="0" sz="4600" spc="-15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b="1">
                <a:solidFill>
                  <a:srgbClr val="FEFFFE"/>
                </a:solidFill>
                <a:latin typeface="Gill Sans MT"/>
                <a:cs typeface="Gill Sans MT"/>
              </a:rPr>
              <a:t>2</a:t>
            </a:r>
            <a:r>
              <a:rPr dirty="0" sz="3450" spc="-114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85" b="1">
                <a:solidFill>
                  <a:srgbClr val="FEFFFE"/>
                </a:solidFill>
                <a:latin typeface="Gill Sans MT"/>
                <a:cs typeface="Gill Sans MT"/>
              </a:rPr>
              <a:t>runs</a:t>
            </a:r>
            <a:r>
              <a:rPr dirty="0" sz="3450" spc="-114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70" b="1">
                <a:solidFill>
                  <a:srgbClr val="FEFFFE"/>
                </a:solidFill>
                <a:latin typeface="Gill Sans MT"/>
                <a:cs typeface="Gill Sans MT"/>
              </a:rPr>
              <a:t>per</a:t>
            </a:r>
            <a:r>
              <a:rPr dirty="0" sz="3450" spc="-114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3450" spc="-20" b="1">
                <a:solidFill>
                  <a:srgbClr val="FEFFFE"/>
                </a:solidFill>
                <a:latin typeface="Gill Sans MT"/>
                <a:cs typeface="Gill Sans MT"/>
              </a:rPr>
              <a:t>year</a:t>
            </a:r>
            <a:endParaRPr sz="3450">
              <a:latin typeface="Gill Sans MT"/>
              <a:cs typeface="Gill Sans MT"/>
            </a:endParaRPr>
          </a:p>
          <a:p>
            <a:pPr marL="78740">
              <a:lnSpc>
                <a:spcPct val="100000"/>
              </a:lnSpc>
              <a:spcBef>
                <a:spcPts val="5"/>
              </a:spcBef>
            </a:pPr>
            <a:r>
              <a:rPr dirty="0" sz="4600" spc="-190" b="1">
                <a:solidFill>
                  <a:srgbClr val="FAE232"/>
                </a:solidFill>
                <a:latin typeface="Gill Sans MT"/>
                <a:cs typeface="Gill Sans MT"/>
              </a:rPr>
              <a:t>Student</a:t>
            </a:r>
            <a:r>
              <a:rPr dirty="0" sz="4600" spc="-130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135" b="1">
                <a:solidFill>
                  <a:srgbClr val="FAE232"/>
                </a:solidFill>
                <a:latin typeface="Gill Sans MT"/>
                <a:cs typeface="Gill Sans MT"/>
              </a:rPr>
              <a:t>Design</a:t>
            </a:r>
            <a:r>
              <a:rPr dirty="0" sz="4600" spc="-18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190" b="1">
                <a:solidFill>
                  <a:srgbClr val="FAE232"/>
                </a:solidFill>
                <a:latin typeface="Gill Sans MT"/>
                <a:cs typeface="Gill Sans MT"/>
              </a:rPr>
              <a:t>Competition:</a:t>
            </a:r>
            <a:r>
              <a:rPr dirty="0" sz="4600" spc="-31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spc="-90" b="1">
                <a:solidFill>
                  <a:srgbClr val="FAE232"/>
                </a:solidFill>
                <a:latin typeface="Gill Sans MT"/>
                <a:cs typeface="Gill Sans MT"/>
              </a:rPr>
              <a:t>finals</a:t>
            </a:r>
            <a:r>
              <a:rPr dirty="0" sz="3450" spc="-9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spc="-55" b="1">
                <a:solidFill>
                  <a:srgbClr val="FAE232"/>
                </a:solidFill>
                <a:latin typeface="Gill Sans MT"/>
                <a:cs typeface="Gill Sans MT"/>
              </a:rPr>
              <a:t>at</a:t>
            </a:r>
            <a:r>
              <a:rPr dirty="0" sz="3450" spc="-8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3450" spc="-10" b="1">
                <a:solidFill>
                  <a:srgbClr val="FAE232"/>
                </a:solidFill>
                <a:latin typeface="Gill Sans MT"/>
                <a:cs typeface="Gill Sans MT"/>
              </a:rPr>
              <a:t>ISCAS</a:t>
            </a:r>
            <a:endParaRPr sz="3450">
              <a:latin typeface="Gill Sans MT"/>
              <a:cs typeface="Gill Sans MT"/>
            </a:endParaRPr>
          </a:p>
          <a:p>
            <a:pPr marL="12700" marR="7489190" indent="66040">
              <a:lnSpc>
                <a:spcPct val="100000"/>
              </a:lnSpc>
              <a:spcBef>
                <a:spcPts val="5"/>
              </a:spcBef>
            </a:pPr>
            <a:r>
              <a:rPr dirty="0" sz="4600" spc="-170" b="1">
                <a:solidFill>
                  <a:srgbClr val="FEFFFE"/>
                </a:solidFill>
                <a:latin typeface="Gill Sans MT"/>
                <a:cs typeface="Gill Sans MT"/>
              </a:rPr>
              <a:t>Predoctoral</a:t>
            </a:r>
            <a:r>
              <a:rPr dirty="0" sz="4600" spc="-9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4600" spc="-10" b="1">
                <a:solidFill>
                  <a:srgbClr val="FEFFFE"/>
                </a:solidFill>
                <a:latin typeface="Gill Sans MT"/>
                <a:cs typeface="Gill Sans MT"/>
              </a:rPr>
              <a:t>Grants </a:t>
            </a:r>
            <a:r>
              <a:rPr dirty="0" sz="4600" spc="-155" b="1">
                <a:solidFill>
                  <a:srgbClr val="FAE232"/>
                </a:solidFill>
                <a:latin typeface="Gill Sans MT"/>
                <a:cs typeface="Gill Sans MT"/>
              </a:rPr>
              <a:t>Distinguished</a:t>
            </a:r>
            <a:r>
              <a:rPr dirty="0" sz="4600" spc="-9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190" b="1">
                <a:solidFill>
                  <a:srgbClr val="FAE232"/>
                </a:solidFill>
                <a:latin typeface="Gill Sans MT"/>
                <a:cs typeface="Gill Sans MT"/>
              </a:rPr>
              <a:t>Lecture</a:t>
            </a:r>
            <a:r>
              <a:rPr dirty="0" sz="4600" spc="-90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270" b="1">
                <a:solidFill>
                  <a:srgbClr val="FAE232"/>
                </a:solidFill>
                <a:latin typeface="Gill Sans MT"/>
                <a:cs typeface="Gill Sans MT"/>
              </a:rPr>
              <a:t>Program </a:t>
            </a:r>
            <a:r>
              <a:rPr dirty="0" sz="4600" spc="-270" b="1">
                <a:solidFill>
                  <a:srgbClr val="FEFFFE"/>
                </a:solidFill>
                <a:latin typeface="Gill Sans MT"/>
                <a:cs typeface="Gill Sans MT"/>
              </a:rPr>
              <a:t>CAS</a:t>
            </a:r>
            <a:r>
              <a:rPr dirty="0" sz="4600" spc="-5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4600" spc="-145" b="1">
                <a:solidFill>
                  <a:srgbClr val="FEFFFE"/>
                </a:solidFill>
                <a:latin typeface="Gill Sans MT"/>
                <a:cs typeface="Gill Sans MT"/>
              </a:rPr>
              <a:t>Micro</a:t>
            </a:r>
            <a:r>
              <a:rPr dirty="0" sz="4600" spc="-110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4600" spc="-190" b="1">
                <a:solidFill>
                  <a:srgbClr val="FEFFFE"/>
                </a:solidFill>
                <a:latin typeface="Gill Sans MT"/>
                <a:cs typeface="Gill Sans MT"/>
              </a:rPr>
              <a:t>Learning</a:t>
            </a:r>
            <a:r>
              <a:rPr dirty="0" sz="4600" spc="-75" b="1">
                <a:solidFill>
                  <a:srgbClr val="FEFFFE"/>
                </a:solidFill>
                <a:latin typeface="Gill Sans MT"/>
                <a:cs typeface="Gill Sans MT"/>
              </a:rPr>
              <a:t> </a:t>
            </a:r>
            <a:r>
              <a:rPr dirty="0" sz="4600" spc="-10" b="1">
                <a:solidFill>
                  <a:srgbClr val="FEFFFE"/>
                </a:solidFill>
                <a:latin typeface="Gill Sans MT"/>
                <a:cs typeface="Gill Sans MT"/>
              </a:rPr>
              <a:t>(MiLe)</a:t>
            </a:r>
            <a:endParaRPr sz="4600">
              <a:latin typeface="Gill Sans MT"/>
              <a:cs typeface="Gill Sans MT"/>
            </a:endParaRPr>
          </a:p>
          <a:p>
            <a:pPr marL="53340" marR="6587490" indent="-41275">
              <a:lnSpc>
                <a:spcPct val="100000"/>
              </a:lnSpc>
              <a:spcBef>
                <a:spcPts val="10"/>
              </a:spcBef>
            </a:pPr>
            <a:r>
              <a:rPr dirty="0" sz="4600" spc="-335" b="1">
                <a:solidFill>
                  <a:srgbClr val="FAE232"/>
                </a:solidFill>
                <a:latin typeface="Gill Sans MT"/>
                <a:cs typeface="Gill Sans MT"/>
              </a:rPr>
              <a:t>Women</a:t>
            </a:r>
            <a:r>
              <a:rPr dirty="0" sz="4600" b="1">
                <a:solidFill>
                  <a:srgbClr val="FAE232"/>
                </a:solidFill>
                <a:latin typeface="Gill Sans MT"/>
                <a:cs typeface="Gill Sans MT"/>
              </a:rPr>
              <a:t> in</a:t>
            </a:r>
            <a:r>
              <a:rPr dirty="0" sz="4600" spc="-185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270" b="1">
                <a:solidFill>
                  <a:srgbClr val="FAE232"/>
                </a:solidFill>
                <a:latin typeface="Gill Sans MT"/>
                <a:cs typeface="Gill Sans MT"/>
              </a:rPr>
              <a:t>CAS</a:t>
            </a:r>
            <a:r>
              <a:rPr dirty="0" sz="4600" spc="-50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260" b="1">
                <a:solidFill>
                  <a:srgbClr val="FAE232"/>
                </a:solidFill>
                <a:latin typeface="Gill Sans MT"/>
                <a:cs typeface="Gill Sans MT"/>
              </a:rPr>
              <a:t>Program</a:t>
            </a:r>
            <a:r>
              <a:rPr dirty="0" sz="4600" spc="-60" b="1">
                <a:solidFill>
                  <a:srgbClr val="FAE232"/>
                </a:solidFill>
                <a:latin typeface="Gill Sans MT"/>
                <a:cs typeface="Gill Sans MT"/>
              </a:rPr>
              <a:t> </a:t>
            </a:r>
            <a:r>
              <a:rPr dirty="0" sz="4600" spc="-170" b="1">
                <a:solidFill>
                  <a:srgbClr val="FAE232"/>
                </a:solidFill>
                <a:latin typeface="Gill Sans MT"/>
                <a:cs typeface="Gill Sans MT"/>
              </a:rPr>
              <a:t>(WiCAS) </a:t>
            </a:r>
            <a:r>
              <a:rPr dirty="0" sz="4600" spc="-235" b="1">
                <a:solidFill>
                  <a:srgbClr val="FFFFFF"/>
                </a:solidFill>
                <a:latin typeface="Gill Sans MT"/>
                <a:cs typeface="Gill Sans MT"/>
              </a:rPr>
              <a:t>UNIC-</a:t>
            </a:r>
            <a:r>
              <a:rPr dirty="0" sz="4600" spc="-275" b="1">
                <a:solidFill>
                  <a:srgbClr val="FFFFFF"/>
                </a:solidFill>
                <a:latin typeface="Gill Sans MT"/>
                <a:cs typeface="Gill Sans MT"/>
              </a:rPr>
              <a:t>CASS</a:t>
            </a:r>
            <a:endParaRPr sz="4600">
              <a:latin typeface="Gill Sans MT"/>
              <a:cs typeface="Gill Sans MT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6950038" y="10536146"/>
            <a:ext cx="1871980" cy="694690"/>
            <a:chOff x="16950038" y="10536146"/>
            <a:chExt cx="1871980" cy="694690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50038" y="10536146"/>
              <a:ext cx="1871752" cy="69433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39941" y="10626046"/>
              <a:ext cx="1662334" cy="484916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19341766" y="10524739"/>
            <a:ext cx="713105" cy="756285"/>
            <a:chOff x="19341766" y="10524739"/>
            <a:chExt cx="713105" cy="756285"/>
          </a:xfrm>
        </p:grpSpPr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341766" y="10524739"/>
              <a:ext cx="713024" cy="75583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431669" y="10614640"/>
              <a:ext cx="503606" cy="546413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19016645" y="10593699"/>
            <a:ext cx="101600" cy="570230"/>
            <a:chOff x="19016645" y="10593699"/>
            <a:chExt cx="101600" cy="570230"/>
          </a:xfrm>
        </p:grpSpPr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16645" y="10593699"/>
              <a:ext cx="101251" cy="56961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9037587" y="10614640"/>
              <a:ext cx="59690" cy="528320"/>
            </a:xfrm>
            <a:custGeom>
              <a:avLst/>
              <a:gdLst/>
              <a:ahLst/>
              <a:cxnLst/>
              <a:rect l="l" t="t" r="r" b="b"/>
              <a:pathLst>
                <a:path w="59690" h="528320">
                  <a:moveTo>
                    <a:pt x="59368" y="0"/>
                  </a:moveTo>
                  <a:lnTo>
                    <a:pt x="0" y="0"/>
                  </a:lnTo>
                  <a:lnTo>
                    <a:pt x="0" y="527732"/>
                  </a:lnTo>
                  <a:lnTo>
                    <a:pt x="59368" y="527732"/>
                  </a:lnTo>
                  <a:lnTo>
                    <a:pt x="59368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9937730" cy="11308715"/>
            <a:chOff x="0" y="0"/>
            <a:chExt cx="1993773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40"/>
              <a:ext cx="2031718" cy="1130267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811" y="0"/>
              <a:ext cx="19770476" cy="11308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5627" y="564123"/>
            <a:ext cx="1687368" cy="16717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04444" y="197589"/>
            <a:ext cx="6406515" cy="12820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70">
                <a:solidFill>
                  <a:srgbClr val="00A2FF"/>
                </a:solidFill>
              </a:rPr>
              <a:t>LASCAS</a:t>
            </a:r>
            <a:r>
              <a:rPr dirty="0" sz="8250" spc="-70">
                <a:solidFill>
                  <a:srgbClr val="FFFFFF"/>
                </a:solidFill>
              </a:rPr>
              <a:t>2024</a:t>
            </a:r>
            <a:endParaRPr sz="8250"/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3204290"/>
            <a:ext cx="20104100" cy="8104505"/>
            <a:chOff x="0" y="3204290"/>
            <a:chExt cx="20104100" cy="810450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204290"/>
              <a:ext cx="14771408" cy="422165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394985"/>
              <a:ext cx="7804686" cy="391357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36221" y="3204290"/>
              <a:ext cx="5367878" cy="422165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80129" y="7414505"/>
              <a:ext cx="8440255" cy="389405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35613" y="7372334"/>
              <a:ext cx="5368485" cy="3936221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6623543" y="1576751"/>
            <a:ext cx="6368415" cy="129921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600">
                <a:solidFill>
                  <a:srgbClr val="FFFFFF"/>
                </a:solidFill>
                <a:latin typeface="Arial"/>
                <a:cs typeface="Arial"/>
              </a:rPr>
              <a:t>Punta</a:t>
            </a:r>
            <a:r>
              <a:rPr dirty="0" sz="4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60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dirty="0" sz="4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600">
                <a:solidFill>
                  <a:srgbClr val="FFFFFF"/>
                </a:solidFill>
                <a:latin typeface="Arial"/>
                <a:cs typeface="Arial"/>
              </a:rPr>
              <a:t>Este,</a:t>
            </a:r>
            <a:r>
              <a:rPr dirty="0" sz="4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600" spc="-10">
                <a:solidFill>
                  <a:srgbClr val="FFFFFF"/>
                </a:solidFill>
                <a:latin typeface="Arial"/>
                <a:cs typeface="Arial"/>
              </a:rPr>
              <a:t>Uruguay</a:t>
            </a:r>
            <a:endParaRPr sz="4600">
              <a:latin typeface="Arial"/>
              <a:cs typeface="Arial"/>
            </a:endParaRPr>
          </a:p>
          <a:p>
            <a:pPr algn="ctr" marR="260985">
              <a:lnSpc>
                <a:spcPct val="100000"/>
              </a:lnSpc>
              <a:spcBef>
                <a:spcPts val="1730"/>
              </a:spcBef>
            </a:pPr>
            <a:r>
              <a:rPr dirty="0" sz="2300">
                <a:solidFill>
                  <a:srgbClr val="00A2FF"/>
                </a:solidFill>
                <a:latin typeface="Arial"/>
                <a:cs typeface="Arial"/>
              </a:rPr>
              <a:t>February</a:t>
            </a:r>
            <a:r>
              <a:rPr dirty="0" sz="2300" spc="-5">
                <a:solidFill>
                  <a:srgbClr val="00A2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00A2FF"/>
                </a:solidFill>
                <a:latin typeface="Arial"/>
                <a:cs typeface="Arial"/>
              </a:rPr>
              <a:t>27</a:t>
            </a:r>
            <a:r>
              <a:rPr dirty="0" sz="2300" spc="-5">
                <a:solidFill>
                  <a:srgbClr val="00A2FF"/>
                </a:solidFill>
                <a:latin typeface="Arial"/>
                <a:cs typeface="Arial"/>
              </a:rPr>
              <a:t> </a:t>
            </a:r>
            <a:r>
              <a:rPr dirty="0" sz="2300" spc="130">
                <a:solidFill>
                  <a:srgbClr val="00A2FF"/>
                </a:solidFill>
                <a:latin typeface="Arial"/>
                <a:cs typeface="Arial"/>
              </a:rPr>
              <a:t>-</a:t>
            </a:r>
            <a:r>
              <a:rPr dirty="0" sz="2300" spc="-5">
                <a:solidFill>
                  <a:srgbClr val="00A2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00A2FF"/>
                </a:solidFill>
                <a:latin typeface="Arial"/>
                <a:cs typeface="Arial"/>
              </a:rPr>
              <a:t>March</a:t>
            </a:r>
            <a:r>
              <a:rPr dirty="0" sz="2300" spc="-5">
                <a:solidFill>
                  <a:srgbClr val="00A2FF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00A2FF"/>
                </a:solidFill>
                <a:latin typeface="Arial"/>
                <a:cs typeface="Arial"/>
              </a:rPr>
              <a:t>1,</a:t>
            </a:r>
            <a:r>
              <a:rPr dirty="0" sz="2300" spc="-5">
                <a:solidFill>
                  <a:srgbClr val="00A2FF"/>
                </a:solidFill>
                <a:latin typeface="Arial"/>
                <a:cs typeface="Arial"/>
              </a:rPr>
              <a:t> </a:t>
            </a:r>
            <a:r>
              <a:rPr dirty="0" sz="2300" spc="-20">
                <a:solidFill>
                  <a:srgbClr val="00A2FF"/>
                </a:solidFill>
                <a:latin typeface="Arial"/>
                <a:cs typeface="Arial"/>
              </a:rPr>
              <a:t>2024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894" y="0"/>
            <a:ext cx="20089495" cy="11268710"/>
            <a:chOff x="14894" y="0"/>
            <a:chExt cx="20089495" cy="112687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94" y="0"/>
              <a:ext cx="20089205" cy="1126822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66751" y="10324807"/>
              <a:ext cx="1719249" cy="51825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02877" y="10315498"/>
              <a:ext cx="536877" cy="577221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7918062" y="10324807"/>
              <a:ext cx="59055" cy="537210"/>
            </a:xfrm>
            <a:custGeom>
              <a:avLst/>
              <a:gdLst/>
              <a:ahLst/>
              <a:cxnLst/>
              <a:rect l="l" t="t" r="r" b="b"/>
              <a:pathLst>
                <a:path w="59055" h="537209">
                  <a:moveTo>
                    <a:pt x="58964" y="0"/>
                  </a:moveTo>
                  <a:lnTo>
                    <a:pt x="0" y="0"/>
                  </a:lnTo>
                  <a:lnTo>
                    <a:pt x="0" y="536877"/>
                  </a:lnTo>
                  <a:lnTo>
                    <a:pt x="58964" y="536877"/>
                  </a:lnTo>
                  <a:lnTo>
                    <a:pt x="58964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6542" y="2038889"/>
              <a:ext cx="15882898" cy="9620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72851" y="241871"/>
            <a:ext cx="9395460" cy="1254760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4283075" algn="l"/>
              </a:tabLst>
            </a:pPr>
            <a:r>
              <a:rPr dirty="0" sz="8050" b="1">
                <a:latin typeface="Calibri"/>
                <a:cs typeface="Calibri"/>
              </a:rPr>
              <a:t>CASS</a:t>
            </a:r>
            <a:r>
              <a:rPr dirty="0" sz="8050" spc="20" b="1">
                <a:latin typeface="Calibri"/>
                <a:cs typeface="Calibri"/>
              </a:rPr>
              <a:t> </a:t>
            </a:r>
            <a:r>
              <a:rPr dirty="0" sz="8050" spc="-20" b="1">
                <a:latin typeface="Calibri"/>
                <a:cs typeface="Calibri"/>
              </a:rPr>
              <a:t>75</a:t>
            </a:r>
            <a:r>
              <a:rPr dirty="0" baseline="24922" sz="8025" spc="-30" b="1">
                <a:latin typeface="Calibri"/>
                <a:cs typeface="Calibri"/>
              </a:rPr>
              <a:t>th</a:t>
            </a:r>
            <a:r>
              <a:rPr dirty="0" baseline="24922" sz="8025" b="1">
                <a:latin typeface="Calibri"/>
                <a:cs typeface="Calibri"/>
              </a:rPr>
              <a:t>	</a:t>
            </a:r>
            <a:r>
              <a:rPr dirty="0" sz="8050" spc="-10" b="1">
                <a:latin typeface="Calibri"/>
                <a:cs typeface="Calibri"/>
              </a:rPr>
              <a:t>Anniversary</a:t>
            </a:r>
            <a:endParaRPr sz="805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883105" y="74475"/>
            <a:ext cx="11963400" cy="10507980"/>
            <a:chOff x="1883105" y="74475"/>
            <a:chExt cx="11963400" cy="1050798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3105" y="74475"/>
              <a:ext cx="1731663" cy="187441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29136" y="2544734"/>
              <a:ext cx="6917344" cy="80376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9391653" y="10432930"/>
            <a:ext cx="265430" cy="2825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650" spc="-25">
                <a:solidFill>
                  <a:srgbClr val="383C47"/>
                </a:solidFill>
                <a:latin typeface="Microsoft JhengHei"/>
                <a:cs typeface="Microsoft JhengHei"/>
              </a:rPr>
              <a:t>12</a:t>
            </a:r>
            <a:endParaRPr sz="16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092035" cy="11213465"/>
            <a:chOff x="0" y="0"/>
            <a:chExt cx="20092035" cy="112134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091848" cy="1121295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091848" cy="1121295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02098" y="8565690"/>
            <a:ext cx="12067540" cy="1384300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3971925" marR="5080" indent="-3959860">
              <a:lnSpc>
                <a:spcPct val="100000"/>
              </a:lnSpc>
              <a:spcBef>
                <a:spcPts val="110"/>
              </a:spcBef>
              <a:tabLst>
                <a:tab pos="1065530" algn="l"/>
                <a:tab pos="2618105" algn="l"/>
                <a:tab pos="5829935" algn="l"/>
                <a:tab pos="7019290" algn="l"/>
                <a:tab pos="7727950" algn="l"/>
                <a:tab pos="8866505" algn="l"/>
                <a:tab pos="10820400" algn="l"/>
              </a:tabLst>
            </a:pPr>
            <a:r>
              <a:rPr dirty="0" sz="4450" spc="340">
                <a:latin typeface="Arial Narrow"/>
                <a:cs typeface="Arial Narrow"/>
              </a:rPr>
              <a:t>For</a:t>
            </a:r>
            <a:r>
              <a:rPr dirty="0" sz="4450">
                <a:latin typeface="Arial Narrow"/>
                <a:cs typeface="Arial Narrow"/>
              </a:rPr>
              <a:t>	</a:t>
            </a:r>
            <a:r>
              <a:rPr dirty="0" sz="4450" spc="520">
                <a:latin typeface="Arial Narrow"/>
                <a:cs typeface="Arial Narrow"/>
              </a:rPr>
              <a:t>more</a:t>
            </a:r>
            <a:r>
              <a:rPr dirty="0" sz="4450">
                <a:latin typeface="Arial Narrow"/>
                <a:cs typeface="Arial Narrow"/>
              </a:rPr>
              <a:t>	</a:t>
            </a:r>
            <a:r>
              <a:rPr dirty="0" sz="4450" spc="475">
                <a:latin typeface="Arial Narrow"/>
                <a:cs typeface="Arial Narrow"/>
              </a:rPr>
              <a:t>information</a:t>
            </a:r>
            <a:r>
              <a:rPr dirty="0" sz="4450">
                <a:latin typeface="Arial Narrow"/>
                <a:cs typeface="Arial Narrow"/>
              </a:rPr>
              <a:t>	</a:t>
            </a:r>
            <a:r>
              <a:rPr dirty="0" sz="4450" spc="495">
                <a:latin typeface="Arial Narrow"/>
                <a:cs typeface="Arial Narrow"/>
              </a:rPr>
              <a:t>and</a:t>
            </a:r>
            <a:r>
              <a:rPr dirty="0" sz="4450">
                <a:latin typeface="Arial Narrow"/>
                <a:cs typeface="Arial Narrow"/>
              </a:rPr>
              <a:t>	</a:t>
            </a:r>
            <a:r>
              <a:rPr dirty="0" sz="4450" spc="400">
                <a:latin typeface="Arial Narrow"/>
                <a:cs typeface="Arial Narrow"/>
              </a:rPr>
              <a:t>to</a:t>
            </a:r>
            <a:r>
              <a:rPr dirty="0" sz="4450">
                <a:latin typeface="Arial Narrow"/>
                <a:cs typeface="Arial Narrow"/>
              </a:rPr>
              <a:t>	</a:t>
            </a:r>
            <a:r>
              <a:rPr dirty="0" sz="4450" spc="370">
                <a:latin typeface="Arial Narrow"/>
                <a:cs typeface="Arial Narrow"/>
              </a:rPr>
              <a:t>join</a:t>
            </a:r>
            <a:r>
              <a:rPr dirty="0" sz="4450">
                <a:latin typeface="Arial Narrow"/>
                <a:cs typeface="Arial Narrow"/>
              </a:rPr>
              <a:t>	</a:t>
            </a:r>
            <a:r>
              <a:rPr dirty="0" sz="4450" spc="509">
                <a:latin typeface="Arial Narrow"/>
                <a:cs typeface="Arial Narrow"/>
              </a:rPr>
              <a:t>CASS,</a:t>
            </a:r>
            <a:r>
              <a:rPr dirty="0" sz="4450">
                <a:latin typeface="Arial Narrow"/>
                <a:cs typeface="Arial Narrow"/>
              </a:rPr>
              <a:t>	</a:t>
            </a:r>
            <a:r>
              <a:rPr dirty="0" sz="4450" spc="380">
                <a:latin typeface="Arial Narrow"/>
                <a:cs typeface="Arial Narrow"/>
              </a:rPr>
              <a:t>visit: </a:t>
            </a:r>
            <a:r>
              <a:rPr dirty="0" u="sng" sz="4450" spc="380">
                <a:solidFill>
                  <a:srgbClr val="A4EA78"/>
                </a:solidFill>
                <a:uFill>
                  <a:solidFill>
                    <a:srgbClr val="A4EA78"/>
                  </a:solidFill>
                </a:uFill>
                <a:latin typeface="Arial Narrow"/>
                <a:cs typeface="Arial Narrow"/>
              </a:rPr>
              <a:t>IEEE-</a:t>
            </a:r>
            <a:r>
              <a:rPr dirty="0" u="sng" sz="4450" spc="570">
                <a:solidFill>
                  <a:srgbClr val="A4EA78"/>
                </a:solidFill>
                <a:uFill>
                  <a:solidFill>
                    <a:srgbClr val="A4EA78"/>
                  </a:solidFill>
                </a:uFill>
                <a:latin typeface="Arial Narrow"/>
                <a:cs typeface="Arial Narrow"/>
              </a:rPr>
              <a:t>CAS.ORG</a:t>
            </a:r>
            <a:endParaRPr sz="44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3964" y="160832"/>
              <a:ext cx="12258474" cy="233710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44455" rIns="0" bIns="0" rtlCol="0" vert="horz">
            <a:spAutoFit/>
          </a:bodyPr>
          <a:lstStyle/>
          <a:p>
            <a:pPr marL="2177415">
              <a:lnSpc>
                <a:spcPct val="100000"/>
              </a:lnSpc>
              <a:spcBef>
                <a:spcPts val="115"/>
              </a:spcBef>
            </a:pPr>
            <a:r>
              <a:rPr dirty="0" sz="7900">
                <a:latin typeface="Tahoma"/>
                <a:cs typeface="Tahoma"/>
              </a:rPr>
              <a:t>CASS</a:t>
            </a:r>
            <a:r>
              <a:rPr dirty="0" sz="7900" spc="-459">
                <a:latin typeface="Tahoma"/>
                <a:cs typeface="Tahoma"/>
              </a:rPr>
              <a:t> </a:t>
            </a:r>
            <a:r>
              <a:rPr dirty="0" sz="7900" spc="150">
                <a:latin typeface="Tahoma"/>
                <a:cs typeface="Tahoma"/>
              </a:rPr>
              <a:t>Conferences</a:t>
            </a:r>
            <a:r>
              <a:rPr dirty="0" sz="7900" spc="-455">
                <a:latin typeface="Tahoma"/>
                <a:cs typeface="Tahoma"/>
              </a:rPr>
              <a:t> </a:t>
            </a:r>
            <a:r>
              <a:rPr dirty="0" sz="7900" spc="150">
                <a:latin typeface="Tahoma"/>
                <a:cs typeface="Tahoma"/>
              </a:rPr>
              <a:t>2023</a:t>
            </a:r>
            <a:endParaRPr sz="79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14976" y="261835"/>
            <a:ext cx="19579590" cy="10799445"/>
            <a:chOff x="114976" y="261835"/>
            <a:chExt cx="19579590" cy="1079944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2291" y="2246633"/>
              <a:ext cx="15601095" cy="10617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4551" y="335487"/>
              <a:ext cx="1673666" cy="181565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69999" y="2523064"/>
              <a:ext cx="7624479" cy="210087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78900" y="10299582"/>
              <a:ext cx="1888528" cy="71123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73138" y="10393819"/>
              <a:ext cx="1662357" cy="48501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71287" y="10288273"/>
              <a:ext cx="728794" cy="77278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65527" y="10382511"/>
              <a:ext cx="502602" cy="54658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48366" y="10359893"/>
              <a:ext cx="102427" cy="571081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7570983" y="10382511"/>
              <a:ext cx="59055" cy="528320"/>
            </a:xfrm>
            <a:custGeom>
              <a:avLst/>
              <a:gdLst/>
              <a:ahLst/>
              <a:cxnLst/>
              <a:rect l="l" t="t" r="r" b="b"/>
              <a:pathLst>
                <a:path w="59055" h="528320">
                  <a:moveTo>
                    <a:pt x="59055" y="0"/>
                  </a:moveTo>
                  <a:lnTo>
                    <a:pt x="0" y="0"/>
                  </a:lnTo>
                  <a:lnTo>
                    <a:pt x="0" y="527732"/>
                  </a:lnTo>
                  <a:lnTo>
                    <a:pt x="59055" y="527732"/>
                  </a:lnTo>
                  <a:lnTo>
                    <a:pt x="59055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21987" y="8741514"/>
              <a:ext cx="3709206" cy="1257762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130311" y="8769156"/>
              <a:ext cx="3619994" cy="123011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10443" y="8766643"/>
              <a:ext cx="3695384" cy="1235145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07087" y="5637943"/>
              <a:ext cx="3602403" cy="128540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2230" y="5637943"/>
              <a:ext cx="3559682" cy="1279123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84666" y="5614069"/>
              <a:ext cx="4084901" cy="1279123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080767" y="5637943"/>
              <a:ext cx="3367436" cy="124142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782438" y="5626635"/>
              <a:ext cx="3024410" cy="126655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2185" y="261835"/>
              <a:ext cx="172755" cy="17272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7695" y="311184"/>
              <a:ext cx="172775" cy="17272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6674" y="311184"/>
              <a:ext cx="172755" cy="172727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14973" y="460545"/>
              <a:ext cx="987425" cy="494665"/>
            </a:xfrm>
            <a:custGeom>
              <a:avLst/>
              <a:gdLst/>
              <a:ahLst/>
              <a:cxnLst/>
              <a:rect l="l" t="t" r="r" b="b"/>
              <a:pathLst>
                <a:path w="987425" h="494665">
                  <a:moveTo>
                    <a:pt x="296151" y="122059"/>
                  </a:moveTo>
                  <a:lnTo>
                    <a:pt x="281343" y="86283"/>
                  </a:lnTo>
                  <a:lnTo>
                    <a:pt x="215887" y="57302"/>
                  </a:lnTo>
                  <a:lnTo>
                    <a:pt x="172034" y="49542"/>
                  </a:lnTo>
                  <a:lnTo>
                    <a:pt x="127469" y="49352"/>
                  </a:lnTo>
                  <a:lnTo>
                    <a:pt x="83324" y="56692"/>
                  </a:lnTo>
                  <a:lnTo>
                    <a:pt x="40716" y="71488"/>
                  </a:lnTo>
                  <a:lnTo>
                    <a:pt x="8331" y="93611"/>
                  </a:lnTo>
                  <a:lnTo>
                    <a:pt x="0" y="122059"/>
                  </a:lnTo>
                  <a:lnTo>
                    <a:pt x="0" y="331787"/>
                  </a:lnTo>
                  <a:lnTo>
                    <a:pt x="23368" y="299948"/>
                  </a:lnTo>
                  <a:lnTo>
                    <a:pt x="50901" y="269494"/>
                  </a:lnTo>
                  <a:lnTo>
                    <a:pt x="82600" y="240880"/>
                  </a:lnTo>
                  <a:lnTo>
                    <a:pt x="118452" y="214591"/>
                  </a:lnTo>
                  <a:lnTo>
                    <a:pt x="158889" y="190106"/>
                  </a:lnTo>
                  <a:lnTo>
                    <a:pt x="202209" y="168630"/>
                  </a:lnTo>
                  <a:lnTo>
                    <a:pt x="248081" y="150393"/>
                  </a:lnTo>
                  <a:lnTo>
                    <a:pt x="296151" y="135636"/>
                  </a:lnTo>
                  <a:lnTo>
                    <a:pt x="296151" y="122059"/>
                  </a:lnTo>
                  <a:close/>
                </a:path>
                <a:path w="987425" h="494665">
                  <a:moveTo>
                    <a:pt x="641654" y="72707"/>
                  </a:moveTo>
                  <a:lnTo>
                    <a:pt x="626846" y="36944"/>
                  </a:lnTo>
                  <a:lnTo>
                    <a:pt x="561390" y="7962"/>
                  </a:lnTo>
                  <a:lnTo>
                    <a:pt x="517537" y="190"/>
                  </a:lnTo>
                  <a:lnTo>
                    <a:pt x="472986" y="0"/>
                  </a:lnTo>
                  <a:lnTo>
                    <a:pt x="428840" y="7340"/>
                  </a:lnTo>
                  <a:lnTo>
                    <a:pt x="386232" y="22136"/>
                  </a:lnTo>
                  <a:lnTo>
                    <a:pt x="352602" y="44259"/>
                  </a:lnTo>
                  <a:lnTo>
                    <a:pt x="344271" y="72707"/>
                  </a:lnTo>
                  <a:lnTo>
                    <a:pt x="344271" y="123291"/>
                  </a:lnTo>
                  <a:lnTo>
                    <a:pt x="380593" y="116814"/>
                  </a:lnTo>
                  <a:lnTo>
                    <a:pt x="417385" y="112191"/>
                  </a:lnTo>
                  <a:lnTo>
                    <a:pt x="454634" y="109410"/>
                  </a:lnTo>
                  <a:lnTo>
                    <a:pt x="492353" y="108483"/>
                  </a:lnTo>
                  <a:lnTo>
                    <a:pt x="530250" y="109588"/>
                  </a:lnTo>
                  <a:lnTo>
                    <a:pt x="567931" y="112649"/>
                  </a:lnTo>
                  <a:lnTo>
                    <a:pt x="605142" y="117335"/>
                  </a:lnTo>
                  <a:lnTo>
                    <a:pt x="641654" y="123291"/>
                  </a:lnTo>
                  <a:lnTo>
                    <a:pt x="641654" y="72707"/>
                  </a:lnTo>
                  <a:close/>
                </a:path>
                <a:path w="987425" h="494665">
                  <a:moveTo>
                    <a:pt x="979792" y="494639"/>
                  </a:moveTo>
                  <a:lnTo>
                    <a:pt x="976503" y="456615"/>
                  </a:lnTo>
                  <a:lnTo>
                    <a:pt x="951357" y="384708"/>
                  </a:lnTo>
                  <a:lnTo>
                    <a:pt x="930236" y="351307"/>
                  </a:lnTo>
                  <a:lnTo>
                    <a:pt x="903909" y="319938"/>
                  </a:lnTo>
                  <a:lnTo>
                    <a:pt x="872731" y="290830"/>
                  </a:lnTo>
                  <a:lnTo>
                    <a:pt x="837095" y="264248"/>
                  </a:lnTo>
                  <a:lnTo>
                    <a:pt x="797356" y="240423"/>
                  </a:lnTo>
                  <a:lnTo>
                    <a:pt x="753897" y="219595"/>
                  </a:lnTo>
                  <a:lnTo>
                    <a:pt x="707072" y="202006"/>
                  </a:lnTo>
                  <a:lnTo>
                    <a:pt x="657263" y="187909"/>
                  </a:lnTo>
                  <a:lnTo>
                    <a:pt x="604824" y="177533"/>
                  </a:lnTo>
                  <a:lnTo>
                    <a:pt x="550151" y="171132"/>
                  </a:lnTo>
                  <a:lnTo>
                    <a:pt x="493585" y="168948"/>
                  </a:lnTo>
                  <a:lnTo>
                    <a:pt x="436791" y="171132"/>
                  </a:lnTo>
                  <a:lnTo>
                    <a:pt x="381952" y="177533"/>
                  </a:lnTo>
                  <a:lnTo>
                    <a:pt x="329412" y="187909"/>
                  </a:lnTo>
                  <a:lnTo>
                    <a:pt x="279552" y="202006"/>
                  </a:lnTo>
                  <a:lnTo>
                    <a:pt x="232727" y="219595"/>
                  </a:lnTo>
                  <a:lnTo>
                    <a:pt x="189293" y="240423"/>
                  </a:lnTo>
                  <a:lnTo>
                    <a:pt x="149618" y="264248"/>
                  </a:lnTo>
                  <a:lnTo>
                    <a:pt x="114058" y="290830"/>
                  </a:lnTo>
                  <a:lnTo>
                    <a:pt x="82969" y="319938"/>
                  </a:lnTo>
                  <a:lnTo>
                    <a:pt x="56730" y="351307"/>
                  </a:lnTo>
                  <a:lnTo>
                    <a:pt x="35687" y="384708"/>
                  </a:lnTo>
                  <a:lnTo>
                    <a:pt x="20218" y="419887"/>
                  </a:lnTo>
                  <a:lnTo>
                    <a:pt x="7404" y="494639"/>
                  </a:lnTo>
                  <a:lnTo>
                    <a:pt x="979792" y="494639"/>
                  </a:lnTo>
                  <a:close/>
                </a:path>
                <a:path w="987425" h="494665">
                  <a:moveTo>
                    <a:pt x="987196" y="122059"/>
                  </a:moveTo>
                  <a:lnTo>
                    <a:pt x="972388" y="86283"/>
                  </a:lnTo>
                  <a:lnTo>
                    <a:pt x="906907" y="57302"/>
                  </a:lnTo>
                  <a:lnTo>
                    <a:pt x="863053" y="49542"/>
                  </a:lnTo>
                  <a:lnTo>
                    <a:pt x="818489" y="49352"/>
                  </a:lnTo>
                  <a:lnTo>
                    <a:pt x="774344" y="56692"/>
                  </a:lnTo>
                  <a:lnTo>
                    <a:pt x="731735" y="71488"/>
                  </a:lnTo>
                  <a:lnTo>
                    <a:pt x="698119" y="93611"/>
                  </a:lnTo>
                  <a:lnTo>
                    <a:pt x="689787" y="122059"/>
                  </a:lnTo>
                  <a:lnTo>
                    <a:pt x="689787" y="135636"/>
                  </a:lnTo>
                  <a:lnTo>
                    <a:pt x="737844" y="150393"/>
                  </a:lnTo>
                  <a:lnTo>
                    <a:pt x="783717" y="168630"/>
                  </a:lnTo>
                  <a:lnTo>
                    <a:pt x="827049" y="190106"/>
                  </a:lnTo>
                  <a:lnTo>
                    <a:pt x="867473" y="214591"/>
                  </a:lnTo>
                  <a:lnTo>
                    <a:pt x="904049" y="240880"/>
                  </a:lnTo>
                  <a:lnTo>
                    <a:pt x="936129" y="269494"/>
                  </a:lnTo>
                  <a:lnTo>
                    <a:pt x="963803" y="299948"/>
                  </a:lnTo>
                  <a:lnTo>
                    <a:pt x="987196" y="331787"/>
                  </a:lnTo>
                  <a:lnTo>
                    <a:pt x="987196" y="122059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1328201" y="2553189"/>
            <a:ext cx="10068560" cy="1482725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577850" indent="-565150">
              <a:lnSpc>
                <a:spcPct val="100000"/>
              </a:lnSpc>
              <a:spcBef>
                <a:spcPts val="1095"/>
              </a:spcBef>
              <a:buClr>
                <a:srgbClr val="B77165"/>
              </a:buClr>
              <a:buFont typeface="Wingdings"/>
              <a:buChar char=""/>
              <a:tabLst>
                <a:tab pos="577850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Global</a:t>
            </a:r>
            <a:r>
              <a:rPr dirty="0" sz="395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Flagship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Conference</a:t>
            </a:r>
            <a:endParaRPr sz="3950">
              <a:latin typeface="Calibri"/>
              <a:cs typeface="Calibri"/>
            </a:endParaRPr>
          </a:p>
          <a:p>
            <a:pPr lvl="1" marL="1331595" indent="-565150">
              <a:lnSpc>
                <a:spcPct val="100000"/>
              </a:lnSpc>
              <a:spcBef>
                <a:spcPts val="994"/>
              </a:spcBef>
              <a:buClr>
                <a:srgbClr val="B77165"/>
              </a:buClr>
              <a:buFont typeface="Courier New"/>
              <a:buChar char="o"/>
              <a:tabLst>
                <a:tab pos="133159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Int.</a:t>
            </a:r>
            <a:r>
              <a:rPr dirty="0" sz="3950" spc="-8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Symp.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(ISCAS)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328201" y="4613755"/>
            <a:ext cx="6909434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96265" indent="-583565">
              <a:lnSpc>
                <a:spcPct val="100000"/>
              </a:lnSpc>
              <a:spcBef>
                <a:spcPts val="105"/>
              </a:spcBef>
              <a:buClr>
                <a:srgbClr val="B77165"/>
              </a:buClr>
              <a:buFont typeface="Wingdings"/>
              <a:buChar char=""/>
              <a:tabLst>
                <a:tab pos="59626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Regional</a:t>
            </a:r>
            <a:r>
              <a:rPr dirty="0" sz="395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Flagship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Conferences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328201" y="7956586"/>
            <a:ext cx="4947285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96265" indent="-583565">
              <a:lnSpc>
                <a:spcPct val="100000"/>
              </a:lnSpc>
              <a:spcBef>
                <a:spcPts val="105"/>
              </a:spcBef>
              <a:buClr>
                <a:srgbClr val="B77165"/>
              </a:buClr>
              <a:buFont typeface="Wingdings"/>
              <a:buChar char=""/>
              <a:tabLst>
                <a:tab pos="59626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Premier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Conferences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9017820" y="10488173"/>
            <a:ext cx="264160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50" spc="-25">
                <a:solidFill>
                  <a:srgbClr val="383C47"/>
                </a:solidFill>
                <a:latin typeface="Arial"/>
                <a:cs typeface="Arial"/>
              </a:rPr>
              <a:t>46</a:t>
            </a:r>
            <a:endParaRPr sz="165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3016013" y="4733123"/>
            <a:ext cx="5828030" cy="4279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Monterey</a:t>
            </a:r>
            <a:r>
              <a:rPr dirty="0" sz="2650" spc="-9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(CA),</a:t>
            </a:r>
            <a:r>
              <a:rPr dirty="0" sz="2650" spc="-7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USA,</a:t>
            </a:r>
            <a:r>
              <a:rPr dirty="0" sz="2650" spc="-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5" b="1">
                <a:solidFill>
                  <a:srgbClr val="FFFF00"/>
                </a:solidFill>
                <a:latin typeface="Arial"/>
                <a:cs typeface="Arial"/>
              </a:rPr>
              <a:t>21-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25</a:t>
            </a:r>
            <a:r>
              <a:rPr dirty="0" sz="2650" spc="-8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May</a:t>
            </a:r>
            <a:r>
              <a:rPr dirty="0" sz="2650" spc="-6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265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2869735" y="7094832"/>
            <a:ext cx="3093720" cy="8305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 indent="334010">
              <a:lnSpc>
                <a:spcPts val="3170"/>
              </a:lnSpc>
              <a:spcBef>
                <a:spcPts val="195"/>
              </a:spcBef>
            </a:pP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Quito,</a:t>
            </a:r>
            <a:r>
              <a:rPr dirty="0" sz="2650" spc="-11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Ecuador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28</a:t>
            </a:r>
            <a:r>
              <a:rPr dirty="0" sz="2650" spc="-5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Feb</a:t>
            </a:r>
            <a:r>
              <a:rPr dirty="0" sz="2650" spc="-5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-</a:t>
            </a:r>
            <a:r>
              <a:rPr dirty="0" sz="2650" spc="-5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dirty="0" sz="2650" spc="-4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Mar</a:t>
            </a:r>
            <a:r>
              <a:rPr dirty="0" sz="2650" spc="-4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265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4710297" y="7094832"/>
            <a:ext cx="3300729" cy="8305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367030" marR="5080" indent="-354330">
              <a:lnSpc>
                <a:spcPts val="3170"/>
              </a:lnSpc>
              <a:spcBef>
                <a:spcPts val="195"/>
              </a:spcBef>
            </a:pP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Edinburgh,</a:t>
            </a:r>
            <a:r>
              <a:rPr dirty="0" sz="2650" spc="-9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Scotland </a:t>
            </a:r>
            <a:r>
              <a:rPr dirty="0" sz="2650" spc="-25" b="1">
                <a:solidFill>
                  <a:srgbClr val="FFFF00"/>
                </a:solidFill>
                <a:latin typeface="Arial"/>
                <a:cs typeface="Arial"/>
              </a:rPr>
              <a:t>26-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28</a:t>
            </a:r>
            <a:r>
              <a:rPr dirty="0" sz="2650" spc="-7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June</a:t>
            </a:r>
            <a:r>
              <a:rPr dirty="0" sz="2650" spc="-7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265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9143984" y="7094832"/>
            <a:ext cx="2567305" cy="8305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269875" marR="5080" indent="-257810">
              <a:lnSpc>
                <a:spcPts val="3170"/>
              </a:lnSpc>
              <a:spcBef>
                <a:spcPts val="195"/>
              </a:spcBef>
            </a:pP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Istanbul,</a:t>
            </a:r>
            <a:r>
              <a:rPr dirty="0" sz="265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35" b="1">
                <a:solidFill>
                  <a:srgbClr val="FFFF00"/>
                </a:solidFill>
                <a:latin typeface="Arial"/>
                <a:cs typeface="Arial"/>
              </a:rPr>
              <a:t>Turkey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4-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7</a:t>
            </a:r>
            <a:r>
              <a:rPr dirty="0" sz="2650" spc="-5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Dec</a:t>
            </a:r>
            <a:r>
              <a:rPr dirty="0" sz="2650" spc="-3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265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959835" y="7094832"/>
            <a:ext cx="2983230" cy="8305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466090" marR="5080" indent="-454025">
              <a:lnSpc>
                <a:spcPts val="3170"/>
              </a:lnSpc>
              <a:spcBef>
                <a:spcPts val="195"/>
              </a:spcBef>
            </a:pP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Phoenix</a:t>
            </a:r>
            <a:r>
              <a:rPr dirty="0" sz="2650" spc="-13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(AZ),</a:t>
            </a:r>
            <a:r>
              <a:rPr dirty="0" sz="2650" spc="-114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5" b="1">
                <a:solidFill>
                  <a:srgbClr val="FFFF00"/>
                </a:solidFill>
                <a:latin typeface="Arial"/>
                <a:cs typeface="Arial"/>
              </a:rPr>
              <a:t>USA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6-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9</a:t>
            </a:r>
            <a:r>
              <a:rPr dirty="0" sz="2650" spc="-1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Aug</a:t>
            </a:r>
            <a:r>
              <a:rPr dirty="0" sz="2650" spc="-4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265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6567633" y="7094832"/>
            <a:ext cx="2722880" cy="8305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53035" marR="5080" indent="-140970">
              <a:lnSpc>
                <a:spcPts val="3170"/>
              </a:lnSpc>
              <a:spcBef>
                <a:spcPts val="195"/>
              </a:spcBef>
            </a:pP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Hyderabad,</a:t>
            </a:r>
            <a:r>
              <a:rPr dirty="0" sz="2650" spc="-12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India </a:t>
            </a:r>
            <a:r>
              <a:rPr dirty="0" sz="2650" spc="-25" b="1">
                <a:solidFill>
                  <a:srgbClr val="FFFF00"/>
                </a:solidFill>
                <a:latin typeface="Arial"/>
                <a:cs typeface="Arial"/>
              </a:rPr>
              <a:t>20-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23</a:t>
            </a:r>
            <a:r>
              <a:rPr dirty="0" sz="2650" spc="-6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Nov</a:t>
            </a:r>
            <a:r>
              <a:rPr dirty="0" sz="2650" spc="-5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265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8228514" y="10059956"/>
            <a:ext cx="2871470" cy="8305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70815" marR="5080" indent="-158750">
              <a:lnSpc>
                <a:spcPts val="3170"/>
              </a:lnSpc>
              <a:spcBef>
                <a:spcPts val="195"/>
              </a:spcBef>
            </a:pP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Jeju,</a:t>
            </a:r>
            <a:r>
              <a:rPr dirty="0" sz="2650" spc="-9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South</a:t>
            </a:r>
            <a:r>
              <a:rPr dirty="0" sz="2650" spc="-11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Korea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24</a:t>
            </a:r>
            <a:r>
              <a:rPr dirty="0" sz="2650" spc="-4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-</a:t>
            </a:r>
            <a:r>
              <a:rPr dirty="0" sz="2650" spc="-4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25</a:t>
            </a:r>
            <a:r>
              <a:rPr dirty="0" sz="2650" spc="-4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Oct</a:t>
            </a:r>
            <a:r>
              <a:rPr dirty="0" sz="2650" spc="-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265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4011889" y="10059956"/>
            <a:ext cx="2759710" cy="8305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06680" marR="5080" indent="-94615">
              <a:lnSpc>
                <a:spcPts val="3170"/>
              </a:lnSpc>
              <a:spcBef>
                <a:spcPts val="195"/>
              </a:spcBef>
            </a:pP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Hangzhou,</a:t>
            </a:r>
            <a:r>
              <a:rPr dirty="0" sz="2650" spc="-10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China </a:t>
            </a:r>
            <a:r>
              <a:rPr dirty="0" sz="2650" spc="-75" b="1">
                <a:solidFill>
                  <a:srgbClr val="FFFF00"/>
                </a:solidFill>
                <a:latin typeface="Arial"/>
                <a:cs typeface="Arial"/>
              </a:rPr>
              <a:t>11-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13</a:t>
            </a:r>
            <a:r>
              <a:rPr dirty="0" sz="2650" spc="-6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June</a:t>
            </a:r>
            <a:r>
              <a:rPr dirty="0" sz="2650" spc="-6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265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2700420" y="10059956"/>
            <a:ext cx="2660015" cy="8305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58115" marR="5080" indent="-146050">
              <a:lnSpc>
                <a:spcPts val="3170"/>
              </a:lnSpc>
              <a:spcBef>
                <a:spcPts val="195"/>
              </a:spcBef>
            </a:pPr>
            <a:r>
              <a:rPr dirty="0" sz="2650" spc="-30" b="1">
                <a:solidFill>
                  <a:srgbClr val="FFFF00"/>
                </a:solidFill>
                <a:latin typeface="Arial"/>
                <a:cs typeface="Arial"/>
              </a:rPr>
              <a:t>Toronto,</a:t>
            </a:r>
            <a:r>
              <a:rPr dirty="0" sz="2650" spc="-11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10" b="1">
                <a:solidFill>
                  <a:srgbClr val="FFFF00"/>
                </a:solidFill>
                <a:latin typeface="Arial"/>
                <a:cs typeface="Arial"/>
              </a:rPr>
              <a:t>Canada </a:t>
            </a:r>
            <a:r>
              <a:rPr dirty="0" sz="2650" spc="-25" b="1">
                <a:solidFill>
                  <a:srgbClr val="FFFF00"/>
                </a:solidFill>
                <a:latin typeface="Arial"/>
                <a:cs typeface="Arial"/>
              </a:rPr>
              <a:t>19-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21</a:t>
            </a:r>
            <a:r>
              <a:rPr dirty="0" sz="2650" spc="-5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FFFF00"/>
                </a:solidFill>
                <a:latin typeface="Arial"/>
                <a:cs typeface="Arial"/>
              </a:rPr>
              <a:t>Oct</a:t>
            </a:r>
            <a:r>
              <a:rPr dirty="0" sz="2650" spc="-4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650" spc="-20" b="1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2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20089723" cy="1130122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9062589" y="10481230"/>
            <a:ext cx="146050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15">
                <a:solidFill>
                  <a:srgbClr val="383C47"/>
                </a:solidFill>
                <a:latin typeface="Microsoft JhengHei"/>
                <a:cs typeface="Microsoft JhengHei"/>
              </a:rPr>
              <a:t>4</a:t>
            </a:r>
            <a:endParaRPr sz="1650">
              <a:latin typeface="Microsoft JhengHei"/>
              <a:cs typeface="Microsoft JhengHe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821820" y="315514"/>
            <a:ext cx="16642080" cy="10617200"/>
            <a:chOff x="1821820" y="315514"/>
            <a:chExt cx="16642080" cy="1061720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45589" y="10375346"/>
              <a:ext cx="1687298" cy="50862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36438" y="10366210"/>
              <a:ext cx="526899" cy="566493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7558773" y="10375346"/>
              <a:ext cx="58419" cy="527050"/>
            </a:xfrm>
            <a:custGeom>
              <a:avLst/>
              <a:gdLst/>
              <a:ahLst/>
              <a:cxnLst/>
              <a:rect l="l" t="t" r="r" b="b"/>
              <a:pathLst>
                <a:path w="58419" h="527050">
                  <a:moveTo>
                    <a:pt x="57868" y="0"/>
                  </a:moveTo>
                  <a:lnTo>
                    <a:pt x="0" y="0"/>
                  </a:lnTo>
                  <a:lnTo>
                    <a:pt x="0" y="526899"/>
                  </a:lnTo>
                  <a:lnTo>
                    <a:pt x="57868" y="526899"/>
                  </a:lnTo>
                  <a:lnTo>
                    <a:pt x="57868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9432" y="2243419"/>
              <a:ext cx="15587713" cy="9441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1820" y="315514"/>
              <a:ext cx="1699481" cy="1839581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1318824" y="2328072"/>
            <a:ext cx="18232755" cy="7847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993140">
              <a:lnSpc>
                <a:spcPct val="100000"/>
              </a:lnSpc>
              <a:spcBef>
                <a:spcPts val="95"/>
              </a:spcBef>
            </a:pPr>
            <a:r>
              <a:rPr dirty="0" sz="6600" b="1">
                <a:solidFill>
                  <a:srgbClr val="FFFF00"/>
                </a:solidFill>
                <a:latin typeface="Arial"/>
                <a:cs typeface="Arial"/>
              </a:rPr>
              <a:t>New!</a:t>
            </a:r>
            <a:r>
              <a:rPr dirty="0" sz="6600" spc="-204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6600" b="1">
                <a:solidFill>
                  <a:srgbClr val="FEFFFE"/>
                </a:solidFill>
                <a:latin typeface="Arial"/>
                <a:cs typeface="Arial"/>
              </a:rPr>
              <a:t>2024</a:t>
            </a:r>
            <a:r>
              <a:rPr dirty="0" sz="6600" spc="-180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6600" b="1">
                <a:solidFill>
                  <a:srgbClr val="FEFFFE"/>
                </a:solidFill>
                <a:latin typeface="Arial"/>
                <a:cs typeface="Arial"/>
              </a:rPr>
              <a:t>Conference</a:t>
            </a:r>
            <a:r>
              <a:rPr dirty="0" sz="6600" spc="-175" b="1">
                <a:solidFill>
                  <a:srgbClr val="FEFFFE"/>
                </a:solidFill>
                <a:latin typeface="Arial"/>
                <a:cs typeface="Arial"/>
              </a:rPr>
              <a:t> </a:t>
            </a:r>
            <a:r>
              <a:rPr dirty="0" sz="6600" spc="-10" b="1">
                <a:solidFill>
                  <a:srgbClr val="FEFFFE"/>
                </a:solidFill>
                <a:latin typeface="Arial"/>
                <a:cs typeface="Arial"/>
              </a:rPr>
              <a:t>Features</a:t>
            </a:r>
            <a:endParaRPr sz="6600">
              <a:latin typeface="Arial"/>
              <a:cs typeface="Arial"/>
            </a:endParaRPr>
          </a:p>
          <a:p>
            <a:pPr marL="484505" marR="1245870" indent="-472440">
              <a:lnSpc>
                <a:spcPct val="100000"/>
              </a:lnSpc>
              <a:spcBef>
                <a:spcPts val="4705"/>
              </a:spcBef>
              <a:buClr>
                <a:srgbClr val="B77165"/>
              </a:buClr>
              <a:buFont typeface="Wingdings"/>
              <a:buChar char=""/>
              <a:tabLst>
                <a:tab pos="48450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CASS</a:t>
            </a:r>
            <a:r>
              <a:rPr dirty="0" sz="3950" spc="-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Flagship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Registration</a:t>
            </a:r>
            <a:r>
              <a:rPr dirty="0" sz="3950" spc="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Discount</a:t>
            </a:r>
            <a:r>
              <a:rPr dirty="0" sz="3950" spc="-4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for</a:t>
            </a:r>
            <a:r>
              <a:rPr dirty="0" sz="3950" spc="-4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Low-Income</a:t>
            </a:r>
            <a:r>
              <a:rPr dirty="0" sz="3950" spc="-3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Countries</a:t>
            </a:r>
            <a:r>
              <a:rPr dirty="0" sz="3950" spc="-1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and low-</a:t>
            </a:r>
            <a:r>
              <a:rPr dirty="0" sz="3950" spc="-10" b="1">
                <a:solidFill>
                  <a:srgbClr val="00FF00"/>
                </a:solidFill>
                <a:latin typeface="Calibri"/>
                <a:cs typeface="Calibri"/>
              </a:rPr>
              <a:t>middle-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income</a:t>
            </a:r>
            <a:r>
              <a:rPr dirty="0" sz="3950" spc="-2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economies</a:t>
            </a:r>
            <a:r>
              <a:rPr dirty="0" sz="3950" spc="-2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in</a:t>
            </a:r>
            <a:r>
              <a:rPr dirty="0" sz="395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2024</a:t>
            </a:r>
            <a:r>
              <a:rPr dirty="0" sz="395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at</a:t>
            </a:r>
            <a:r>
              <a:rPr dirty="0" sz="3950" spc="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50%</a:t>
            </a:r>
            <a:r>
              <a:rPr dirty="0" sz="3950" spc="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of</a:t>
            </a:r>
            <a:r>
              <a:rPr dirty="0" sz="395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regular</a:t>
            </a:r>
            <a:r>
              <a:rPr dirty="0" sz="3950" spc="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0" b="1">
                <a:solidFill>
                  <a:srgbClr val="FEFFFE"/>
                </a:solidFill>
                <a:latin typeface="Calibri"/>
                <a:cs typeface="Calibri"/>
              </a:rPr>
              <a:t>rate</a:t>
            </a:r>
            <a:endParaRPr sz="3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B77165"/>
              </a:buClr>
              <a:buFont typeface="Wingdings"/>
              <a:buChar char=""/>
            </a:pPr>
            <a:endParaRPr sz="4050">
              <a:latin typeface="Calibri"/>
              <a:cs typeface="Calibri"/>
            </a:endParaRPr>
          </a:p>
          <a:p>
            <a:pPr lvl="1" marL="1332865" marR="751840" indent="-565785">
              <a:lnSpc>
                <a:spcPct val="101000"/>
              </a:lnSpc>
              <a:spcBef>
                <a:spcPts val="5"/>
              </a:spcBef>
              <a:buClr>
                <a:srgbClr val="B77165"/>
              </a:buClr>
              <a:buFont typeface="Courier New"/>
              <a:buChar char="o"/>
              <a:tabLst>
                <a:tab pos="1334135" algn="l"/>
              </a:tabLst>
            </a:pP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As</a:t>
            </a:r>
            <a:r>
              <a:rPr dirty="0" sz="360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defined</a:t>
            </a:r>
            <a:r>
              <a:rPr dirty="0" sz="360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by</a:t>
            </a:r>
            <a:r>
              <a:rPr dirty="0" sz="3600" spc="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the</a:t>
            </a:r>
            <a:r>
              <a:rPr dirty="0" sz="3600" spc="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00FF00"/>
                </a:solidFill>
                <a:latin typeface="Calibri"/>
                <a:cs typeface="Calibri"/>
              </a:rPr>
              <a:t>World</a:t>
            </a:r>
            <a:r>
              <a:rPr dirty="0" sz="3600" spc="-4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00FF00"/>
                </a:solidFill>
                <a:latin typeface="Calibri"/>
                <a:cs typeface="Calibri"/>
              </a:rPr>
              <a:t>Bank</a:t>
            </a:r>
            <a:r>
              <a:rPr dirty="0" sz="3600" spc="-2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00FF00"/>
                </a:solidFill>
                <a:latin typeface="Calibri"/>
                <a:cs typeface="Calibri"/>
              </a:rPr>
              <a:t>Country</a:t>
            </a:r>
            <a:r>
              <a:rPr dirty="0" sz="3600" spc="4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00FF00"/>
                </a:solidFill>
                <a:latin typeface="Calibri"/>
                <a:cs typeface="Calibri"/>
              </a:rPr>
              <a:t>and</a:t>
            </a:r>
            <a:r>
              <a:rPr dirty="0" sz="3600" spc="-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00FF00"/>
                </a:solidFill>
                <a:latin typeface="Calibri"/>
                <a:cs typeface="Calibri"/>
              </a:rPr>
              <a:t>Lending</a:t>
            </a:r>
            <a:r>
              <a:rPr dirty="0" sz="3600" spc="1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00FF00"/>
                </a:solidFill>
                <a:latin typeface="Calibri"/>
                <a:cs typeface="Calibri"/>
              </a:rPr>
              <a:t>Groups</a:t>
            </a:r>
            <a:r>
              <a:rPr dirty="0" sz="3600" spc="-1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00FF00"/>
                </a:solidFill>
                <a:latin typeface="Calibri"/>
                <a:cs typeface="Calibri"/>
              </a:rPr>
              <a:t>list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,</a:t>
            </a:r>
            <a:r>
              <a:rPr dirty="0" sz="3600" spc="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who</a:t>
            </a:r>
            <a:r>
              <a:rPr dirty="0" sz="360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are</a:t>
            </a:r>
            <a:r>
              <a:rPr dirty="0" sz="3600" spc="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residing</a:t>
            </a:r>
            <a:r>
              <a:rPr dirty="0" sz="3600" spc="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spc="-25" b="1">
                <a:solidFill>
                  <a:srgbClr val="FEFFFE"/>
                </a:solidFill>
                <a:latin typeface="Calibri"/>
                <a:cs typeface="Calibri"/>
              </a:rPr>
              <a:t>and </a:t>
            </a:r>
            <a:r>
              <a:rPr dirty="0" sz="3600" spc="-25" b="1">
                <a:solidFill>
                  <a:srgbClr val="FEFFFE"/>
                </a:solidFill>
                <a:latin typeface="Calibri"/>
                <a:cs typeface="Calibri"/>
              </a:rPr>
              <a:t>	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working in their</a:t>
            </a:r>
            <a:r>
              <a:rPr dirty="0" sz="3600" spc="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FEFFFE"/>
                </a:solidFill>
                <a:latin typeface="Calibri"/>
                <a:cs typeface="Calibri"/>
              </a:rPr>
              <a:t>countries.</a:t>
            </a:r>
            <a:endParaRPr sz="3600">
              <a:latin typeface="Calibri"/>
              <a:cs typeface="Calibri"/>
            </a:endParaRPr>
          </a:p>
          <a:p>
            <a:pPr lvl="2" marL="1711960" indent="-566420">
              <a:lnSpc>
                <a:spcPct val="100000"/>
              </a:lnSpc>
              <a:spcBef>
                <a:spcPts val="30"/>
              </a:spcBef>
              <a:buClr>
                <a:srgbClr val="B77165"/>
              </a:buClr>
              <a:buFont typeface="Courier New"/>
              <a:buChar char="o"/>
              <a:tabLst>
                <a:tab pos="1711960" algn="l"/>
              </a:tabLst>
            </a:pP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Norm</a:t>
            </a:r>
            <a:r>
              <a:rPr dirty="0" sz="330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extended</a:t>
            </a:r>
            <a:r>
              <a:rPr dirty="0" sz="330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to</a:t>
            </a:r>
            <a:r>
              <a:rPr dirty="0" sz="330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82</a:t>
            </a:r>
            <a:r>
              <a:rPr dirty="0" sz="330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countries</a:t>
            </a:r>
            <a:r>
              <a:rPr dirty="0" sz="330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(28</a:t>
            </a:r>
            <a:r>
              <a:rPr dirty="0" sz="3300" spc="-8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low-income</a:t>
            </a:r>
            <a:r>
              <a:rPr dirty="0" sz="330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30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54</a:t>
            </a:r>
            <a:r>
              <a:rPr dirty="0" sz="330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low-</a:t>
            </a:r>
            <a:r>
              <a:rPr dirty="0" sz="3300" spc="-10" b="1">
                <a:solidFill>
                  <a:srgbClr val="FEFFFE"/>
                </a:solidFill>
                <a:latin typeface="Calibri"/>
                <a:cs typeface="Calibri"/>
              </a:rPr>
              <a:t>middle-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income</a:t>
            </a:r>
            <a:r>
              <a:rPr dirty="0" sz="330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spc="-10" b="1">
                <a:solidFill>
                  <a:srgbClr val="FEFFFE"/>
                </a:solidFill>
                <a:latin typeface="Calibri"/>
                <a:cs typeface="Calibri"/>
              </a:rPr>
              <a:t>economies)</a:t>
            </a:r>
            <a:endParaRPr sz="330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60"/>
              </a:spcBef>
              <a:buClr>
                <a:srgbClr val="B77165"/>
              </a:buClr>
              <a:buFont typeface="Courier New"/>
              <a:buChar char="o"/>
            </a:pPr>
            <a:endParaRPr sz="3500">
              <a:latin typeface="Calibri"/>
              <a:cs typeface="Calibri"/>
            </a:endParaRPr>
          </a:p>
          <a:p>
            <a:pPr lvl="1" marL="1332865" marR="5080" indent="-565785">
              <a:lnSpc>
                <a:spcPct val="101000"/>
              </a:lnSpc>
              <a:buClr>
                <a:srgbClr val="B77165"/>
              </a:buClr>
              <a:buFont typeface="Courier New"/>
              <a:buChar char="o"/>
              <a:tabLst>
                <a:tab pos="1334135" algn="l"/>
              </a:tabLst>
            </a:pP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Registration</a:t>
            </a:r>
            <a:r>
              <a:rPr dirty="0" sz="360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fees</a:t>
            </a:r>
            <a:r>
              <a:rPr dirty="0" sz="360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are</a:t>
            </a:r>
            <a:r>
              <a:rPr dirty="0" sz="360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not</a:t>
            </a:r>
            <a:r>
              <a:rPr dirty="0" sz="3600" spc="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aligned</a:t>
            </a:r>
            <a:r>
              <a:rPr dirty="0" sz="360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to</a:t>
            </a:r>
            <a:r>
              <a:rPr dirty="0" sz="360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the</a:t>
            </a:r>
            <a:r>
              <a:rPr dirty="0" sz="360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reality of</a:t>
            </a:r>
            <a:r>
              <a:rPr dirty="0" sz="360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affordability</a:t>
            </a:r>
            <a:r>
              <a:rPr dirty="0" sz="360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in</a:t>
            </a:r>
            <a:r>
              <a:rPr dirty="0" sz="360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countries</a:t>
            </a:r>
            <a:r>
              <a:rPr dirty="0" sz="3600" spc="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where</a:t>
            </a:r>
            <a:r>
              <a:rPr dirty="0" sz="360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the </a:t>
            </a:r>
            <a:r>
              <a:rPr dirty="0" sz="3600" spc="-25" b="1">
                <a:solidFill>
                  <a:srgbClr val="FEFFFE"/>
                </a:solidFill>
                <a:latin typeface="Calibri"/>
                <a:cs typeface="Calibri"/>
              </a:rPr>
              <a:t>per </a:t>
            </a:r>
            <a:r>
              <a:rPr dirty="0" sz="3600" spc="-25" b="1">
                <a:solidFill>
                  <a:srgbClr val="FEFFFE"/>
                </a:solidFill>
                <a:latin typeface="Calibri"/>
                <a:cs typeface="Calibri"/>
              </a:rPr>
              <a:t>	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capita</a:t>
            </a:r>
            <a:r>
              <a:rPr dirty="0" sz="360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Gross</a:t>
            </a:r>
            <a:r>
              <a:rPr dirty="0" sz="3600" spc="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National</a:t>
            </a:r>
            <a:r>
              <a:rPr dirty="0" sz="3600" spc="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Income</a:t>
            </a:r>
            <a:r>
              <a:rPr dirty="0" sz="3600" spc="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(GNI)</a:t>
            </a:r>
            <a:r>
              <a:rPr dirty="0" sz="3600" spc="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is US</a:t>
            </a:r>
            <a:r>
              <a:rPr dirty="0" sz="360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$4,300</a:t>
            </a:r>
            <a:r>
              <a:rPr dirty="0" sz="360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or</a:t>
            </a:r>
            <a:r>
              <a:rPr dirty="0" sz="3600" spc="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spc="-20" b="1">
                <a:solidFill>
                  <a:srgbClr val="FEFFFE"/>
                </a:solidFill>
                <a:latin typeface="Calibri"/>
                <a:cs typeface="Calibri"/>
              </a:rPr>
              <a:t>less</a:t>
            </a:r>
            <a:endParaRPr sz="36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B77165"/>
              </a:buClr>
              <a:buFont typeface="Courier New"/>
              <a:buChar char="o"/>
            </a:pPr>
            <a:endParaRPr sz="3600">
              <a:latin typeface="Calibri"/>
              <a:cs typeface="Calibri"/>
            </a:endParaRPr>
          </a:p>
          <a:p>
            <a:pPr lvl="1" marL="1333500" indent="-565785">
              <a:lnSpc>
                <a:spcPct val="100000"/>
              </a:lnSpc>
              <a:buClr>
                <a:srgbClr val="B77165"/>
              </a:buClr>
              <a:buFont typeface="Courier New"/>
              <a:buChar char="o"/>
              <a:tabLst>
                <a:tab pos="1333500" algn="l"/>
              </a:tabLst>
            </a:pP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Lowering</a:t>
            </a:r>
            <a:r>
              <a:rPr dirty="0" sz="360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financial</a:t>
            </a:r>
            <a:r>
              <a:rPr dirty="0" sz="360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barriers</a:t>
            </a:r>
            <a:r>
              <a:rPr dirty="0" sz="360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to</a:t>
            </a:r>
            <a:r>
              <a:rPr dirty="0" sz="360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participate</a:t>
            </a:r>
            <a:r>
              <a:rPr dirty="0" sz="3600" spc="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EFFFE"/>
                </a:solidFill>
                <a:latin typeface="Calibri"/>
                <a:cs typeface="Calibri"/>
              </a:rPr>
              <a:t>at</a:t>
            </a:r>
            <a:r>
              <a:rPr dirty="0" sz="360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FEFFFE"/>
                </a:solidFill>
                <a:latin typeface="Calibri"/>
                <a:cs typeface="Calibri"/>
              </a:rPr>
              <a:t>conferences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03550" cy="120789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36000" rIns="0" bIns="0" rtlCol="0" vert="horz">
            <a:spAutoFit/>
          </a:bodyPr>
          <a:lstStyle/>
          <a:p>
            <a:pPr marL="5026025">
              <a:lnSpc>
                <a:spcPct val="100000"/>
              </a:lnSpc>
              <a:spcBef>
                <a:spcPts val="110"/>
              </a:spcBef>
            </a:pPr>
            <a:r>
              <a:rPr dirty="0" sz="7900" spc="-25" b="1">
                <a:latin typeface="Calibri"/>
                <a:cs typeface="Calibri"/>
              </a:rPr>
              <a:t>Conferences</a:t>
            </a:r>
            <a:endParaRPr sz="7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083145" cy="11297920"/>
            <a:chOff x="0" y="0"/>
            <a:chExt cx="20083145" cy="112979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082791" cy="1129733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38657" y="10371449"/>
              <a:ext cx="1687298" cy="50862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29507" y="10362312"/>
              <a:ext cx="526899" cy="56649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7551841" y="10371449"/>
              <a:ext cx="58419" cy="527050"/>
            </a:xfrm>
            <a:custGeom>
              <a:avLst/>
              <a:gdLst/>
              <a:ahLst/>
              <a:cxnLst/>
              <a:rect l="l" t="t" r="r" b="b"/>
              <a:pathLst>
                <a:path w="58419" h="527050">
                  <a:moveTo>
                    <a:pt x="57868" y="0"/>
                  </a:moveTo>
                  <a:lnTo>
                    <a:pt x="0" y="0"/>
                  </a:lnTo>
                  <a:lnTo>
                    <a:pt x="0" y="526899"/>
                  </a:lnTo>
                  <a:lnTo>
                    <a:pt x="57868" y="526899"/>
                  </a:lnTo>
                  <a:lnTo>
                    <a:pt x="57868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32094" rIns="0" bIns="0" rtlCol="0" vert="horz">
            <a:spAutoFit/>
          </a:bodyPr>
          <a:lstStyle/>
          <a:p>
            <a:pPr marL="4985385">
              <a:lnSpc>
                <a:spcPct val="100000"/>
              </a:lnSpc>
              <a:spcBef>
                <a:spcPts val="110"/>
              </a:spcBef>
            </a:pPr>
            <a:r>
              <a:rPr dirty="0" sz="7900" spc="-10" b="1">
                <a:latin typeface="Calibri"/>
                <a:cs typeface="Calibri"/>
              </a:rPr>
              <a:t>Publications</a:t>
            </a:r>
            <a:endParaRPr sz="79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0"/>
            <a:ext cx="17832070" cy="10234930"/>
            <a:chOff x="0" y="0"/>
            <a:chExt cx="17832070" cy="10234930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2503" y="2239521"/>
              <a:ext cx="15587713" cy="9441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4195" y="7404970"/>
              <a:ext cx="2125874" cy="282942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39203" y="7404970"/>
              <a:ext cx="2122828" cy="2829423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74212" y="7392787"/>
              <a:ext cx="2074098" cy="282942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37732" y="7411062"/>
              <a:ext cx="2074098" cy="2823331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20964" y="7392788"/>
              <a:ext cx="2074098" cy="283246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57439" y="7417153"/>
              <a:ext cx="2174604" cy="281724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14892" y="311616"/>
              <a:ext cx="1699481" cy="183958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1019973" cy="1021255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1430570" y="2536706"/>
            <a:ext cx="14845665" cy="4606925"/>
          </a:xfrm>
          <a:prstGeom prst="rect">
            <a:avLst/>
          </a:prstGeom>
        </p:spPr>
        <p:txBody>
          <a:bodyPr wrap="square" lIns="0" tIns="160655" rIns="0" bIns="0" rtlCol="0" vert="horz">
            <a:spAutoFit/>
          </a:bodyPr>
          <a:lstStyle/>
          <a:p>
            <a:pPr marL="483870" indent="-471170">
              <a:lnSpc>
                <a:spcPct val="100000"/>
              </a:lnSpc>
              <a:spcBef>
                <a:spcPts val="1265"/>
              </a:spcBef>
              <a:buClr>
                <a:srgbClr val="B77165"/>
              </a:buClr>
              <a:buFont typeface="Wingdings"/>
              <a:buChar char=""/>
              <a:tabLst>
                <a:tab pos="483870" algn="l"/>
              </a:tabLst>
            </a:pPr>
            <a:r>
              <a:rPr dirty="0" sz="4450" b="1">
                <a:solidFill>
                  <a:srgbClr val="FEFFFE"/>
                </a:solidFill>
                <a:latin typeface="Calibri"/>
                <a:cs typeface="Calibri"/>
              </a:rPr>
              <a:t>Fully-Sponsored</a:t>
            </a:r>
            <a:r>
              <a:rPr dirty="0" sz="4450" spc="-8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u="sng" sz="4450" spc="-1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Periodicals</a:t>
            </a:r>
            <a:endParaRPr sz="44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1035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Trans.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&amp;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–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Regular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Papers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(TCAS-I)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35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Trans.</a:t>
            </a:r>
            <a:r>
              <a:rPr dirty="0" sz="3950" spc="-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&amp;</a:t>
            </a:r>
            <a:r>
              <a:rPr dirty="0" sz="395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–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II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Express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Brief</a:t>
            </a:r>
            <a:r>
              <a:rPr dirty="0" sz="395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(TCAS-II)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1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Trans.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8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&amp;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for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Video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0" b="1">
                <a:solidFill>
                  <a:srgbClr val="FEFFFE"/>
                </a:solidFill>
                <a:latin typeface="Calibri"/>
                <a:cs typeface="Calibri"/>
              </a:rPr>
              <a:t>Technologies</a:t>
            </a:r>
            <a:r>
              <a:rPr dirty="0" sz="3950" spc="-8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(T-CSVT)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5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J.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Emerging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30" b="1">
                <a:solidFill>
                  <a:srgbClr val="FEFFFE"/>
                </a:solidFill>
                <a:latin typeface="Calibri"/>
                <a:cs typeface="Calibri"/>
              </a:rPr>
              <a:t>Topics</a:t>
            </a:r>
            <a:r>
              <a:rPr dirty="0" sz="3950" spc="-114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in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&amp;</a:t>
            </a:r>
            <a:r>
              <a:rPr dirty="0" sz="3950" spc="-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(JETCAS)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3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Open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Journal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(OJCAS).</a:t>
            </a:r>
            <a:r>
              <a:rPr dirty="0" sz="3950" spc="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Full</a:t>
            </a:r>
            <a:r>
              <a:rPr dirty="0" sz="3950" spc="-4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OA</a:t>
            </a:r>
            <a:r>
              <a:rPr dirty="0" sz="3950" spc="-3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00FF00"/>
                </a:solidFill>
                <a:latin typeface="Calibri"/>
                <a:cs typeface="Calibri"/>
              </a:rPr>
              <a:t>journal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1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8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Magazine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(CASM)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9055663" y="10477324"/>
            <a:ext cx="146050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15">
                <a:solidFill>
                  <a:srgbClr val="383C47"/>
                </a:solidFill>
                <a:latin typeface="Microsoft JhengHei"/>
                <a:cs typeface="Microsoft JhengHei"/>
              </a:rPr>
              <a:t>5</a:t>
            </a:r>
            <a:endParaRPr sz="165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043140" cy="11213465"/>
            <a:chOff x="0" y="0"/>
            <a:chExt cx="20043140" cy="112134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042960" cy="1121295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98826" y="10287072"/>
              <a:ext cx="1687298" cy="50862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89675" y="10277935"/>
              <a:ext cx="526899" cy="56649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7512011" y="10287072"/>
              <a:ext cx="58419" cy="527050"/>
            </a:xfrm>
            <a:custGeom>
              <a:avLst/>
              <a:gdLst/>
              <a:ahLst/>
              <a:cxnLst/>
              <a:rect l="l" t="t" r="r" b="b"/>
              <a:pathLst>
                <a:path w="58419" h="527050">
                  <a:moveTo>
                    <a:pt x="57868" y="0"/>
                  </a:moveTo>
                  <a:lnTo>
                    <a:pt x="0" y="0"/>
                  </a:lnTo>
                  <a:lnTo>
                    <a:pt x="0" y="526899"/>
                  </a:lnTo>
                  <a:lnTo>
                    <a:pt x="57868" y="526899"/>
                  </a:lnTo>
                  <a:lnTo>
                    <a:pt x="57868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7720" rIns="0" bIns="0" rtlCol="0" vert="horz">
            <a:spAutoFit/>
          </a:bodyPr>
          <a:lstStyle/>
          <a:p>
            <a:pPr marL="4946015">
              <a:lnSpc>
                <a:spcPct val="100000"/>
              </a:lnSpc>
              <a:spcBef>
                <a:spcPts val="110"/>
              </a:spcBef>
            </a:pPr>
            <a:r>
              <a:rPr dirty="0" sz="7900" spc="-10" b="1">
                <a:latin typeface="Calibri"/>
                <a:cs typeface="Calibri"/>
              </a:rPr>
              <a:t>Publications</a:t>
            </a:r>
            <a:endParaRPr sz="79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775056" y="227239"/>
            <a:ext cx="15895955" cy="2022475"/>
            <a:chOff x="1775056" y="227239"/>
            <a:chExt cx="15895955" cy="2022475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2669" y="2155145"/>
              <a:ext cx="15587713" cy="9441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5056" y="227239"/>
              <a:ext cx="1699481" cy="1839581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19015826" y="10392949"/>
            <a:ext cx="146050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15">
                <a:solidFill>
                  <a:srgbClr val="383C47"/>
                </a:solidFill>
                <a:latin typeface="Microsoft JhengHei"/>
                <a:cs typeface="Microsoft JhengHei"/>
              </a:rPr>
              <a:t>6</a:t>
            </a:r>
            <a:endParaRPr sz="1650">
              <a:latin typeface="Microsoft JhengHei"/>
              <a:cs typeface="Microsoft JhengHe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390823" y="2520309"/>
            <a:ext cx="18120995" cy="6317615"/>
          </a:xfrm>
          <a:prstGeom prst="rect">
            <a:avLst/>
          </a:prstGeom>
        </p:spPr>
        <p:txBody>
          <a:bodyPr wrap="square" lIns="0" tIns="138430" rIns="0" bIns="0" rtlCol="0" vert="horz">
            <a:spAutoFit/>
          </a:bodyPr>
          <a:lstStyle/>
          <a:p>
            <a:pPr marL="484505" indent="-471805">
              <a:lnSpc>
                <a:spcPct val="100000"/>
              </a:lnSpc>
              <a:spcBef>
                <a:spcPts val="1090"/>
              </a:spcBef>
              <a:buClr>
                <a:srgbClr val="B77165"/>
              </a:buClr>
              <a:buFont typeface="Wingdings"/>
              <a:buChar char=""/>
              <a:tabLst>
                <a:tab pos="48450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Periodicals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co-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sponsored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with other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Societies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99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Trans.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Biomedical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8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&amp;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(TBioCAS).</a:t>
            </a:r>
            <a:r>
              <a:rPr dirty="0" sz="395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80%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3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IEEE</a:t>
            </a:r>
            <a:r>
              <a:rPr dirty="0" sz="3950" spc="-8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00FF00"/>
                </a:solidFill>
                <a:latin typeface="Calibri"/>
                <a:cs typeface="Calibri"/>
              </a:rPr>
              <a:t>Trans.</a:t>
            </a:r>
            <a:r>
              <a:rPr dirty="0" sz="3950" spc="-6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on</a:t>
            </a:r>
            <a:r>
              <a:rPr dirty="0" sz="3950" spc="-10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Agrifood</a:t>
            </a:r>
            <a:r>
              <a:rPr dirty="0" sz="3950" spc="-13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Electronics</a:t>
            </a:r>
            <a:r>
              <a:rPr dirty="0" sz="3950" spc="-7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spc="-20" b="1">
                <a:solidFill>
                  <a:srgbClr val="00FF00"/>
                </a:solidFill>
                <a:latin typeface="Calibri"/>
                <a:cs typeface="Calibri"/>
              </a:rPr>
              <a:t>(TAFE)</a:t>
            </a:r>
            <a:r>
              <a:rPr dirty="0" sz="3950" spc="-20" b="1">
                <a:solidFill>
                  <a:srgbClr val="6DBD66"/>
                </a:solidFill>
                <a:latin typeface="Calibri"/>
                <a:cs typeface="Calibri"/>
              </a:rPr>
              <a:t>.</a:t>
            </a:r>
            <a:r>
              <a:rPr dirty="0" sz="3950" spc="-30" b="1">
                <a:solidFill>
                  <a:srgbClr val="6DBD66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57%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1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 Trans.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Network</a:t>
            </a:r>
            <a:r>
              <a:rPr dirty="0" sz="395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Science</a:t>
            </a:r>
            <a:r>
              <a:rPr dirty="0" sz="3950" spc="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Engineering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(TNSE).</a:t>
            </a:r>
            <a:r>
              <a:rPr dirty="0" sz="395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50%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3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9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Trans.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10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Very</a:t>
            </a:r>
            <a:r>
              <a:rPr dirty="0" sz="3950" spc="-10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Large</a:t>
            </a:r>
            <a:r>
              <a:rPr dirty="0" sz="3950" spc="-10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Integrated</a:t>
            </a:r>
            <a:r>
              <a:rPr dirty="0" sz="395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114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(TVLSI).</a:t>
            </a:r>
            <a:r>
              <a:rPr dirty="0" sz="3950" spc="-1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40%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1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Design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Test</a:t>
            </a:r>
            <a:r>
              <a:rPr dirty="0" sz="395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Magazine</a:t>
            </a:r>
            <a:r>
              <a:rPr dirty="0" sz="395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(DTM).</a:t>
            </a:r>
            <a:r>
              <a:rPr dirty="0" sz="3950" spc="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33.3%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1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Trans.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Multimedia</a:t>
            </a:r>
            <a:r>
              <a:rPr dirty="0" sz="3950" spc="-8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(TM).</a:t>
            </a:r>
            <a:r>
              <a:rPr dirty="0" sz="3950" spc="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25%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3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Trans.</a:t>
            </a:r>
            <a:r>
              <a:rPr dirty="0" sz="395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Mobile</a:t>
            </a:r>
            <a:r>
              <a:rPr dirty="0" sz="3950" spc="-8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Computing</a:t>
            </a:r>
            <a:r>
              <a:rPr dirty="0" sz="395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(TMC).</a:t>
            </a:r>
            <a:r>
              <a:rPr dirty="0" sz="3950" spc="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25%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1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J.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Exploratory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Solid-State</a:t>
            </a:r>
            <a:r>
              <a:rPr dirty="0" sz="395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Computational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Devices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10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(JXCDC).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11%</a:t>
            </a:r>
            <a:endParaRPr sz="3950">
              <a:latin typeface="Calibri"/>
              <a:cs typeface="Calibri"/>
            </a:endParaRPr>
          </a:p>
          <a:p>
            <a:pPr lvl="1" marL="955675" indent="-565785">
              <a:lnSpc>
                <a:spcPct val="100000"/>
              </a:lnSpc>
              <a:spcBef>
                <a:spcPts val="30"/>
              </a:spcBef>
              <a:buClr>
                <a:srgbClr val="B77165"/>
              </a:buClr>
              <a:buFont typeface="Courier New"/>
              <a:buChar char="o"/>
              <a:tabLst>
                <a:tab pos="95567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J.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Flexible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Electronics</a:t>
            </a:r>
            <a:r>
              <a:rPr dirty="0" sz="395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(J-FLEX).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10%</a:t>
            </a:r>
            <a:endParaRPr sz="395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0" y="0"/>
            <a:ext cx="19324320" cy="7132320"/>
            <a:chOff x="0" y="0"/>
            <a:chExt cx="19324320" cy="713232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96800" y="2532807"/>
              <a:ext cx="3627387" cy="459895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80138" cy="9368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067905" cy="11213465"/>
            <a:chOff x="0" y="0"/>
            <a:chExt cx="20067905" cy="112134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067399" cy="1121295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23264" y="10287072"/>
              <a:ext cx="1687298" cy="50862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14114" y="10277935"/>
              <a:ext cx="526899" cy="56649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7536450" y="10287072"/>
              <a:ext cx="58419" cy="527050"/>
            </a:xfrm>
            <a:custGeom>
              <a:avLst/>
              <a:gdLst/>
              <a:ahLst/>
              <a:cxnLst/>
              <a:rect l="l" t="t" r="r" b="b"/>
              <a:pathLst>
                <a:path w="58419" h="527050">
                  <a:moveTo>
                    <a:pt x="57868" y="0"/>
                  </a:moveTo>
                  <a:lnTo>
                    <a:pt x="0" y="0"/>
                  </a:lnTo>
                  <a:lnTo>
                    <a:pt x="0" y="526899"/>
                  </a:lnTo>
                  <a:lnTo>
                    <a:pt x="57868" y="526899"/>
                  </a:lnTo>
                  <a:lnTo>
                    <a:pt x="57868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7720" rIns="0" bIns="0" rtlCol="0" vert="horz">
            <a:spAutoFit/>
          </a:bodyPr>
          <a:lstStyle/>
          <a:p>
            <a:pPr marL="4970145">
              <a:lnSpc>
                <a:spcPct val="100000"/>
              </a:lnSpc>
              <a:spcBef>
                <a:spcPts val="110"/>
              </a:spcBef>
            </a:pPr>
            <a:r>
              <a:rPr dirty="0" sz="7900" spc="-10" b="1">
                <a:latin typeface="Calibri"/>
                <a:cs typeface="Calibri"/>
              </a:rPr>
              <a:t>Publications</a:t>
            </a:r>
            <a:endParaRPr sz="79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0"/>
            <a:ext cx="17694910" cy="2249805"/>
            <a:chOff x="0" y="0"/>
            <a:chExt cx="17694910" cy="2249805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7112" y="2155145"/>
              <a:ext cx="15587713" cy="9441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500" y="227239"/>
              <a:ext cx="1699481" cy="183958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004581" cy="936878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9040271" y="10392949"/>
            <a:ext cx="146050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15">
                <a:solidFill>
                  <a:srgbClr val="383C47"/>
                </a:solidFill>
                <a:latin typeface="Microsoft JhengHei"/>
                <a:cs typeface="Microsoft JhengHei"/>
              </a:rPr>
              <a:t>7</a:t>
            </a:r>
            <a:endParaRPr sz="1650">
              <a:latin typeface="Microsoft JhengHei"/>
              <a:cs typeface="Microsoft JhengHe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792901" y="2392468"/>
            <a:ext cx="17100550" cy="7466330"/>
          </a:xfrm>
          <a:prstGeom prst="rect">
            <a:avLst/>
          </a:prstGeom>
        </p:spPr>
        <p:txBody>
          <a:bodyPr wrap="square" lIns="0" tIns="266065" rIns="0" bIns="0" rtlCol="0" vert="horz">
            <a:spAutoFit/>
          </a:bodyPr>
          <a:lstStyle/>
          <a:p>
            <a:pPr marL="807085" indent="-794385">
              <a:lnSpc>
                <a:spcPct val="100000"/>
              </a:lnSpc>
              <a:spcBef>
                <a:spcPts val="2095"/>
              </a:spcBef>
              <a:buClr>
                <a:srgbClr val="B77165"/>
              </a:buClr>
              <a:buFont typeface="Wingdings"/>
              <a:buChar char=""/>
              <a:tabLst>
                <a:tab pos="807085" algn="l"/>
              </a:tabLst>
            </a:pPr>
            <a:r>
              <a:rPr dirty="0" sz="3950" b="1">
                <a:solidFill>
                  <a:srgbClr val="FFFF00"/>
                </a:solidFill>
                <a:latin typeface="Calibri"/>
                <a:cs typeface="Calibri"/>
              </a:rPr>
              <a:t>NEW!</a:t>
            </a:r>
            <a:r>
              <a:rPr dirty="0" sz="3950" spc="-4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Magazine</a:t>
            </a:r>
            <a:r>
              <a:rPr dirty="0" sz="3950" spc="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Radio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Frequency</a:t>
            </a:r>
            <a:r>
              <a:rPr dirty="0" sz="3950" spc="-9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Integrated</a:t>
            </a:r>
            <a:r>
              <a:rPr dirty="0" sz="3950" spc="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Circuits.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33.3%</a:t>
            </a:r>
            <a:endParaRPr sz="3950">
              <a:latin typeface="Calibri"/>
              <a:cs typeface="Calibri"/>
            </a:endParaRPr>
          </a:p>
          <a:p>
            <a:pPr marL="767715" indent="-755015">
              <a:lnSpc>
                <a:spcPct val="100000"/>
              </a:lnSpc>
              <a:spcBef>
                <a:spcPts val="1995"/>
              </a:spcBef>
              <a:buClr>
                <a:srgbClr val="B77165"/>
              </a:buClr>
              <a:buFont typeface="Wingdings"/>
              <a:buChar char=""/>
              <a:tabLst>
                <a:tab pos="767715" algn="l"/>
              </a:tabLst>
            </a:pPr>
            <a:r>
              <a:rPr dirty="0" sz="3950" b="1">
                <a:solidFill>
                  <a:srgbClr val="FFFF00"/>
                </a:solidFill>
                <a:latin typeface="Calibri"/>
                <a:cs typeface="Calibri"/>
              </a:rPr>
              <a:t>NEW!</a:t>
            </a:r>
            <a:r>
              <a:rPr dirty="0" sz="3950" spc="-35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IEEE</a:t>
            </a:r>
            <a:r>
              <a:rPr dirty="0" sz="3950" spc="-8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00FF00"/>
                </a:solidFill>
                <a:latin typeface="Calibri"/>
                <a:cs typeface="Calibri"/>
              </a:rPr>
              <a:t>Trans.</a:t>
            </a:r>
            <a:r>
              <a:rPr dirty="0" sz="3950" spc="-4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on</a:t>
            </a:r>
            <a:r>
              <a:rPr dirty="0" sz="3950" spc="-7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Circuts</a:t>
            </a:r>
            <a:r>
              <a:rPr dirty="0" sz="3950" spc="-8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and</a:t>
            </a:r>
            <a:r>
              <a:rPr dirty="0" sz="3950" spc="-4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Systems</a:t>
            </a:r>
            <a:r>
              <a:rPr dirty="0" sz="3950" spc="-5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for</a:t>
            </a:r>
            <a:r>
              <a:rPr dirty="0" sz="3950" spc="-7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Artificial</a:t>
            </a:r>
            <a:r>
              <a:rPr dirty="0" sz="3950" spc="-4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Intelligence</a:t>
            </a:r>
            <a:r>
              <a:rPr dirty="0" sz="3950" spc="-6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00FF00"/>
                </a:solidFill>
                <a:latin typeface="Calibri"/>
                <a:cs typeface="Calibri"/>
              </a:rPr>
              <a:t>(TCASAI)</a:t>
            </a:r>
            <a:endParaRPr sz="3950">
              <a:latin typeface="Calibri"/>
              <a:cs typeface="Calibri"/>
            </a:endParaRPr>
          </a:p>
          <a:p>
            <a:pPr lvl="1" marL="1348740" indent="-565785">
              <a:lnSpc>
                <a:spcPct val="100000"/>
              </a:lnSpc>
              <a:spcBef>
                <a:spcPts val="2315"/>
              </a:spcBef>
              <a:buClr>
                <a:srgbClr val="B77165"/>
              </a:buClr>
              <a:buFont typeface="Courier New"/>
              <a:buChar char="o"/>
              <a:tabLst>
                <a:tab pos="1348740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Phase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</a:t>
            </a:r>
            <a:r>
              <a:rPr dirty="0" sz="395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proposal</a:t>
            </a:r>
            <a:r>
              <a:rPr dirty="0" sz="395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approved</a:t>
            </a:r>
            <a:r>
              <a:rPr dirty="0" sz="395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by</a:t>
            </a:r>
            <a:r>
              <a:rPr dirty="0" sz="395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IEEE</a:t>
            </a:r>
            <a:r>
              <a:rPr dirty="0" sz="395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TAB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(June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2023)</a:t>
            </a:r>
            <a:endParaRPr sz="3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B77165"/>
              </a:buClr>
              <a:buFont typeface="Courier New"/>
              <a:buChar char="o"/>
            </a:pPr>
            <a:endParaRPr sz="3900">
              <a:latin typeface="Calibri"/>
              <a:cs typeface="Calibri"/>
            </a:endParaRPr>
          </a:p>
          <a:p>
            <a:pPr lvl="1" marL="1348105" marR="5080" indent="-565785">
              <a:lnSpc>
                <a:spcPct val="100000"/>
              </a:lnSpc>
              <a:spcBef>
                <a:spcPts val="5"/>
              </a:spcBef>
              <a:buClr>
                <a:srgbClr val="B77165"/>
              </a:buClr>
              <a:buFont typeface="Courier New"/>
              <a:buChar char="o"/>
              <a:tabLst>
                <a:tab pos="1349375" algn="l"/>
              </a:tabLst>
            </a:pPr>
            <a:r>
              <a:rPr dirty="0" sz="3950" b="1">
                <a:solidFill>
                  <a:srgbClr val="FFFF00"/>
                </a:solidFill>
                <a:latin typeface="Calibri"/>
                <a:cs typeface="Calibri"/>
              </a:rPr>
              <a:t>Scope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:</a:t>
            </a:r>
            <a:r>
              <a:rPr dirty="0" sz="3950" spc="-8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TCASAI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publishes</a:t>
            </a:r>
            <a:r>
              <a:rPr dirty="0" sz="3950" spc="-1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contributions</a:t>
            </a:r>
            <a:r>
              <a:rPr dirty="0" sz="3950" spc="-8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related</a:t>
            </a:r>
            <a:r>
              <a:rPr dirty="0" sz="395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to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circuits</a:t>
            </a:r>
            <a:r>
              <a:rPr dirty="0" sz="3950" spc="-8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for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	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artificial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intelligence,</a:t>
            </a:r>
            <a:r>
              <a:rPr dirty="0" sz="395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including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design,</a:t>
            </a:r>
            <a:r>
              <a:rPr dirty="0" sz="395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0" b="1">
                <a:solidFill>
                  <a:srgbClr val="FEFFFE"/>
                </a:solidFill>
                <a:latin typeface="Calibri"/>
                <a:cs typeface="Calibri"/>
              </a:rPr>
              <a:t>hardware-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software</a:t>
            </a:r>
            <a:r>
              <a:rPr dirty="0" sz="3950" spc="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co-design,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	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electronic</a:t>
            </a:r>
            <a:r>
              <a:rPr dirty="0" sz="3950" spc="-8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</a:t>
            </a:r>
            <a:r>
              <a:rPr dirty="0" sz="395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design,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implementation</a:t>
            </a:r>
            <a:r>
              <a:rPr dirty="0" sz="3950" spc="-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demonstration</a:t>
            </a:r>
            <a:endParaRPr sz="3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B77165"/>
              </a:buClr>
              <a:buFont typeface="Courier New"/>
              <a:buChar char="o"/>
            </a:pPr>
            <a:endParaRPr sz="3900">
              <a:latin typeface="Calibri"/>
              <a:cs typeface="Calibri"/>
            </a:endParaRPr>
          </a:p>
          <a:p>
            <a:pPr lvl="1" marL="1348740" indent="-565785">
              <a:lnSpc>
                <a:spcPct val="100000"/>
              </a:lnSpc>
              <a:buClr>
                <a:srgbClr val="B77165"/>
              </a:buClr>
              <a:buFont typeface="Courier New"/>
              <a:buChar char="o"/>
              <a:tabLst>
                <a:tab pos="1348740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Additional</a:t>
            </a:r>
            <a:r>
              <a:rPr dirty="0" sz="3950" spc="-5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Societies</a:t>
            </a:r>
            <a:r>
              <a:rPr dirty="0" sz="395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to</a:t>
            </a:r>
            <a:r>
              <a:rPr dirty="0" sz="3950" spc="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join</a:t>
            </a:r>
            <a:r>
              <a:rPr dirty="0" sz="3950" spc="-5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in</a:t>
            </a:r>
            <a:r>
              <a:rPr dirty="0" sz="3950" spc="3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Phase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II</a:t>
            </a:r>
            <a:endParaRPr sz="39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B77165"/>
              </a:buClr>
              <a:buFont typeface="Courier New"/>
              <a:buChar char="o"/>
            </a:pPr>
            <a:endParaRPr sz="3900">
              <a:latin typeface="Calibri"/>
              <a:cs typeface="Calibri"/>
            </a:endParaRPr>
          </a:p>
          <a:p>
            <a:pPr lvl="1" marL="1348740" indent="-565785">
              <a:lnSpc>
                <a:spcPct val="100000"/>
              </a:lnSpc>
              <a:buClr>
                <a:srgbClr val="B77165"/>
              </a:buClr>
              <a:buFont typeface="Courier New"/>
              <a:buChar char="o"/>
              <a:tabLst>
                <a:tab pos="1348740" algn="l"/>
              </a:tabLst>
            </a:pPr>
            <a:r>
              <a:rPr dirty="0" sz="3950" spc="-50" b="1">
                <a:solidFill>
                  <a:srgbClr val="FEFFFE"/>
                </a:solidFill>
                <a:latin typeface="Calibri"/>
                <a:cs typeface="Calibri"/>
              </a:rPr>
              <a:t>Target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launch:</a:t>
            </a:r>
            <a:r>
              <a:rPr dirty="0" sz="3950" spc="-4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mid</a:t>
            </a:r>
            <a:r>
              <a:rPr dirty="0" sz="3950" spc="-45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spc="-20" b="1">
                <a:solidFill>
                  <a:srgbClr val="00FF00"/>
                </a:solidFill>
                <a:latin typeface="Calibri"/>
                <a:cs typeface="Calibri"/>
              </a:rPr>
              <a:t>2024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629888" y="7695211"/>
            <a:ext cx="4215201" cy="23634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3370" y="10609474"/>
              <a:ext cx="1871752" cy="69433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03273" y="10699374"/>
              <a:ext cx="1662334" cy="48491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05098" y="10598067"/>
              <a:ext cx="713024" cy="71048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395001" y="10687968"/>
              <a:ext cx="503606" cy="54641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79986" y="10667026"/>
              <a:ext cx="101251" cy="569616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9000929" y="10687968"/>
              <a:ext cx="59690" cy="528320"/>
            </a:xfrm>
            <a:custGeom>
              <a:avLst/>
              <a:gdLst/>
              <a:ahLst/>
              <a:cxnLst/>
              <a:rect l="l" t="t" r="r" b="b"/>
              <a:pathLst>
                <a:path w="59690" h="528320">
                  <a:moveTo>
                    <a:pt x="59368" y="0"/>
                  </a:moveTo>
                  <a:lnTo>
                    <a:pt x="0" y="0"/>
                  </a:lnTo>
                  <a:lnTo>
                    <a:pt x="0" y="527732"/>
                  </a:lnTo>
                  <a:lnTo>
                    <a:pt x="59368" y="527732"/>
                  </a:lnTo>
                  <a:lnTo>
                    <a:pt x="59368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254939"/>
              <a:ext cx="20104099" cy="595650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4217" y="1036617"/>
              <a:ext cx="4827078" cy="73296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32366" rIns="0" bIns="0" rtlCol="0" vert="horz">
            <a:spAutoFit/>
          </a:bodyPr>
          <a:lstStyle/>
          <a:p>
            <a:pPr marL="5209540">
              <a:lnSpc>
                <a:spcPct val="100000"/>
              </a:lnSpc>
              <a:spcBef>
                <a:spcPts val="105"/>
              </a:spcBef>
            </a:pPr>
            <a:r>
              <a:rPr dirty="0" sz="7250" spc="-295" b="1">
                <a:latin typeface="Gill Sans MT"/>
                <a:cs typeface="Gill Sans MT"/>
              </a:rPr>
              <a:t>Publications</a:t>
            </a:r>
            <a:endParaRPr sz="7250">
              <a:latin typeface="Gill Sans MT"/>
              <a:cs typeface="Gill Sans MT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06477" y="395779"/>
            <a:ext cx="1687305" cy="18307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280775"/>
            <a:chOff x="0" y="0"/>
            <a:chExt cx="20104100" cy="112807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28022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11264904"/>
              <a:ext cx="20104100" cy="6350"/>
            </a:xfrm>
            <a:custGeom>
              <a:avLst/>
              <a:gdLst/>
              <a:ahLst/>
              <a:cxnLst/>
              <a:rect l="l" t="t" r="r" b="b"/>
              <a:pathLst>
                <a:path w="20104100" h="6350">
                  <a:moveTo>
                    <a:pt x="20104099" y="0"/>
                  </a:moveTo>
                  <a:lnTo>
                    <a:pt x="0" y="0"/>
                  </a:lnTo>
                  <a:lnTo>
                    <a:pt x="0" y="6127"/>
                  </a:lnTo>
                  <a:lnTo>
                    <a:pt x="20104099" y="612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"/>
              <a:ext cx="20104099" cy="1126490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11261840"/>
              <a:ext cx="20104100" cy="9525"/>
            </a:xfrm>
            <a:custGeom>
              <a:avLst/>
              <a:gdLst/>
              <a:ahLst/>
              <a:cxnLst/>
              <a:rect l="l" t="t" r="r" b="b"/>
              <a:pathLst>
                <a:path w="20104100" h="9525">
                  <a:moveTo>
                    <a:pt x="20104099" y="0"/>
                  </a:moveTo>
                  <a:lnTo>
                    <a:pt x="0" y="0"/>
                  </a:lnTo>
                  <a:lnTo>
                    <a:pt x="0" y="9191"/>
                  </a:lnTo>
                  <a:lnTo>
                    <a:pt x="20104099" y="9191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0689" rIns="0" bIns="0" rtlCol="0" vert="horz">
            <a:spAutoFit/>
          </a:bodyPr>
          <a:lstStyle/>
          <a:p>
            <a:pPr marL="5528945">
              <a:lnSpc>
                <a:spcPct val="100000"/>
              </a:lnSpc>
              <a:spcBef>
                <a:spcPts val="110"/>
              </a:spcBef>
            </a:pPr>
            <a:r>
              <a:rPr dirty="0" sz="7950" spc="-25" b="1">
                <a:latin typeface="Calibri"/>
                <a:cs typeface="Calibri"/>
              </a:rPr>
              <a:t>Education</a:t>
            </a:r>
            <a:endParaRPr sz="795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785964" y="229159"/>
            <a:ext cx="17659985" cy="10680700"/>
            <a:chOff x="1785964" y="229159"/>
            <a:chExt cx="17659985" cy="1068070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5406" y="2168534"/>
              <a:ext cx="15680444" cy="949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5964" y="229159"/>
              <a:ext cx="1709590" cy="185052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91368" y="10348832"/>
              <a:ext cx="1697334" cy="5116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96436" y="10339641"/>
              <a:ext cx="530034" cy="56986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7616531" y="10348832"/>
              <a:ext cx="58419" cy="530225"/>
            </a:xfrm>
            <a:custGeom>
              <a:avLst/>
              <a:gdLst/>
              <a:ahLst/>
              <a:cxnLst/>
              <a:rect l="l" t="t" r="r" b="b"/>
              <a:pathLst>
                <a:path w="58419" h="530225">
                  <a:moveTo>
                    <a:pt x="58212" y="0"/>
                  </a:moveTo>
                  <a:lnTo>
                    <a:pt x="0" y="0"/>
                  </a:lnTo>
                  <a:lnTo>
                    <a:pt x="0" y="530034"/>
                  </a:lnTo>
                  <a:lnTo>
                    <a:pt x="58212" y="530034"/>
                  </a:lnTo>
                  <a:lnTo>
                    <a:pt x="58212" y="0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92835" y="3749445"/>
              <a:ext cx="4828522" cy="361526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06288" y="5630608"/>
              <a:ext cx="5539319" cy="4126914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19129367" y="10455415"/>
            <a:ext cx="146685" cy="2794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650" spc="-5">
                <a:solidFill>
                  <a:srgbClr val="383C47"/>
                </a:solidFill>
                <a:latin typeface="Microsoft JhengHei"/>
                <a:cs typeface="Microsoft JhengHei"/>
              </a:rPr>
              <a:t>8</a:t>
            </a:r>
            <a:endParaRPr sz="1650">
              <a:latin typeface="Microsoft JhengHei"/>
              <a:cs typeface="Microsoft JhengHe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28617" y="2780904"/>
            <a:ext cx="17112615" cy="64471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96265" marR="5080" indent="-568960">
              <a:lnSpc>
                <a:spcPct val="100699"/>
              </a:lnSpc>
              <a:spcBef>
                <a:spcPts val="95"/>
              </a:spcBef>
              <a:buClr>
                <a:srgbClr val="B77165"/>
              </a:buClr>
              <a:buFont typeface="Wingdings"/>
              <a:buChar char=""/>
              <a:tabLst>
                <a:tab pos="59753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New</a:t>
            </a:r>
            <a:r>
              <a:rPr dirty="0" u="sng" sz="3950" spc="-100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395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CASS-wide</a:t>
            </a:r>
            <a:r>
              <a:rPr dirty="0" u="sng" sz="3950" spc="-25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395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webinar</a:t>
            </a:r>
            <a:r>
              <a:rPr dirty="0" u="sng" sz="3950" spc="-3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395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program</a:t>
            </a:r>
            <a:r>
              <a:rPr dirty="0" sz="395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to</a:t>
            </a:r>
            <a:r>
              <a:rPr dirty="0" sz="395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deliver</a:t>
            </a:r>
            <a:r>
              <a:rPr dirty="0" sz="3950" spc="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high-quality</a:t>
            </a:r>
            <a:r>
              <a:rPr dirty="0" sz="3950" spc="-6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talks</a:t>
            </a:r>
            <a:r>
              <a:rPr dirty="0" sz="395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on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the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FoI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of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the </a:t>
            </a:r>
            <a:r>
              <a:rPr dirty="0" sz="3950" spc="-25" b="1">
                <a:solidFill>
                  <a:srgbClr val="FEFFFE"/>
                </a:solidFill>
                <a:latin typeface="Calibri"/>
                <a:cs typeface="Calibri"/>
              </a:rPr>
              <a:t>	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circuit</a:t>
            </a:r>
            <a:r>
              <a:rPr dirty="0" sz="3950" spc="-9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and</a:t>
            </a:r>
            <a:r>
              <a:rPr dirty="0" sz="3950" spc="-7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systems</a:t>
            </a:r>
            <a:r>
              <a:rPr dirty="0" sz="3950" spc="-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spc="-10" b="1">
                <a:solidFill>
                  <a:srgbClr val="FEFFFE"/>
                </a:solidFill>
                <a:latin typeface="Calibri"/>
                <a:cs typeface="Calibri"/>
              </a:rPr>
              <a:t>community</a:t>
            </a:r>
            <a:endParaRPr sz="3950">
              <a:latin typeface="Calibri"/>
              <a:cs typeface="Calibri"/>
            </a:endParaRPr>
          </a:p>
          <a:p>
            <a:pPr marL="581660" indent="-568960">
              <a:lnSpc>
                <a:spcPct val="100000"/>
              </a:lnSpc>
              <a:spcBef>
                <a:spcPts val="3390"/>
              </a:spcBef>
              <a:buClr>
                <a:srgbClr val="B77165"/>
              </a:buClr>
              <a:buFont typeface="Wingdings"/>
              <a:buChar char=""/>
              <a:tabLst>
                <a:tab pos="581660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Enhanced</a:t>
            </a:r>
            <a:r>
              <a:rPr dirty="0" sz="3950" spc="-2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u="sng" sz="395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CASS</a:t>
            </a:r>
            <a:r>
              <a:rPr dirty="0" u="sng" sz="3950" spc="-1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395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Resource</a:t>
            </a:r>
            <a:r>
              <a:rPr dirty="0" u="sng" sz="3950" spc="-5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3950" spc="-1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Center</a:t>
            </a:r>
            <a:endParaRPr sz="3950">
              <a:latin typeface="Calibri"/>
              <a:cs typeface="Calibri"/>
            </a:endParaRPr>
          </a:p>
          <a:p>
            <a:pPr lvl="1" marL="1340485" marR="10194290" indent="-568960">
              <a:lnSpc>
                <a:spcPct val="100499"/>
              </a:lnSpc>
              <a:spcBef>
                <a:spcPts val="2045"/>
              </a:spcBef>
              <a:buClr>
                <a:srgbClr val="B77165"/>
              </a:buClr>
              <a:buFont typeface="Courier New"/>
              <a:buChar char="o"/>
              <a:tabLst>
                <a:tab pos="1341755" algn="l"/>
              </a:tabLst>
            </a:pP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Selected</a:t>
            </a:r>
            <a:r>
              <a:rPr dirty="0" sz="3300" spc="-11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keynotes</a:t>
            </a:r>
            <a:r>
              <a:rPr dirty="0" sz="3300" spc="-8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from</a:t>
            </a:r>
            <a:r>
              <a:rPr dirty="0" sz="3300" spc="-14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spc="-10" b="1">
                <a:solidFill>
                  <a:srgbClr val="FEFFFE"/>
                </a:solidFill>
                <a:latin typeface="Calibri"/>
                <a:cs typeface="Calibri"/>
              </a:rPr>
              <a:t>flagship 	conferences</a:t>
            </a:r>
            <a:endParaRPr sz="3300">
              <a:latin typeface="Calibri"/>
              <a:cs typeface="Calibri"/>
            </a:endParaRPr>
          </a:p>
          <a:p>
            <a:pPr lvl="1" marL="1341120" indent="-568960">
              <a:lnSpc>
                <a:spcPct val="100000"/>
              </a:lnSpc>
              <a:spcBef>
                <a:spcPts val="2025"/>
              </a:spcBef>
              <a:buClr>
                <a:srgbClr val="B77165"/>
              </a:buClr>
              <a:buFont typeface="Courier New"/>
              <a:buChar char="o"/>
              <a:tabLst>
                <a:tab pos="1341120" algn="l"/>
              </a:tabLst>
            </a:pP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Seasonal</a:t>
            </a:r>
            <a:r>
              <a:rPr dirty="0" sz="3300" spc="-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spc="-10" b="1">
                <a:solidFill>
                  <a:srgbClr val="FEFFFE"/>
                </a:solidFill>
                <a:latin typeface="Calibri"/>
                <a:cs typeface="Calibri"/>
              </a:rPr>
              <a:t>Schools</a:t>
            </a:r>
            <a:endParaRPr sz="3300">
              <a:latin typeface="Calibri"/>
              <a:cs typeface="Calibri"/>
            </a:endParaRPr>
          </a:p>
          <a:p>
            <a:pPr lvl="1" marL="1341120" indent="-568960">
              <a:lnSpc>
                <a:spcPct val="100000"/>
              </a:lnSpc>
              <a:spcBef>
                <a:spcPts val="2020"/>
              </a:spcBef>
              <a:buClr>
                <a:srgbClr val="B77165"/>
              </a:buClr>
              <a:buFont typeface="Courier New"/>
              <a:buChar char="o"/>
              <a:tabLst>
                <a:tab pos="1341120" algn="l"/>
              </a:tabLst>
            </a:pPr>
            <a:r>
              <a:rPr dirty="0" sz="3300" b="1">
                <a:solidFill>
                  <a:srgbClr val="FEFFFE"/>
                </a:solidFill>
                <a:latin typeface="Calibri"/>
                <a:cs typeface="Calibri"/>
              </a:rPr>
              <a:t>White</a:t>
            </a:r>
            <a:r>
              <a:rPr dirty="0" sz="3300" spc="-6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300" spc="-10" b="1">
                <a:solidFill>
                  <a:srgbClr val="FEFFFE"/>
                </a:solidFill>
                <a:latin typeface="Calibri"/>
                <a:cs typeface="Calibri"/>
              </a:rPr>
              <a:t>papers…</a:t>
            </a:r>
            <a:endParaRPr sz="3300">
              <a:latin typeface="Calibri"/>
              <a:cs typeface="Calibri"/>
            </a:endParaRPr>
          </a:p>
          <a:p>
            <a:pPr marL="678815" marR="9464040" indent="-568960">
              <a:lnSpc>
                <a:spcPct val="100800"/>
              </a:lnSpc>
              <a:spcBef>
                <a:spcPts val="1360"/>
              </a:spcBef>
              <a:buClr>
                <a:srgbClr val="B77165"/>
              </a:buClr>
              <a:buFont typeface="Wingdings"/>
              <a:buChar char=""/>
              <a:tabLst>
                <a:tab pos="680085" algn="l"/>
              </a:tabLst>
            </a:pP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New</a:t>
            </a:r>
            <a:r>
              <a:rPr dirty="0" sz="3950" spc="-70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educational</a:t>
            </a:r>
            <a:r>
              <a:rPr dirty="0" sz="3950" spc="-1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sz="3950" b="1">
                <a:solidFill>
                  <a:srgbClr val="FEFFFE"/>
                </a:solidFill>
                <a:latin typeface="Calibri"/>
                <a:cs typeface="Calibri"/>
              </a:rPr>
              <a:t>paradigm:</a:t>
            </a:r>
            <a:r>
              <a:rPr dirty="0" sz="3950" spc="-35" b="1">
                <a:solidFill>
                  <a:srgbClr val="FEFFFE"/>
                </a:solidFill>
                <a:latin typeface="Calibri"/>
                <a:cs typeface="Calibri"/>
              </a:rPr>
              <a:t> </a:t>
            </a:r>
            <a:r>
              <a:rPr dirty="0" u="sng" sz="3950" spc="-2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CASS</a:t>
            </a:r>
            <a:r>
              <a:rPr dirty="0" sz="3950" spc="-20" b="1">
                <a:solidFill>
                  <a:srgbClr val="00FF00"/>
                </a:solidFill>
                <a:latin typeface="Calibri"/>
                <a:cs typeface="Calibri"/>
              </a:rPr>
              <a:t> </a:t>
            </a:r>
            <a:r>
              <a:rPr dirty="0" sz="3950" spc="-20" b="1">
                <a:solidFill>
                  <a:srgbClr val="00FF00"/>
                </a:solidFill>
                <a:latin typeface="Calibri"/>
                <a:cs typeface="Calibri"/>
              </a:rPr>
              <a:t>	</a:t>
            </a:r>
            <a:r>
              <a:rPr dirty="0" u="sng" sz="3950" spc="-20" b="1"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Calibri"/>
                <a:cs typeface="Calibri"/>
              </a:rPr>
              <a:t>MiLe</a:t>
            </a:r>
            <a:endParaRPr sz="3950">
              <a:latin typeface="Calibri"/>
              <a:cs typeface="Calibri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0" y="0"/>
            <a:ext cx="12910820" cy="10661650"/>
            <a:chOff x="0" y="0"/>
            <a:chExt cx="12910820" cy="10661650"/>
          </a:xfrm>
        </p:grpSpPr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51501" y="9095745"/>
              <a:ext cx="5959057" cy="1565593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1062911" cy="10257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940032"/>
            <a:ext cx="20104100" cy="10368915"/>
          </a:xfrm>
          <a:custGeom>
            <a:avLst/>
            <a:gdLst/>
            <a:ahLst/>
            <a:cxnLst/>
            <a:rect l="l" t="t" r="r" b="b"/>
            <a:pathLst>
              <a:path w="20104100" h="10368915">
                <a:moveTo>
                  <a:pt x="0" y="10368524"/>
                </a:moveTo>
                <a:lnTo>
                  <a:pt x="20104099" y="10368524"/>
                </a:lnTo>
                <a:lnTo>
                  <a:pt x="20104099" y="0"/>
                </a:lnTo>
                <a:lnTo>
                  <a:pt x="0" y="0"/>
                </a:lnTo>
                <a:lnTo>
                  <a:pt x="0" y="10368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20104100" cy="940435"/>
            <a:chOff x="0" y="0"/>
            <a:chExt cx="20104100" cy="940435"/>
          </a:xfrm>
        </p:grpSpPr>
        <p:sp>
          <p:nvSpPr>
            <p:cNvPr id="4" name="object 4" descr=""/>
            <p:cNvSpPr/>
            <p:nvPr/>
          </p:nvSpPr>
          <p:spPr>
            <a:xfrm>
              <a:off x="0" y="0"/>
              <a:ext cx="20104100" cy="274320"/>
            </a:xfrm>
            <a:custGeom>
              <a:avLst/>
              <a:gdLst/>
              <a:ahLst/>
              <a:cxnLst/>
              <a:rect l="l" t="t" r="r" b="b"/>
              <a:pathLst>
                <a:path w="20104100" h="274320">
                  <a:moveTo>
                    <a:pt x="0" y="273699"/>
                  </a:moveTo>
                  <a:lnTo>
                    <a:pt x="20104099" y="273699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273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874" y="273699"/>
              <a:ext cx="20086955" cy="666750"/>
            </a:xfrm>
            <a:custGeom>
              <a:avLst/>
              <a:gdLst/>
              <a:ahLst/>
              <a:cxnLst/>
              <a:rect l="l" t="t" r="r" b="b"/>
              <a:pathLst>
                <a:path w="20086955" h="666750">
                  <a:moveTo>
                    <a:pt x="20086351" y="0"/>
                  </a:moveTo>
                  <a:lnTo>
                    <a:pt x="0" y="0"/>
                  </a:lnTo>
                  <a:lnTo>
                    <a:pt x="0" y="666332"/>
                  </a:lnTo>
                  <a:lnTo>
                    <a:pt x="20086351" y="666332"/>
                  </a:lnTo>
                  <a:lnTo>
                    <a:pt x="20086351" y="0"/>
                  </a:lnTo>
                  <a:close/>
                </a:path>
              </a:pathLst>
            </a:custGeom>
            <a:solidFill>
              <a:srgbClr val="1DB1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4862" rIns="0" bIns="0" rtlCol="0" vert="horz">
            <a:spAutoFit/>
          </a:bodyPr>
          <a:lstStyle/>
          <a:p>
            <a:pPr marL="3775710">
              <a:lnSpc>
                <a:spcPct val="100000"/>
              </a:lnSpc>
              <a:spcBef>
                <a:spcPts val="125"/>
              </a:spcBef>
            </a:pPr>
            <a:r>
              <a:rPr dirty="0" sz="3850" spc="-60">
                <a:solidFill>
                  <a:srgbClr val="FFFFFF"/>
                </a:solidFill>
              </a:rPr>
              <a:t>IEEE</a:t>
            </a:r>
            <a:r>
              <a:rPr dirty="0" sz="3850" spc="-80">
                <a:solidFill>
                  <a:srgbClr val="FFFFFF"/>
                </a:solidFill>
              </a:rPr>
              <a:t> </a:t>
            </a:r>
            <a:r>
              <a:rPr dirty="0" sz="3850">
                <a:solidFill>
                  <a:srgbClr val="FFFFFF"/>
                </a:solidFill>
              </a:rPr>
              <a:t>CASS</a:t>
            </a:r>
            <a:r>
              <a:rPr dirty="0" sz="3850" spc="-75">
                <a:solidFill>
                  <a:srgbClr val="FFFFFF"/>
                </a:solidFill>
              </a:rPr>
              <a:t> </a:t>
            </a:r>
            <a:r>
              <a:rPr dirty="0" sz="3850">
                <a:solidFill>
                  <a:srgbClr val="FFFFFF"/>
                </a:solidFill>
              </a:rPr>
              <a:t>Tours</a:t>
            </a:r>
            <a:r>
              <a:rPr dirty="0" sz="3850" spc="-75">
                <a:solidFill>
                  <a:srgbClr val="FFFFFF"/>
                </a:solidFill>
              </a:rPr>
              <a:t> </a:t>
            </a:r>
            <a:r>
              <a:rPr dirty="0" sz="3850" spc="70">
                <a:solidFill>
                  <a:srgbClr val="FFFFFF"/>
                </a:solidFill>
              </a:rPr>
              <a:t>in</a:t>
            </a:r>
            <a:r>
              <a:rPr dirty="0" sz="3850" spc="-80">
                <a:solidFill>
                  <a:srgbClr val="FFFFFF"/>
                </a:solidFill>
              </a:rPr>
              <a:t> </a:t>
            </a:r>
            <a:r>
              <a:rPr dirty="0" sz="3850" spc="80">
                <a:solidFill>
                  <a:srgbClr val="FFFFFF"/>
                </a:solidFill>
              </a:rPr>
              <a:t>Latin</a:t>
            </a:r>
            <a:r>
              <a:rPr dirty="0" sz="3850" spc="-75">
                <a:solidFill>
                  <a:srgbClr val="FFFFFF"/>
                </a:solidFill>
              </a:rPr>
              <a:t> </a:t>
            </a:r>
            <a:r>
              <a:rPr dirty="0" sz="3850" spc="70">
                <a:solidFill>
                  <a:srgbClr val="FFFFFF"/>
                </a:solidFill>
              </a:rPr>
              <a:t>America</a:t>
            </a:r>
            <a:endParaRPr sz="3850"/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338" y="0"/>
            <a:ext cx="1837463" cy="176806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92" y="2065957"/>
            <a:ext cx="6408166" cy="360459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62417" y="2065957"/>
            <a:ext cx="6408167" cy="360459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14836" y="2065957"/>
            <a:ext cx="6408167" cy="3604593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991" y="5782946"/>
            <a:ext cx="6408167" cy="3604593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64484" y="5805503"/>
            <a:ext cx="6404030" cy="3602266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14836" y="5853908"/>
            <a:ext cx="6408166" cy="3604593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759924" y="9538001"/>
            <a:ext cx="17868900" cy="140208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algn="ctr" marL="737235" marR="729615">
              <a:lnSpc>
                <a:spcPct val="102299"/>
              </a:lnSpc>
              <a:spcBef>
                <a:spcPts val="35"/>
              </a:spcBef>
            </a:pPr>
            <a:r>
              <a:rPr dirty="0" sz="2150" spc="-1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15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Arial"/>
                <a:cs typeface="Arial"/>
              </a:rPr>
              <a:t>CASS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 spc="-55">
                <a:solidFill>
                  <a:srgbClr val="FFFFFF"/>
                </a:solidFill>
                <a:latin typeface="Arial"/>
                <a:cs typeface="Arial"/>
              </a:rPr>
              <a:t>Tours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Arial"/>
                <a:cs typeface="Arial"/>
              </a:rPr>
              <a:t>already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went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 spc="5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Buenos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Arial"/>
                <a:cs typeface="Arial"/>
              </a:rPr>
              <a:t>Aires,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Cordoba,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San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Juan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(Argentina),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Bogota,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Barranquilla,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Mexico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City,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Puebla,</a:t>
            </a:r>
            <a:r>
              <a:rPr dirty="0" sz="215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Arial"/>
                <a:cs typeface="Arial"/>
              </a:rPr>
              <a:t>Guadalajara, </a:t>
            </a:r>
            <a:r>
              <a:rPr dirty="0" sz="2150" spc="-30">
                <a:solidFill>
                  <a:srgbClr val="FFFFFF"/>
                </a:solidFill>
                <a:latin typeface="Arial"/>
                <a:cs typeface="Arial"/>
              </a:rPr>
              <a:t>Veracruz,</a:t>
            </a:r>
            <a:r>
              <a:rPr dirty="0" sz="215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Rio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Janeiro,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Mayaguez,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San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Juan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Puerto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Rico,</a:t>
            </a:r>
            <a:r>
              <a:rPr dirty="0" sz="215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Arial"/>
                <a:cs typeface="Arial"/>
              </a:rPr>
              <a:t>Panama,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Morelia,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Monterey,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Santa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Maria,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>
                <a:solidFill>
                  <a:srgbClr val="FFFFFF"/>
                </a:solidFill>
                <a:latin typeface="Arial"/>
                <a:cs typeface="Arial"/>
              </a:rPr>
              <a:t>Cuenca,</a:t>
            </a:r>
            <a:r>
              <a:rPr dirty="0" sz="21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Arial"/>
                <a:cs typeface="Arial"/>
              </a:rPr>
              <a:t>Guayaquil.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Some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 spc="50">
                <a:solidFill>
                  <a:srgbClr val="FAE232"/>
                </a:solidFill>
                <a:latin typeface="Arial"/>
                <a:cs typeface="Arial"/>
              </a:rPr>
              <a:t>of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 spc="-55">
                <a:solidFill>
                  <a:srgbClr val="FAE232"/>
                </a:solidFill>
                <a:latin typeface="Arial"/>
                <a:cs typeface="Arial"/>
              </a:rPr>
              <a:t>NEXT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CASS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 spc="-30">
                <a:solidFill>
                  <a:srgbClr val="FAE232"/>
                </a:solidFill>
                <a:latin typeface="Arial"/>
                <a:cs typeface="Arial"/>
              </a:rPr>
              <a:t>Tours: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Manaus,</a:t>
            </a:r>
            <a:r>
              <a:rPr dirty="0" sz="2450" spc="-15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Trujillo, </a:t>
            </a: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Arequipa,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Lima,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Santiago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de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Chile,</a:t>
            </a:r>
            <a:r>
              <a:rPr dirty="0" sz="2450" spc="-15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 spc="-10">
                <a:solidFill>
                  <a:srgbClr val="FAE232"/>
                </a:solidFill>
                <a:latin typeface="Arial"/>
                <a:cs typeface="Arial"/>
              </a:rPr>
              <a:t>Valparaiso,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Cartagena,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>
                <a:solidFill>
                  <a:srgbClr val="FAE232"/>
                </a:solidFill>
                <a:latin typeface="Arial"/>
                <a:cs typeface="Arial"/>
              </a:rPr>
              <a:t>Barranquilla,</a:t>
            </a:r>
            <a:r>
              <a:rPr dirty="0" sz="2450" spc="-20">
                <a:solidFill>
                  <a:srgbClr val="FAE232"/>
                </a:solidFill>
                <a:latin typeface="Arial"/>
                <a:cs typeface="Arial"/>
              </a:rPr>
              <a:t> </a:t>
            </a:r>
            <a:r>
              <a:rPr dirty="0" sz="2450" spc="-10">
                <a:solidFill>
                  <a:srgbClr val="FAE232"/>
                </a:solidFill>
                <a:latin typeface="Arial"/>
                <a:cs typeface="Arial"/>
              </a:rPr>
              <a:t>Brasilia,…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CASSreport2023</dc:title>
  <dcterms:created xsi:type="dcterms:W3CDTF">2023-07-09T17:50:18Z</dcterms:created>
  <dcterms:modified xsi:type="dcterms:W3CDTF">2023-07-09T17:50:18Z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2023-07-09T00:00:00Z</vt:filetime>
  </property>
  <property fmtid="{D5CDD505-2E9C-101B-9397-08002B2CF9AE}" pid="5" name="Producer">
    <vt:lpwstr>macOS Version 13.4.1 (Build 22F82) Quartz PDFContext</vt:lpwstr>
  </property>
</Properties>
</file>