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4" r:id="rId2"/>
    <p:sldId id="265" r:id="rId3"/>
    <p:sldId id="267" r:id="rId4"/>
    <p:sldId id="26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A0F4E-1A66-1449-9B58-509020042D01}" type="datetimeFigureOut">
              <a:rPr lang="en-US" smtClean="0"/>
              <a:t>7/7/23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21618-E355-9843-9E0F-54AA1320F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7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 I am </a:t>
            </a:r>
            <a:r>
              <a:rPr lang="en-US" dirty="0" err="1"/>
              <a:t>Jinwook</a:t>
            </a:r>
            <a:r>
              <a:rPr lang="en-US" dirty="0"/>
              <a:t> Jung from IBM Research, and I am the chair of the Design Automation Technical Committee.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671EE-1C1C-3448-800E-461C1B93E2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83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The mission of DATC is stated in this slide.</a:t>
            </a:r>
          </a:p>
          <a:p>
            <a:r>
              <a:rPr lang="en-US" sz="2000" dirty="0"/>
              <a:t>Our mission is to provide a forum for discussing issues and strategies in design automation technology.</a:t>
            </a:r>
          </a:p>
          <a:p>
            <a:r>
              <a:rPr lang="en-US" sz="2000" dirty="0"/>
              <a:t>Having this mission, our current committee members are shown here.</a:t>
            </a:r>
          </a:p>
          <a:p>
            <a:r>
              <a:rPr lang="en-US" sz="2000" dirty="0"/>
              <a:t>I myself serve as the chair of the committee starting last year, together with Prof. Andrew </a:t>
            </a:r>
            <a:r>
              <a:rPr lang="en-US" sz="2000" dirty="0" err="1"/>
              <a:t>Kahng</a:t>
            </a:r>
            <a:r>
              <a:rPr lang="en-US" sz="2000" dirty="0"/>
              <a:t> of UCSD, who serves as the co-chair of DATC.</a:t>
            </a:r>
          </a:p>
          <a:p>
            <a:endParaRPr lang="en-US" sz="2000" dirty="0"/>
          </a:p>
          <a:p>
            <a:r>
              <a:rPr lang="en-US" sz="2000" dirty="0"/>
              <a:t>And starting this year, we are trying to bring new blood in DATC, and so we are actively recruiting new committee members.</a:t>
            </a:r>
          </a:p>
          <a:p>
            <a:r>
              <a:rPr lang="en-US" sz="2000" dirty="0"/>
              <a:t>Prof. Rhett Davis of NC State University has recently joined our committee.</a:t>
            </a:r>
          </a:p>
          <a:p>
            <a:r>
              <a:rPr lang="en-US" sz="2000" dirty="0"/>
              <a:t>He is an expert of 3D IC and low power circuit designs, and probably most renowned for the </a:t>
            </a:r>
            <a:r>
              <a:rPr lang="en-US" sz="2000" dirty="0" err="1"/>
              <a:t>FreePDK</a:t>
            </a:r>
            <a:r>
              <a:rPr lang="en-US" sz="2000" dirty="0"/>
              <a:t> development.</a:t>
            </a:r>
          </a:p>
          <a:p>
            <a:endParaRPr lang="en-US" sz="2000" dirty="0"/>
          </a:p>
          <a:p>
            <a:r>
              <a:rPr lang="en-US" sz="2000" dirty="0"/>
              <a:t>We are also looking for one or two more committee members hopefully from industry, and we hope to have a complete roster soon.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671EE-1C1C-3448-800E-461C1B93E2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75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this slide describes what we’d like to go after from this year and beyond.</a:t>
            </a:r>
          </a:p>
          <a:p>
            <a:endParaRPr lang="en-US" dirty="0"/>
          </a:p>
          <a:p>
            <a:r>
              <a:rPr lang="en-US" dirty="0"/>
              <a:t>The goal is to establish and expand </a:t>
            </a:r>
            <a:r>
              <a:rPr lang="en-US" b="0" dirty="0"/>
              <a:t>research foundations for IC Physical Design and ML-Enabled EDA.</a:t>
            </a:r>
          </a:p>
          <a:p>
            <a:r>
              <a:rPr lang="en-US" b="0" dirty="0"/>
              <a:t>With that goal, here are four tasks that we would like to carry out.</a:t>
            </a:r>
          </a:p>
          <a:p>
            <a:endParaRPr lang="en-US" b="0" dirty="0"/>
          </a:p>
          <a:p>
            <a:r>
              <a:rPr lang="en-US" b="0" dirty="0"/>
              <a:t>First, we would like to build m</a:t>
            </a:r>
            <a:r>
              <a:rPr lang="en-US" dirty="0"/>
              <a:t>odern complete benchmarks for physical design.</a:t>
            </a:r>
          </a:p>
          <a:p>
            <a:r>
              <a:rPr lang="en-US" dirty="0"/>
              <a:t>There has been many classical benchmarks, but the issue we see is that they are either too old or incomplete.</a:t>
            </a:r>
          </a:p>
          <a:p>
            <a:r>
              <a:rPr lang="en-US" dirty="0"/>
              <a:t>For example, the placement benchmarks from ISPD’05/06; the benchmarks are in bookshelf format, so it is virtually impossible to use such benchmarks for the flow-scale evaluation.</a:t>
            </a:r>
          </a:p>
          <a:p>
            <a:r>
              <a:rPr lang="en-US" dirty="0"/>
              <a:t>To cope with such issue, we DATC will try to enable modern and complete benchmark suites.</a:t>
            </a:r>
          </a:p>
          <a:p>
            <a:endParaRPr lang="en-US" dirty="0"/>
          </a:p>
          <a:p>
            <a:r>
              <a:rPr lang="en-US" dirty="0"/>
              <a:t>Secondly, we’d like to build a golden calibration dataset for analysis and verification tasks.</a:t>
            </a:r>
          </a:p>
          <a:p>
            <a:r>
              <a:rPr lang="en-US" dirty="0"/>
              <a:t>The golden dataset will be generated from industrial golden tool chains, and it will include timing analysis data, RC extraction data, IR analysis data, and more.</a:t>
            </a:r>
          </a:p>
          <a:p>
            <a:r>
              <a:rPr lang="en-US" dirty="0"/>
              <a:t>We hope the dataset to be used for diagnosing and improving analysis and verification accuracy, especially in open-source tools.</a:t>
            </a:r>
          </a:p>
          <a:p>
            <a:endParaRPr lang="en-US" dirty="0"/>
          </a:p>
          <a:p>
            <a:r>
              <a:rPr lang="en-US" dirty="0"/>
              <a:t>Next, we would like to propose standardized metrics system.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purpose of this activity is to measure all design activity during the flow, mine abundant data and metrics, and share them in a common and tool-agnostic manner.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such metrics format, we would like to establish 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standard platforms for measuring and sharing design activities,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an interoperable and unambiguous manner.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Finally, we’d like to establish a generic cloud enablement for large-scale design of experiments.</a:t>
            </a:r>
          </a:p>
          <a:p>
            <a:r>
              <a:rPr lang="en-US" dirty="0"/>
              <a:t>The interests in ML-enabled CAD have been increasing, but generating large amount of data for ML-CAD needs huge amount of compute resources.</a:t>
            </a:r>
          </a:p>
          <a:p>
            <a:r>
              <a:rPr lang="en-US" dirty="0"/>
              <a:t>We would like to bring attention to cloud computing, which is now prevalent to us, and we will try to answer how we should best-utilize public cloud to generate large data for ML-CAD research.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671EE-1C1C-3448-800E-461C1B93E2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32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here are our plans for this year.</a:t>
            </a:r>
          </a:p>
          <a:p>
            <a:endParaRPr lang="en-US" dirty="0"/>
          </a:p>
          <a:p>
            <a:r>
              <a:rPr lang="en-US" dirty="0"/>
              <a:t>The first item, ASP-DAC tutorial, has completed already.</a:t>
            </a:r>
          </a:p>
          <a:p>
            <a:r>
              <a:rPr lang="en-US" dirty="0"/>
              <a:t>We had tutorial at ASP-DAC 2022 in Jan, and advertised our activities toward standard platform for IC physical design and ML-enabled EDA.</a:t>
            </a:r>
          </a:p>
          <a:p>
            <a:endParaRPr lang="en-US" dirty="0"/>
          </a:p>
          <a:p>
            <a:r>
              <a:rPr lang="en-US" dirty="0"/>
              <a:t>We also plan to have invited paper and presentation at this year’s ICCAD, trying to formalize our efforts about the Expanding Research Foundations for IC Physical Design and ML-Enabled EDA.</a:t>
            </a:r>
          </a:p>
          <a:p>
            <a:endParaRPr lang="en-US" dirty="0"/>
          </a:p>
          <a:p>
            <a:r>
              <a:rPr lang="en-US" dirty="0"/>
              <a:t>We will also bring in a few more committee members, hopefully from industry.</a:t>
            </a:r>
          </a:p>
          <a:p>
            <a:endParaRPr lang="en-US" dirty="0"/>
          </a:p>
          <a:p>
            <a:r>
              <a:rPr lang="en-US" dirty="0"/>
              <a:t>And finally, we will try to populate public code and data repositories for the four tasks stated in the previous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671EE-1C1C-3448-800E-461C1B93E2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73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person, bed, computer&#10;&#10;Description automatically generated">
            <a:extLst>
              <a:ext uri="{FF2B5EF4-FFF2-40B4-BE49-F238E27FC236}">
                <a16:creationId xmlns:a16="http://schemas.microsoft.com/office/drawing/2014/main" id="{4768B6C1-EAF5-4738-88F6-32054EFA28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EFE7E-4F42-4D07-9CCA-BA65EED05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4718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9FC726-B604-4500-9F1C-26F000158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6439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624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5DA9E43-F0AD-43E7-963E-649E53B74D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D53ED5-AAFF-4464-B2F5-DA16958ED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F5170-8BE9-4AA4-85C9-418500269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786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ark, person, bed, computer&#10;&#10;Description automatically generated">
            <a:extLst>
              <a:ext uri="{FF2B5EF4-FFF2-40B4-BE49-F238E27FC236}">
                <a16:creationId xmlns:a16="http://schemas.microsoft.com/office/drawing/2014/main" id="{61C7D160-FB77-458E-B429-15F03E809C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0E12C3-0AD4-45DE-946A-2538A94A3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BC49C-EEFD-4C16-AE96-552F43315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15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BDECF9A-F64E-4E16-A29F-06C3476D01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A4AAB8-E512-4820-A48B-651514D55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BB4F0-1AE2-4D8B-AA76-4185CF1D41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0445A-983F-4532-8020-FD5746CE7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59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2177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8EE5C127-374E-4851-BF28-4DAB1B7C34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511C1C-160A-4A10-A30F-B2F6859EB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E26DF-1799-4B38-A430-A847FCC38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2209C-C526-4965-AF1F-59ACC980F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092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961E34-D492-4D46-B69F-0489FE58E1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0875FA-3220-4BA6-A0BC-4C4E209BA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092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214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BFA79EC-F75F-435A-88F7-5CC0D30916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34089-4F4C-40B2-B59E-4798BE6A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3BCB3-95EF-4259-9098-E6486697A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994D1-83A5-405B-832C-5E21B39D8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945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C36B3E2-2AE4-4889-A6EE-05595EEC3C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F4C1F5-07C2-4809-A0C4-7533D94BD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3231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740A8-21BA-4A04-9137-A305BE3227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34936-1317-475D-8356-8535EAF87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7797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E9CFA-CF36-482F-A57C-02A368B22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89DDE-6092-4BFE-B829-C7E8708C9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565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-ceda.org/technical-committee/dat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-aDYrBc7Nz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30FCD-8A35-401A-9903-417F8DBC3C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Design Automation Technical Committee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1BA788-2CBF-445D-B9EB-E38B9540C0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 err="1"/>
              <a:t>Jinwook</a:t>
            </a:r>
            <a:r>
              <a:rPr lang="en-US" b="1" dirty="0"/>
              <a:t> Jung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900" dirty="0"/>
              <a:t>IBM Research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15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IEEE CEDA </a:t>
            </a:r>
            <a:r>
              <a:rPr lang="en-US" sz="1800" dirty="0" err="1"/>
              <a:t>BoG</a:t>
            </a:r>
            <a:r>
              <a:rPr lang="en-US" sz="1800" dirty="0"/>
              <a:t> Meeting @ DAC 2023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/>
              <a:t>July 9</a:t>
            </a:r>
            <a:r>
              <a:rPr lang="en-US" sz="1800" baseline="30000" dirty="0"/>
              <a:t>th</a:t>
            </a:r>
            <a:r>
              <a:rPr lang="en-US" sz="1800" dirty="0"/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4110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EC3B8-6F3C-576D-75F6-65D5700E2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Automation Technical Committee (DATC)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36695-2C01-7773-0E52-4CC86C58C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353801" cy="4059360"/>
          </a:xfrm>
        </p:spPr>
        <p:txBody>
          <a:bodyPr/>
          <a:lstStyle/>
          <a:p>
            <a:r>
              <a:rPr lang="en-US" b="1" dirty="0"/>
              <a:t>A technical committee of IEEE Council on EDA (CEDA)</a:t>
            </a:r>
          </a:p>
          <a:p>
            <a:pPr lvl="1"/>
            <a:r>
              <a:rPr lang="en-US" altLang="zh-TW" dirty="0"/>
              <a:t>Established to provide a forum for discussing strategies and issues in design automation</a:t>
            </a:r>
          </a:p>
          <a:p>
            <a:pPr lvl="1"/>
            <a:r>
              <a:rPr lang="en-US" dirty="0"/>
              <a:t>Web page: </a:t>
            </a:r>
            <a:r>
              <a:rPr lang="en-US" dirty="0">
                <a:hlinkClick r:id="rId3"/>
              </a:rPr>
              <a:t>https://ieee-ceda.org/technical-committee/datc</a:t>
            </a:r>
            <a:r>
              <a:rPr lang="en-US" dirty="0"/>
              <a:t> </a:t>
            </a:r>
            <a:endParaRPr lang="en-US" b="1" dirty="0"/>
          </a:p>
          <a:p>
            <a:r>
              <a:rPr lang="en-US" b="1" dirty="0"/>
              <a:t>Current roster </a:t>
            </a:r>
            <a:r>
              <a:rPr lang="en-US" dirty="0"/>
              <a:t>(as of July 1</a:t>
            </a:r>
            <a:r>
              <a:rPr lang="en-US" baseline="30000" dirty="0"/>
              <a:t>st</a:t>
            </a:r>
            <a:r>
              <a:rPr lang="en-US" dirty="0"/>
              <a:t>, 2023):</a:t>
            </a:r>
          </a:p>
          <a:p>
            <a:pPr lvl="1"/>
            <a:r>
              <a:rPr lang="en-US" dirty="0"/>
              <a:t>Jinwook Jung (IBM Research)</a:t>
            </a:r>
          </a:p>
          <a:p>
            <a:pPr lvl="1"/>
            <a:r>
              <a:rPr lang="en-US" dirty="0"/>
              <a:t>Andrew B. </a:t>
            </a:r>
            <a:r>
              <a:rPr lang="en-US" dirty="0" err="1"/>
              <a:t>Kahng</a:t>
            </a:r>
            <a:r>
              <a:rPr lang="en-US" dirty="0"/>
              <a:t> (UCSD)</a:t>
            </a:r>
          </a:p>
          <a:p>
            <a:pPr lvl="1"/>
            <a:r>
              <a:rPr lang="en-US" dirty="0"/>
              <a:t>Rhett Davis (NCSU)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392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48FF9-60CB-0995-0FAE-FBA84B8BE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DATC Goals: 2022-2023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2FA75-B5BE-5752-41D6-09B2ED9D5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059360"/>
          </a:xfrm>
        </p:spPr>
        <p:txBody>
          <a:bodyPr/>
          <a:lstStyle/>
          <a:p>
            <a:r>
              <a:rPr lang="en-US" b="1" dirty="0"/>
              <a:t>Goal: expand research foundations for Physical Design and ML-CAD</a:t>
            </a:r>
          </a:p>
          <a:p>
            <a:pPr marL="981075" lvl="1" indent="-457200">
              <a:buFont typeface="+mj-lt"/>
              <a:buAutoNum type="arabicPeriod"/>
            </a:pPr>
            <a:r>
              <a:rPr lang="en-US" sz="2000" dirty="0" err="1"/>
              <a:t>RosettaStone</a:t>
            </a:r>
            <a:r>
              <a:rPr lang="en-US" sz="2000" dirty="0"/>
              <a:t> benchmark converter with more benchmarks and timing-sensible version</a:t>
            </a:r>
          </a:p>
          <a:p>
            <a:pPr marL="981075" lvl="1" indent="-457200">
              <a:buFont typeface="+mj-lt"/>
              <a:buAutoNum type="arabicPeriod"/>
            </a:pPr>
            <a:r>
              <a:rPr lang="en-US" sz="2000" dirty="0"/>
              <a:t>Native JSON implementation of METRICS2.1 and its deployment</a:t>
            </a:r>
          </a:p>
          <a:p>
            <a:pPr marL="981075" lvl="1" indent="-457200">
              <a:buFont typeface="+mj-lt"/>
              <a:buAutoNum type="arabicPeriod"/>
            </a:pPr>
            <a:r>
              <a:rPr lang="en-US" sz="2000" dirty="0"/>
              <a:t>Augmented calibrations dataset for electrical analysis and verification tasks</a:t>
            </a:r>
          </a:p>
          <a:p>
            <a:pPr marL="981075" lvl="1" indent="-457200">
              <a:buFont typeface="+mj-lt"/>
              <a:buAutoNum type="arabicPeriod"/>
            </a:pPr>
            <a:r>
              <a:rPr lang="en-US" sz="2000" dirty="0"/>
              <a:t>Macro placement benchmarks and macro placer for large-scale designs</a:t>
            </a:r>
          </a:p>
          <a:p>
            <a:pPr marL="981075" lvl="1" indent="-457200">
              <a:buFont typeface="+mj-lt"/>
              <a:buAutoNum type="arabicPeriod"/>
            </a:pPr>
            <a:r>
              <a:rPr lang="en-US" sz="2000" dirty="0"/>
              <a:t>Cloud-native enablement of large-scale design of experiments for ML-enabled EDA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B0C0BC5-2FBB-B253-7433-FE6C34795DB4}"/>
              </a:ext>
            </a:extLst>
          </p:cNvPr>
          <p:cNvGrpSpPr/>
          <p:nvPr/>
        </p:nvGrpSpPr>
        <p:grpSpPr>
          <a:xfrm>
            <a:off x="416333" y="4271576"/>
            <a:ext cx="11635451" cy="1380824"/>
            <a:chOff x="416333" y="4271576"/>
            <a:chExt cx="11635451" cy="13808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231CB14-0159-64DE-C98D-CF30A668C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8344" y="4271576"/>
              <a:ext cx="2861654" cy="1270899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7C0A3D2-5522-E39B-D26C-29898AFCF352}"/>
                </a:ext>
              </a:extLst>
            </p:cNvPr>
            <p:cNvGrpSpPr/>
            <p:nvPr/>
          </p:nvGrpSpPr>
          <p:grpSpPr>
            <a:xfrm>
              <a:off x="416333" y="4326836"/>
              <a:ext cx="1325564" cy="1325564"/>
              <a:chOff x="1041190" y="4000767"/>
              <a:chExt cx="1884218" cy="1884218"/>
            </a:xfrm>
          </p:grpSpPr>
          <p:pic>
            <p:nvPicPr>
              <p:cNvPr id="1027" name="Picture 3" descr="page3image39963696">
                <a:extLst>
                  <a:ext uri="{FF2B5EF4-FFF2-40B4-BE49-F238E27FC236}">
                    <a16:creationId xmlns:a16="http://schemas.microsoft.com/office/drawing/2014/main" id="{B33AD601-F9DF-5E29-4F57-78C333B088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1190" y="4000767"/>
                <a:ext cx="1884218" cy="1884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6D641F2-B032-976F-C383-0985585522CD}"/>
                  </a:ext>
                </a:extLst>
              </p:cNvPr>
              <p:cNvSpPr txBox="1"/>
              <p:nvPr/>
            </p:nvSpPr>
            <p:spPr>
              <a:xfrm>
                <a:off x="1372822" y="4650487"/>
                <a:ext cx="1147854" cy="588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 err="1">
                    <a:solidFill>
                      <a:schemeClr val="bg1"/>
                    </a:solidFill>
                  </a:rPr>
                  <a:t>adaptec</a:t>
                </a:r>
                <a:endParaRPr lang="en-US" sz="12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1200" b="1" dirty="0">
                    <a:solidFill>
                      <a:schemeClr val="bg1"/>
                    </a:solidFill>
                  </a:rPr>
                  <a:t>NanGate45</a:t>
                </a: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5381F67-6BDB-8652-64EB-773BC08C6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34504" y="4271576"/>
              <a:ext cx="3517280" cy="1356666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FAD1268-29D1-A2CD-C7EF-B9403BC29461}"/>
                </a:ext>
              </a:extLst>
            </p:cNvPr>
            <p:cNvGrpSpPr/>
            <p:nvPr/>
          </p:nvGrpSpPr>
          <p:grpSpPr>
            <a:xfrm>
              <a:off x="4991393" y="4271577"/>
              <a:ext cx="1341702" cy="1331300"/>
              <a:chOff x="2317440" y="4129391"/>
              <a:chExt cx="1595181" cy="158281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202131F8-FB03-D1D1-B458-0A0942D871F4}"/>
                  </a:ext>
                </a:extLst>
              </p:cNvPr>
              <p:cNvGrpSpPr/>
              <p:nvPr/>
            </p:nvGrpSpPr>
            <p:grpSpPr>
              <a:xfrm>
                <a:off x="2317440" y="4129391"/>
                <a:ext cx="1595181" cy="1582815"/>
                <a:chOff x="9602972" y="4828695"/>
                <a:chExt cx="1786338" cy="1772490"/>
              </a:xfrm>
            </p:grpSpPr>
            <p:pic>
              <p:nvPicPr>
                <p:cNvPr id="11" name="그림 3">
                  <a:extLst>
                    <a:ext uri="{FF2B5EF4-FFF2-40B4-BE49-F238E27FC236}">
                      <a16:creationId xmlns:a16="http://schemas.microsoft.com/office/drawing/2014/main" id="{4A97360F-ADEF-8BB9-98F8-0213735F17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31079" t="9025" r="1998" b="31604"/>
                <a:stretch/>
              </p:blipFill>
              <p:spPr>
                <a:xfrm>
                  <a:off x="9620624" y="4828695"/>
                  <a:ext cx="846855" cy="853644"/>
                </a:xfrm>
                <a:prstGeom prst="rect">
                  <a:avLst/>
                </a:prstGeom>
              </p:spPr>
            </p:pic>
            <p:pic>
              <p:nvPicPr>
                <p:cNvPr id="12" name="그림 10">
                  <a:extLst>
                    <a:ext uri="{FF2B5EF4-FFF2-40B4-BE49-F238E27FC236}">
                      <a16:creationId xmlns:a16="http://schemas.microsoft.com/office/drawing/2014/main" id="{2F86DF34-F09C-4727-EC9A-6CCFB78A8E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/>
                <a:srcRect l="33589" t="14120" b="31541"/>
                <a:stretch/>
              </p:blipFill>
              <p:spPr>
                <a:xfrm>
                  <a:off x="10542454" y="4829838"/>
                  <a:ext cx="846856" cy="847361"/>
                </a:xfrm>
                <a:prstGeom prst="rect">
                  <a:avLst/>
                </a:prstGeom>
              </p:spPr>
            </p:pic>
            <p:pic>
              <p:nvPicPr>
                <p:cNvPr id="13" name="그림 12">
                  <a:extLst>
                    <a:ext uri="{FF2B5EF4-FFF2-40B4-BE49-F238E27FC236}">
                      <a16:creationId xmlns:a16="http://schemas.microsoft.com/office/drawing/2014/main" id="{6B3DCD04-7780-DA36-B20B-E865A4A50C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/>
                <a:srcRect l="33742" t="17107" b="31446"/>
                <a:stretch/>
              </p:blipFill>
              <p:spPr>
                <a:xfrm>
                  <a:off x="9602972" y="5747539"/>
                  <a:ext cx="846856" cy="849008"/>
                </a:xfrm>
                <a:prstGeom prst="rect">
                  <a:avLst/>
                </a:prstGeom>
              </p:spPr>
            </p:pic>
            <p:pic>
              <p:nvPicPr>
                <p:cNvPr id="14" name="그림 14">
                  <a:extLst>
                    <a:ext uri="{FF2B5EF4-FFF2-40B4-BE49-F238E27FC236}">
                      <a16:creationId xmlns:a16="http://schemas.microsoft.com/office/drawing/2014/main" id="{6D62D381-4BDF-F35D-301E-442E53477A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/>
                <a:srcRect l="33589" t="13989" b="31320"/>
                <a:stretch/>
              </p:blipFill>
              <p:spPr>
                <a:xfrm>
                  <a:off x="10542454" y="5747539"/>
                  <a:ext cx="846856" cy="853646"/>
                </a:xfrm>
                <a:prstGeom prst="rect">
                  <a:avLst/>
                </a:prstGeom>
              </p:spPr>
            </p:pic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6160D8C-451D-2B59-412A-B914E3D75489}"/>
                  </a:ext>
                </a:extLst>
              </p:cNvPr>
              <p:cNvSpPr txBox="1"/>
              <p:nvPr/>
            </p:nvSpPr>
            <p:spPr>
              <a:xfrm>
                <a:off x="2563169" y="4661870"/>
                <a:ext cx="1052410" cy="548885"/>
              </a:xfrm>
              <a:prstGeom prst="rect">
                <a:avLst/>
              </a:prstGeom>
              <a:solidFill>
                <a:srgbClr val="FFFFFF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Calibration</a:t>
                </a:r>
              </a:p>
              <a:p>
                <a:pPr algn="ctr"/>
                <a:r>
                  <a:rPr lang="en-US" sz="1200" b="1" dirty="0"/>
                  <a:t>Dataset</a:t>
                </a:r>
              </a:p>
            </p:txBody>
          </p:sp>
        </p:grpSp>
        <p:pic>
          <p:nvPicPr>
            <p:cNvPr id="35" name="Picture 3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C1369F0-80FF-D6CD-A0A0-0D0C31D4556F}"/>
                </a:ext>
              </a:extLst>
            </p:cNvPr>
            <p:cNvPicPr>
              <a:picLocks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36496" y="4466649"/>
              <a:ext cx="1785054" cy="993328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2AFF551-7736-D9DB-8F2F-49B4B2EB4A5C}"/>
                </a:ext>
              </a:extLst>
            </p:cNvPr>
            <p:cNvSpPr txBox="1"/>
            <p:nvPr/>
          </p:nvSpPr>
          <p:spPr>
            <a:xfrm>
              <a:off x="6749450" y="4851119"/>
              <a:ext cx="1439817" cy="276999"/>
            </a:xfrm>
            <a:prstGeom prst="rect">
              <a:avLst/>
            </a:prstGeom>
            <a:solidFill>
              <a:srgbClr val="FFFFFF">
                <a:alpha val="85000"/>
              </a:srgbClr>
            </a:solidFill>
            <a:ln w="6350">
              <a:solidFill>
                <a:schemeClr val="tx1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latin typeface="Helvetica" pitchFamily="2" charset="0"/>
                </a:rPr>
                <a:t>Macro placement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3936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BB4ED-9C48-BF82-8E64-8E54AA1A4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DATC Activities 2022-2023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986B0-D9DE-481C-3A39-FED9C8148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83268" cy="4059360"/>
          </a:xfrm>
        </p:spPr>
        <p:txBody>
          <a:bodyPr>
            <a:normAutofit/>
          </a:bodyPr>
          <a:lstStyle/>
          <a:p>
            <a:r>
              <a:rPr lang="en-US" sz="2000" b="1" dirty="0"/>
              <a:t>[Nov 2022] Invited paper presentation at ICCAD 2022</a:t>
            </a:r>
          </a:p>
          <a:p>
            <a:r>
              <a:rPr lang="en-US" sz="2000" b="1" dirty="0">
                <a:latin typeface="Inter"/>
              </a:rPr>
              <a:t>[Nov 2022] </a:t>
            </a:r>
            <a:r>
              <a:rPr lang="en-US" sz="2000" b="1" dirty="0">
                <a:effectLst/>
                <a:latin typeface="Inter"/>
              </a:rPr>
              <a:t>Presentation at IEEE CASS Seasonal School: AI/ML for IC Design and EDA</a:t>
            </a:r>
          </a:p>
          <a:p>
            <a:pPr lvl="1"/>
            <a:r>
              <a:rPr lang="en-US" sz="1800" dirty="0">
                <a:hlinkClick r:id="rId3"/>
              </a:rPr>
              <a:t>https://youtu.be/-aDYrBc7NzY</a:t>
            </a:r>
            <a:r>
              <a:rPr lang="en-US" sz="1800" b="1" dirty="0"/>
              <a:t> </a:t>
            </a:r>
          </a:p>
          <a:p>
            <a:r>
              <a:rPr lang="en-US" sz="2000" b="1" dirty="0"/>
              <a:t>[Nov 2023] Invited paper presentation at ICCAD 2023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32E168-464C-82F0-CD49-06815ED89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5503" y="3542014"/>
            <a:ext cx="3929266" cy="21985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EFB6FA-95BB-655F-63F7-B9B6C9990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9834" y="3557887"/>
            <a:ext cx="3929266" cy="216677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9365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846</Words>
  <Application>Microsoft Macintosh PowerPoint</Application>
  <PresentationFormat>Widescreen</PresentationFormat>
  <Paragraphs>77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Inter</vt:lpstr>
      <vt:lpstr>Arial</vt:lpstr>
      <vt:lpstr>Calibri</vt:lpstr>
      <vt:lpstr>Calibri Light</vt:lpstr>
      <vt:lpstr>Helvetica</vt:lpstr>
      <vt:lpstr>Office Theme</vt:lpstr>
      <vt:lpstr>Design Automation Technical Committee</vt:lpstr>
      <vt:lpstr>Design Automation Technical Committee (DATC)</vt:lpstr>
      <vt:lpstr>DATC Goals: 2022-2023</vt:lpstr>
      <vt:lpstr>DATC Activities 2022-2023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Exapmple Here</dc:title>
  <dc:creator>Hough,Mackenzie C</dc:creator>
  <cp:lastModifiedBy>Jinwook Jung</cp:lastModifiedBy>
  <cp:revision>31</cp:revision>
  <dcterms:created xsi:type="dcterms:W3CDTF">2020-08-31T15:23:30Z</dcterms:created>
  <dcterms:modified xsi:type="dcterms:W3CDTF">2023-07-07T05:35:49Z</dcterms:modified>
</cp:coreProperties>
</file>