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328" r:id="rId3"/>
    <p:sldId id="334" r:id="rId4"/>
    <p:sldId id="331" r:id="rId5"/>
    <p:sldId id="332" r:id="rId6"/>
    <p:sldId id="330" r:id="rId7"/>
    <p:sldId id="335" r:id="rId8"/>
    <p:sldId id="333" r:id="rId9"/>
    <p:sldId id="311" r:id="rId10"/>
    <p:sldId id="329" r:id="rId11"/>
    <p:sldId id="314" r:id="rId12"/>
    <p:sldId id="318" r:id="rId13"/>
    <p:sldId id="321" r:id="rId14"/>
    <p:sldId id="326" r:id="rId15"/>
    <p:sldId id="32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31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F53A1-1D2D-4B3B-A104-008BFB11AEBD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FDCD96-FE21-45D7-A2BE-3C21417E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35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26:notes"/>
          <p:cNvSpPr txBox="1">
            <a:spLocks noGrp="1"/>
          </p:cNvSpPr>
          <p:nvPr>
            <p:ph type="body" idx="1"/>
          </p:nvPr>
        </p:nvSpPr>
        <p:spPr>
          <a:xfrm>
            <a:off x="701040" y="4444861"/>
            <a:ext cx="5608320" cy="3636705"/>
          </a:xfrm>
          <a:prstGeom prst="rect">
            <a:avLst/>
          </a:prstGeom>
        </p:spPr>
        <p:txBody>
          <a:bodyPr spcFirstLastPara="1" wrap="square" lIns="92825" tIns="46400" rIns="92825" bIns="46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54113"/>
            <a:ext cx="5540375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1318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:notes"/>
          <p:cNvSpPr txBox="1">
            <a:spLocks noGrp="1"/>
          </p:cNvSpPr>
          <p:nvPr>
            <p:ph type="body" idx="1"/>
          </p:nvPr>
        </p:nvSpPr>
        <p:spPr>
          <a:xfrm>
            <a:off x="701040" y="4444861"/>
            <a:ext cx="5608320" cy="3636705"/>
          </a:xfrm>
          <a:prstGeom prst="rect">
            <a:avLst/>
          </a:prstGeom>
        </p:spPr>
        <p:txBody>
          <a:bodyPr spcFirstLastPara="1" wrap="square" lIns="92825" tIns="46400" rIns="92825" bIns="46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54113"/>
            <a:ext cx="5540375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4422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ark, person, bed, computer&#10;&#10;Description automatically generated">
            <a:extLst>
              <a:ext uri="{FF2B5EF4-FFF2-40B4-BE49-F238E27FC236}">
                <a16:creationId xmlns:a16="http://schemas.microsoft.com/office/drawing/2014/main" id="{4768B6C1-EAF5-4738-88F6-32054EFA28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EEFE7E-4F42-4D07-9CCA-BA65EED05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84718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9FC726-B604-4500-9F1C-26F0001584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64393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16242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38200" y="1825627"/>
            <a:ext cx="10515600" cy="3943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106200"/>
            <a:ext cx="10515600" cy="356843"/>
          </a:xfrm>
        </p:spPr>
        <p:txBody>
          <a:bodyPr>
            <a:normAutofit/>
          </a:bodyPr>
          <a:lstStyle>
            <a:lvl1pPr marL="0" indent="0">
              <a:buNone/>
              <a:defRPr sz="216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76614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5DA9E43-F0AD-43E7-963E-649E53B74D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D53ED5-AAFF-4464-B2F5-DA16958ED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2316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F5170-8BE9-4AA4-85C9-418500269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59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7862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ark, person, bed, computer&#10;&#10;Description automatically generated">
            <a:extLst>
              <a:ext uri="{FF2B5EF4-FFF2-40B4-BE49-F238E27FC236}">
                <a16:creationId xmlns:a16="http://schemas.microsoft.com/office/drawing/2014/main" id="{61C7D160-FB77-458E-B429-15F03E809C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0E12C3-0AD4-45DE-946A-2538A94A3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BC49C-EEFD-4C16-AE96-552F43315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8155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BDECF9A-F64E-4E16-A29F-06C3476D0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A4AAB8-E512-4820-A48B-651514D55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2316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BB4F0-1AE2-4D8B-AA76-4185CF1D41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59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C0445A-983F-4532-8020-FD5746CE7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59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2177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8EE5C127-374E-4851-BF28-4DAB1B7C34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511C1C-160A-4A10-A30F-B2F6859EB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32316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FE26DF-1799-4B38-A430-A847FCC38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72209C-C526-4965-AF1F-59ACC980F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092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961E34-D492-4D46-B69F-0489FE58E1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0875FA-3220-4BA6-A0BC-4C4E209BA9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0921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2148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BFA79EC-F75F-435A-88F7-5CC0D30916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034089-4F4C-40B2-B59E-4798BE6A9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32316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3BCB3-95EF-4259-9098-E6486697A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994D1-83A5-405B-832C-5E21B39D8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9455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36B3E2-2AE4-4889-A6EE-05595EEC3C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F4C1F5-07C2-4809-A0C4-7533D94BD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32316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740A8-21BA-4A04-9137-A305BE3227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734936-1317-475D-8356-8535EAF87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7797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Blank">
  <p:cSld name="Title Only Blan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2"/>
          <p:cNvSpPr txBox="1">
            <a:spLocks noGrp="1"/>
          </p:cNvSpPr>
          <p:nvPr>
            <p:ph type="title"/>
          </p:nvPr>
        </p:nvSpPr>
        <p:spPr>
          <a:xfrm>
            <a:off x="838200" y="556181"/>
            <a:ext cx="10515600" cy="553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6A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2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10515600" cy="3943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SzPts val="1800"/>
              <a:buChar char="▸"/>
              <a:defRPr/>
            </a:lvl1pPr>
            <a:lvl2pPr marL="1219170" lvl="1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800"/>
              <a:buChar char="-"/>
              <a:defRPr/>
            </a:lvl2pPr>
            <a:lvl3pPr marL="1828754" lvl="2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800"/>
              <a:buChar char="▪"/>
              <a:defRPr/>
            </a:lvl4pPr>
            <a:lvl5pPr marL="3047924" lvl="4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800"/>
              <a:buChar char="o"/>
              <a:defRPr/>
            </a:lvl5pPr>
            <a:lvl6pPr marL="3657509" lvl="5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body" idx="2"/>
          </p:nvPr>
        </p:nvSpPr>
        <p:spPr>
          <a:xfrm>
            <a:off x="838200" y="1106197"/>
            <a:ext cx="10515600" cy="356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SzPts val="2400"/>
              <a:buNone/>
              <a:defRPr sz="3200" b="1" i="1">
                <a:solidFill>
                  <a:srgbClr val="7F7F7F"/>
                </a:solidFill>
              </a:defRPr>
            </a:lvl1pPr>
            <a:lvl2pPr marL="1219170" lvl="1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800"/>
              <a:buChar char="-"/>
              <a:defRPr/>
            </a:lvl2pPr>
            <a:lvl3pPr marL="1828754" lvl="2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800"/>
              <a:buChar char="▪"/>
              <a:defRPr/>
            </a:lvl4pPr>
            <a:lvl5pPr marL="3047924" lvl="4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800"/>
              <a:buChar char="o"/>
              <a:defRPr/>
            </a:lvl5pPr>
            <a:lvl6pPr marL="3657509" lvl="5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451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38200" y="1825627"/>
            <a:ext cx="10515600" cy="3943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106200"/>
            <a:ext cx="10515600" cy="356843"/>
          </a:xfrm>
        </p:spPr>
        <p:txBody>
          <a:bodyPr>
            <a:normAutofit/>
          </a:bodyPr>
          <a:lstStyle>
            <a:lvl1pPr marL="0" indent="0">
              <a:buNone/>
              <a:defRPr sz="216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737963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E9CFA-CF36-482F-A57C-02A368B22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89DDE-6092-4BFE-B829-C7E8708C9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5653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  <p:sldLayoutId id="2147483660" r:id="rId8"/>
    <p:sldLayoutId id="2147483663" r:id="rId9"/>
    <p:sldLayoutId id="214748366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packaging-benchmarks.org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mte.ieee.org/eps-edm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hyperlink" Target="https://cmte.ieee.org/eps-edm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mte.ieee.org/eps-edms/edms-activities/distinguished-lectures/" TargetMode="External"/><Relationship Id="rId3" Type="http://schemas.openxmlformats.org/officeDocument/2006/relationships/hyperlink" Target="https://cmte.ieee.org/eps-edms/conferences/epeps-conference/" TargetMode="External"/><Relationship Id="rId7" Type="http://schemas.openxmlformats.org/officeDocument/2006/relationships/hyperlink" Target="https://cmte.ieee.org/eps-edms/edms-activities/publications/" TargetMode="External"/><Relationship Id="rId2" Type="http://schemas.openxmlformats.org/officeDocument/2006/relationships/hyperlink" Target="https://cmte.ieee.org/eps-edms/edms-activities/hir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tmes.org/" TargetMode="External"/><Relationship Id="rId5" Type="http://schemas.openxmlformats.org/officeDocument/2006/relationships/hyperlink" Target="https://cmte.ieee.org/eps-edms/conferences/edaps-conference/" TargetMode="External"/><Relationship Id="rId10" Type="http://schemas.openxmlformats.org/officeDocument/2006/relationships/image" Target="../media/image12.png"/><Relationship Id="rId4" Type="http://schemas.openxmlformats.org/officeDocument/2006/relationships/hyperlink" Target="https://cmte.ieee.org/eps-edms/conferences/spi-conference/" TargetMode="External"/><Relationship Id="rId9" Type="http://schemas.openxmlformats.org/officeDocument/2006/relationships/hyperlink" Target="https://cmte.ieee.org/eps-edms/edms-activities/seminars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eeexplore.ieee.org/xpl/tocresult.jsp?isnumber=9534856" TargetMode="External"/><Relationship Id="rId2" Type="http://schemas.openxmlformats.org/officeDocument/2006/relationships/hyperlink" Target="https://eps.ieee.org/technology/heterogeneous-integration-roadmap/2023-edition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ps.ieee.org/education/distinguished-lecturer-program.html" TargetMode="External"/><Relationship Id="rId5" Type="http://schemas.openxmlformats.org/officeDocument/2006/relationships/hyperlink" Target="https://packaging-benchmarks.org/" TargetMode="External"/><Relationship Id="rId4" Type="http://schemas.openxmlformats.org/officeDocument/2006/relationships/hyperlink" Target="https://eps.ieee.org/publications/eps-newsletter.html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30FCD-8A35-401A-9903-417F8DBC3C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IEEE-EPS Report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1BA788-2CBF-445D-B9EB-E38B9540C0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Jose Schutt-Aine</a:t>
            </a:r>
            <a:endParaRPr lang="en-US" dirty="0"/>
          </a:p>
          <a:p>
            <a:r>
              <a:rPr lang="en-US" dirty="0" smtClean="0"/>
              <a:t>July </a:t>
            </a:r>
            <a:r>
              <a:rPr lang="en-US" dirty="0"/>
              <a:t>9</a:t>
            </a:r>
            <a:r>
              <a:rPr lang="en-US" dirty="0" smtClean="0"/>
              <a:t>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623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669" y="2112362"/>
            <a:ext cx="11762332" cy="4351191"/>
          </a:xfrm>
        </p:spPr>
        <p:txBody>
          <a:bodyPr>
            <a:noAutofit/>
          </a:bodyPr>
          <a:lstStyle/>
          <a:p>
            <a:r>
              <a:rPr lang="en-US" sz="2200" dirty="0">
                <a:latin typeface="Segoe UI" panose="020B0502040204020203" pitchFamily="34" charset="0"/>
                <a:cs typeface="Segoe UI" panose="020B0502040204020203" pitchFamily="34" charset="0"/>
              </a:rPr>
              <a:t>1 tutorial</a:t>
            </a:r>
          </a:p>
          <a:p>
            <a:r>
              <a:rPr lang="en-US" sz="2200" dirty="0">
                <a:latin typeface="Segoe UI" panose="020B0502040204020203" pitchFamily="34" charset="0"/>
                <a:cs typeface="Segoe UI" panose="020B0502040204020203" pitchFamily="34" charset="0"/>
              </a:rPr>
              <a:t>2 keynote speeches</a:t>
            </a:r>
          </a:p>
          <a:p>
            <a:r>
              <a:rPr lang="en-US" sz="2200" dirty="0">
                <a:latin typeface="Segoe UI" panose="020B0502040204020203" pitchFamily="34" charset="0"/>
                <a:cs typeface="Segoe UI" panose="020B0502040204020203" pitchFamily="34" charset="0"/>
              </a:rPr>
              <a:t>29 papers</a:t>
            </a:r>
          </a:p>
          <a:p>
            <a:r>
              <a:rPr lang="en-US" sz="2200" dirty="0">
                <a:latin typeface="Segoe UI" panose="020B0502040204020203" pitchFamily="34" charset="0"/>
                <a:cs typeface="Segoe UI" panose="020B0502040204020203" pitchFamily="34" charset="0"/>
              </a:rPr>
              <a:t>7 technical sessions</a:t>
            </a:r>
          </a:p>
          <a:p>
            <a:r>
              <a:rPr lang="en-US" sz="2200" dirty="0">
                <a:latin typeface="Segoe UI" panose="020B0502040204020203" pitchFamily="34" charset="0"/>
                <a:cs typeface="Segoe UI" panose="020B0502040204020203" pitchFamily="34" charset="0"/>
              </a:rPr>
              <a:t>1 short communication session</a:t>
            </a:r>
          </a:p>
          <a:p>
            <a:r>
              <a:rPr lang="en-US" sz="2200" dirty="0">
                <a:latin typeface="Segoe UI" panose="020B0502040204020203" pitchFamily="34" charset="0"/>
                <a:cs typeface="Segoe UI" panose="020B0502040204020203" pitchFamily="34" charset="0"/>
              </a:rPr>
              <a:t>1 industry forum</a:t>
            </a:r>
          </a:p>
          <a:p>
            <a:r>
              <a:rPr lang="en-US" sz="2200" dirty="0">
                <a:latin typeface="Segoe UI" panose="020B0502040204020203" pitchFamily="34" charset="0"/>
                <a:cs typeface="Segoe UI" panose="020B0502040204020203" pitchFamily="34" charset="0"/>
              </a:rPr>
              <a:t>2 best student </a:t>
            </a:r>
            <a:r>
              <a:rPr lang="en-US" sz="2200">
                <a:latin typeface="Segoe UI" panose="020B0502040204020203" pitchFamily="34" charset="0"/>
                <a:cs typeface="Segoe UI" panose="020B0502040204020203" pitchFamily="34" charset="0"/>
              </a:rPr>
              <a:t>paper awards</a:t>
            </a:r>
            <a:endParaRPr lang="en-US" sz="2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7825D82-0792-4692-8F11-AF126B6FF6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22" t="40585" r="4812" b="36176"/>
          <a:stretch/>
        </p:blipFill>
        <p:spPr>
          <a:xfrm>
            <a:off x="0" y="0"/>
            <a:ext cx="12192000" cy="175978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735E399-5284-4F22-8930-20621BAFC2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189" t="56017" r="14056" b="33954"/>
          <a:stretch/>
        </p:blipFill>
        <p:spPr>
          <a:xfrm>
            <a:off x="3325982" y="5008078"/>
            <a:ext cx="3207632" cy="87190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67BD0CC8-667B-42FA-98A5-BB0FF4990B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01" t="65761" r="23566" b="24653"/>
          <a:stretch/>
        </p:blipFill>
        <p:spPr>
          <a:xfrm>
            <a:off x="6953377" y="5222570"/>
            <a:ext cx="2844800" cy="65741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FC02F78-9400-4FA1-94D6-4926E5192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0065" y="2237154"/>
            <a:ext cx="6282267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74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The IEEE Microwave Theory and Technology Society">
            <a:extLst>
              <a:ext uri="{FF2B5EF4-FFF2-40B4-BE49-F238E27FC236}">
                <a16:creationId xmlns:a16="http://schemas.microsoft.com/office/drawing/2014/main" id="{C633ACA7-F871-6E54-8BB5-805C9E3C2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192" y="5272141"/>
            <a:ext cx="29210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3709881"/>
            <a:ext cx="12192000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2133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EPEPS 2023 </a:t>
            </a:r>
          </a:p>
          <a:p>
            <a:pPr algn="ctr" defTabSz="914377"/>
            <a:r>
              <a:rPr lang="en-US" sz="2133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IEEE 32</a:t>
            </a:r>
            <a:r>
              <a:rPr lang="en-US" sz="2133" b="1" baseline="30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nd</a:t>
            </a:r>
            <a:r>
              <a:rPr lang="en-US" sz="2133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Conference on Electrical Performance of Electronic Packaging and Systems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89386" y="4403744"/>
            <a:ext cx="9213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EPEPS 2023 Co-chairs:</a:t>
            </a:r>
          </a:p>
          <a:p>
            <a:pPr defTabSz="914377"/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	Swagato Chakraborty	</a:t>
            </a:r>
            <a:r>
              <a:rPr lang="en-US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Siemens EDA</a:t>
            </a:r>
          </a:p>
          <a:p>
            <a:pPr defTabSz="914377"/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	Prof. Piero Triverio  	</a:t>
            </a:r>
            <a:r>
              <a:rPr lang="en-US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University of Toronto</a:t>
            </a:r>
          </a:p>
        </p:txBody>
      </p:sp>
      <p:pic>
        <p:nvPicPr>
          <p:cNvPr id="7" name="Picture 4" descr="IEEE Electronics Packaging Society">
            <a:extLst>
              <a:ext uri="{FF2B5EF4-FFF2-40B4-BE49-F238E27FC236}">
                <a16:creationId xmlns:a16="http://schemas.microsoft.com/office/drawing/2014/main" id="{DB228DE5-866C-AAEC-93C1-320B3002F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159" y="5544320"/>
            <a:ext cx="2286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he IEEE Antennas and Propagation Society">
            <a:extLst>
              <a:ext uri="{FF2B5EF4-FFF2-40B4-BE49-F238E27FC236}">
                <a16:creationId xmlns:a16="http://schemas.microsoft.com/office/drawing/2014/main" id="{CF9B2749-4ED6-5503-C43E-A9FF99D70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532" y="5468993"/>
            <a:ext cx="1270000" cy="12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building with mountain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9648A443-60D2-E9D4-A059-80C3F0FC5D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362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27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5D0397-EA12-4C7A-8D13-58007A2CA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202"/>
            <a:ext cx="12192000" cy="645875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F9F737A-6E95-4516-9626-BAC413B25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37" y="336389"/>
            <a:ext cx="10515600" cy="553336"/>
          </a:xfrm>
        </p:spPr>
        <p:txBody>
          <a:bodyPr/>
          <a:lstStyle/>
          <a:p>
            <a:r>
              <a:rPr lang="en-US" sz="3200" b="1" dirty="0">
                <a:solidFill>
                  <a:srgbClr val="0033CC"/>
                </a:solidFill>
              </a:rPr>
              <a:t>EDAPS 2023 Conference Update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3F88C9C2-707A-4F40-BA4A-9921F80EC7C0}"/>
              </a:ext>
            </a:extLst>
          </p:cNvPr>
          <p:cNvSpPr txBox="1">
            <a:spLocks/>
          </p:cNvSpPr>
          <p:nvPr/>
        </p:nvSpPr>
        <p:spPr>
          <a:xfrm>
            <a:off x="619760" y="988597"/>
            <a:ext cx="10068560" cy="4863777"/>
          </a:xfrm>
          <a:prstGeom prst="rect">
            <a:avLst/>
          </a:prstGeom>
        </p:spPr>
        <p:txBody>
          <a:bodyPr>
            <a:noAutofit/>
          </a:bodyPr>
          <a:lstStyle>
            <a:lvl1pPr marL="205735" indent="-205735" algn="l" defTabSz="822940" rtl="0" eaLnBrk="1" latinLnBrk="0" hangingPunct="1">
              <a:lnSpc>
                <a:spcPct val="90000"/>
              </a:lnSpc>
              <a:spcBef>
                <a:spcPts val="900"/>
              </a:spcBef>
              <a:buClr>
                <a:srgbClr val="0066A1"/>
              </a:buClr>
              <a:buFont typeface="LucidaGrande" charset="0"/>
              <a:buChar char="▸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7204" indent="-205735" algn="l" defTabSz="822940" rtl="0" eaLnBrk="1" latinLnBrk="0" hangingPunct="1">
              <a:lnSpc>
                <a:spcPct val="90000"/>
              </a:lnSpc>
              <a:spcBef>
                <a:spcPts val="450"/>
              </a:spcBef>
              <a:buClr>
                <a:srgbClr val="0066A1"/>
              </a:buClr>
              <a:buFont typeface="LucidaGrande" charset="0"/>
              <a:buChar char="-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74" indent="-205735" algn="l" defTabSz="822940" rtl="0" eaLnBrk="1" latinLnBrk="0" hangingPunct="1">
              <a:lnSpc>
                <a:spcPct val="90000"/>
              </a:lnSpc>
              <a:spcBef>
                <a:spcPts val="450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05735" algn="l" defTabSz="822940" rtl="0" eaLnBrk="1" latinLnBrk="0" hangingPunct="1">
              <a:lnSpc>
                <a:spcPct val="90000"/>
              </a:lnSpc>
              <a:spcBef>
                <a:spcPts val="450"/>
              </a:spcBef>
              <a:buClr>
                <a:srgbClr val="0066A1"/>
              </a:buClr>
              <a:buFont typeface="Wingdings" charset="2"/>
              <a:buChar char="§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1614" indent="-205735" algn="l" defTabSz="822940" rtl="0" eaLnBrk="1" latinLnBrk="0" hangingPunct="1">
              <a:lnSpc>
                <a:spcPct val="90000"/>
              </a:lnSpc>
              <a:spcBef>
                <a:spcPts val="450"/>
              </a:spcBef>
              <a:buClr>
                <a:srgbClr val="0066A1"/>
              </a:buClr>
              <a:buFont typeface="Courier New" charset="0"/>
              <a:buChar char="o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63084" indent="-205735" algn="l" defTabSz="82294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554" indent="-205735" algn="l" defTabSz="82294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023" indent="-205735" algn="l" defTabSz="82294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492" indent="-205735" algn="l" defTabSz="82294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92601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33CC"/>
              </a:solidFill>
            </a:endParaRPr>
          </a:p>
          <a:p>
            <a:pPr indent="-292601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33CC"/>
              </a:solidFill>
            </a:endParaRPr>
          </a:p>
          <a:p>
            <a:pPr indent="-292601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33CC"/>
              </a:solidFill>
            </a:endParaRPr>
          </a:p>
          <a:p>
            <a:pPr indent="-292601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33CC"/>
              </a:solidFill>
            </a:endParaRPr>
          </a:p>
          <a:p>
            <a:pPr marL="0" indent="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2400" b="1" dirty="0">
              <a:solidFill>
                <a:srgbClr val="0033CC"/>
              </a:solidFill>
            </a:endParaRPr>
          </a:p>
          <a:p>
            <a:pPr indent="-292601">
              <a:lnSpc>
                <a:spcPts val="2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33CC"/>
                </a:solidFill>
              </a:rPr>
              <a:t>Date: </a:t>
            </a:r>
            <a:r>
              <a:rPr lang="en-US" sz="2400" dirty="0"/>
              <a:t>Dec. 12-14</a:t>
            </a:r>
            <a:r>
              <a:rPr lang="en-US" sz="2400" baseline="30000" dirty="0"/>
              <a:t>th</a:t>
            </a:r>
            <a:r>
              <a:rPr lang="en-US" sz="2400" dirty="0"/>
              <a:t>, 2023</a:t>
            </a:r>
          </a:p>
          <a:p>
            <a:pPr indent="-292601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33CC"/>
                </a:solidFill>
              </a:rPr>
              <a:t>Location: </a:t>
            </a:r>
            <a:r>
              <a:rPr lang="en-US" sz="2400" dirty="0"/>
              <a:t>Sugar Beach Sun Resort, Republic of Mauritius, Indian Ocean</a:t>
            </a:r>
          </a:p>
          <a:p>
            <a:pPr indent="-292601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33CC"/>
                </a:solidFill>
              </a:rPr>
              <a:t>Theme: </a:t>
            </a:r>
            <a:r>
              <a:rPr lang="en-US" sz="2400" b="1" dirty="0"/>
              <a:t>Semiconductor Packaging: The Next Frontier</a:t>
            </a:r>
          </a:p>
          <a:p>
            <a:pPr indent="-292601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33CC"/>
                </a:solidFill>
              </a:rPr>
              <a:t>Benefits: </a:t>
            </a:r>
            <a:r>
              <a:rPr lang="en-US" sz="2400" dirty="0"/>
              <a:t>Awards, Travel Grants, and Special Issue in TCPMT </a:t>
            </a:r>
            <a:endParaRPr lang="en-US" sz="2400" b="1" dirty="0">
              <a:solidFill>
                <a:srgbClr val="0033CC"/>
              </a:solidFill>
            </a:endParaRPr>
          </a:p>
          <a:p>
            <a:pPr indent="-292601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33CC"/>
                </a:solidFill>
              </a:rPr>
              <a:t>Programme: </a:t>
            </a:r>
            <a:r>
              <a:rPr lang="en-US" sz="2400" dirty="0"/>
              <a:t>WIP</a:t>
            </a:r>
          </a:p>
          <a:p>
            <a:pPr indent="-292601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92601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92601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43" y="1019912"/>
            <a:ext cx="4990097" cy="20821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147" y="1019912"/>
            <a:ext cx="4907933" cy="197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38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A163DCD-6BF0-411C-A136-3643EFFEF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087"/>
            <a:ext cx="12192000" cy="645875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0D3CCEF-D749-4AB4-AE82-2AB723166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1" y="336389"/>
            <a:ext cx="10515600" cy="553336"/>
          </a:xfrm>
        </p:spPr>
        <p:txBody>
          <a:bodyPr/>
          <a:lstStyle/>
          <a:p>
            <a:r>
              <a:rPr lang="en-US" sz="3200" dirty="0">
                <a:solidFill>
                  <a:srgbClr val="0033CC"/>
                </a:solidFill>
              </a:rPr>
              <a:t>About Mauritius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9F28900-47AA-4014-81B8-EEEAF6EBE3B9}"/>
              </a:ext>
            </a:extLst>
          </p:cNvPr>
          <p:cNvSpPr txBox="1">
            <a:spLocks/>
          </p:cNvSpPr>
          <p:nvPr/>
        </p:nvSpPr>
        <p:spPr>
          <a:xfrm>
            <a:off x="457201" y="1012092"/>
            <a:ext cx="11273247" cy="4863777"/>
          </a:xfrm>
          <a:prstGeom prst="rect">
            <a:avLst/>
          </a:prstGeom>
        </p:spPr>
        <p:txBody>
          <a:bodyPr>
            <a:noAutofit/>
          </a:bodyPr>
          <a:lstStyle>
            <a:lvl1pPr marL="205735" indent="-205735" algn="l" defTabSz="822940" rtl="0" eaLnBrk="1" latinLnBrk="0" hangingPunct="1">
              <a:lnSpc>
                <a:spcPct val="90000"/>
              </a:lnSpc>
              <a:spcBef>
                <a:spcPts val="900"/>
              </a:spcBef>
              <a:buClr>
                <a:srgbClr val="0066A1"/>
              </a:buClr>
              <a:buFont typeface="LucidaGrande" charset="0"/>
              <a:buChar char="▸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7204" indent="-205735" algn="l" defTabSz="822940" rtl="0" eaLnBrk="1" latinLnBrk="0" hangingPunct="1">
              <a:lnSpc>
                <a:spcPct val="90000"/>
              </a:lnSpc>
              <a:spcBef>
                <a:spcPts val="450"/>
              </a:spcBef>
              <a:buClr>
                <a:srgbClr val="0066A1"/>
              </a:buClr>
              <a:buFont typeface="LucidaGrande" charset="0"/>
              <a:buChar char="-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74" indent="-205735" algn="l" defTabSz="822940" rtl="0" eaLnBrk="1" latinLnBrk="0" hangingPunct="1">
              <a:lnSpc>
                <a:spcPct val="90000"/>
              </a:lnSpc>
              <a:spcBef>
                <a:spcPts val="450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05735" algn="l" defTabSz="822940" rtl="0" eaLnBrk="1" latinLnBrk="0" hangingPunct="1">
              <a:lnSpc>
                <a:spcPct val="90000"/>
              </a:lnSpc>
              <a:spcBef>
                <a:spcPts val="450"/>
              </a:spcBef>
              <a:buClr>
                <a:srgbClr val="0066A1"/>
              </a:buClr>
              <a:buFont typeface="Wingdings" charset="2"/>
              <a:buChar char="§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1614" indent="-205735" algn="l" defTabSz="822940" rtl="0" eaLnBrk="1" latinLnBrk="0" hangingPunct="1">
              <a:lnSpc>
                <a:spcPct val="90000"/>
              </a:lnSpc>
              <a:spcBef>
                <a:spcPts val="450"/>
              </a:spcBef>
              <a:buClr>
                <a:srgbClr val="0066A1"/>
              </a:buClr>
              <a:buFont typeface="Courier New" charset="0"/>
              <a:buChar char="o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63084" indent="-205735" algn="l" defTabSz="82294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554" indent="-205735" algn="l" defTabSz="82294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023" indent="-205735" algn="l" defTabSz="82294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492" indent="-205735" algn="l" defTabSz="82294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292601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40" dirty="0"/>
          </a:p>
          <a:p>
            <a:pPr marL="0" indent="0">
              <a:lnSpc>
                <a:spcPts val="2800"/>
              </a:lnSpc>
              <a:buNone/>
            </a:pPr>
            <a:endParaRPr lang="en-US" sz="2800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815F3917-B805-4A71-BFF5-E37BE1E98A2A}"/>
              </a:ext>
            </a:extLst>
          </p:cNvPr>
          <p:cNvSpPr txBox="1">
            <a:spLocks/>
          </p:cNvSpPr>
          <p:nvPr/>
        </p:nvSpPr>
        <p:spPr>
          <a:xfrm>
            <a:off x="609601" y="1015406"/>
            <a:ext cx="11273247" cy="4863777"/>
          </a:xfrm>
          <a:prstGeom prst="rect">
            <a:avLst/>
          </a:prstGeom>
        </p:spPr>
        <p:txBody>
          <a:bodyPr>
            <a:noAutofit/>
          </a:bodyPr>
          <a:lstStyle>
            <a:lvl1pPr marL="205735" indent="-205735" algn="l" defTabSz="822940" rtl="0" eaLnBrk="1" latinLnBrk="0" hangingPunct="1">
              <a:lnSpc>
                <a:spcPct val="90000"/>
              </a:lnSpc>
              <a:spcBef>
                <a:spcPts val="900"/>
              </a:spcBef>
              <a:buClr>
                <a:srgbClr val="0066A1"/>
              </a:buClr>
              <a:buFont typeface="LucidaGrande" charset="0"/>
              <a:buChar char="▸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7204" indent="-205735" algn="l" defTabSz="822940" rtl="0" eaLnBrk="1" latinLnBrk="0" hangingPunct="1">
              <a:lnSpc>
                <a:spcPct val="90000"/>
              </a:lnSpc>
              <a:spcBef>
                <a:spcPts val="450"/>
              </a:spcBef>
              <a:buClr>
                <a:srgbClr val="0066A1"/>
              </a:buClr>
              <a:buFont typeface="LucidaGrande" charset="0"/>
              <a:buChar char="-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74" indent="-205735" algn="l" defTabSz="822940" rtl="0" eaLnBrk="1" latinLnBrk="0" hangingPunct="1">
              <a:lnSpc>
                <a:spcPct val="90000"/>
              </a:lnSpc>
              <a:spcBef>
                <a:spcPts val="450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05735" algn="l" defTabSz="822940" rtl="0" eaLnBrk="1" latinLnBrk="0" hangingPunct="1">
              <a:lnSpc>
                <a:spcPct val="90000"/>
              </a:lnSpc>
              <a:spcBef>
                <a:spcPts val="450"/>
              </a:spcBef>
              <a:buClr>
                <a:srgbClr val="0066A1"/>
              </a:buClr>
              <a:buFont typeface="Wingdings" charset="2"/>
              <a:buChar char="§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1614" indent="-205735" algn="l" defTabSz="822940" rtl="0" eaLnBrk="1" latinLnBrk="0" hangingPunct="1">
              <a:lnSpc>
                <a:spcPct val="90000"/>
              </a:lnSpc>
              <a:spcBef>
                <a:spcPts val="450"/>
              </a:spcBef>
              <a:buClr>
                <a:srgbClr val="0066A1"/>
              </a:buClr>
              <a:buFont typeface="Courier New" charset="0"/>
              <a:buChar char="o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63084" indent="-205735" algn="l" defTabSz="82294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554" indent="-205735" algn="l" defTabSz="82294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023" indent="-205735" algn="l" defTabSz="82294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492" indent="-205735" algn="l" defTabSz="82294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CC"/>
                </a:solidFill>
              </a:rPr>
              <a:t>“Mauritius was made first, and then heaven; and heaven was copied after Mauritius.”, </a:t>
            </a:r>
            <a:r>
              <a:rPr lang="en-US" dirty="0"/>
              <a:t>Mark Twain 1896.</a:t>
            </a:r>
          </a:p>
          <a:p>
            <a:pPr indent="-292601">
              <a:lnSpc>
                <a:spcPts val="3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Some facts about Mauritius:</a:t>
            </a:r>
          </a:p>
          <a:p>
            <a:pPr lvl="1" indent="-292601">
              <a:lnSpc>
                <a:spcPts val="3200"/>
              </a:lnSpc>
              <a:spcBef>
                <a:spcPts val="0"/>
              </a:spcBef>
              <a:buFont typeface="Calibri" panose="020F0502020204030204" pitchFamily="34" charset="0"/>
              <a:buChar char="–"/>
            </a:pPr>
            <a:r>
              <a:rPr lang="en-US" sz="1700" dirty="0"/>
              <a:t>Mauritius, island in Indian Ocean, located off the South-Eastern coast of Africa.</a:t>
            </a:r>
          </a:p>
          <a:p>
            <a:pPr lvl="1" indent="-292601">
              <a:lnSpc>
                <a:spcPts val="3200"/>
              </a:lnSpc>
              <a:spcBef>
                <a:spcPts val="0"/>
              </a:spcBef>
              <a:buFont typeface="Calibri" panose="020F0502020204030204" pitchFamily="34" charset="0"/>
              <a:buChar char="–"/>
            </a:pPr>
            <a:r>
              <a:rPr lang="en-US" sz="1700" dirty="0"/>
              <a:t>Mauritius became independent on March 12, 1968</a:t>
            </a:r>
          </a:p>
          <a:p>
            <a:pPr lvl="1" indent="-292601">
              <a:lnSpc>
                <a:spcPts val="3200"/>
              </a:lnSpc>
              <a:spcBef>
                <a:spcPts val="0"/>
              </a:spcBef>
              <a:buFont typeface="Calibri" panose="020F0502020204030204" pitchFamily="34" charset="0"/>
              <a:buChar char="–"/>
            </a:pPr>
            <a:r>
              <a:rPr lang="en-US" sz="1700" dirty="0"/>
              <a:t>788 mi² in area; Population: 1.266 million (2020)</a:t>
            </a:r>
          </a:p>
          <a:p>
            <a:pPr lvl="1" indent="-292601">
              <a:lnSpc>
                <a:spcPts val="3200"/>
              </a:lnSpc>
              <a:spcBef>
                <a:spcPts val="0"/>
              </a:spcBef>
              <a:buFont typeface="Calibri" panose="020F0502020204030204" pitchFamily="34" charset="0"/>
              <a:buChar char="–"/>
            </a:pPr>
            <a:r>
              <a:rPr lang="en-US" sz="1700" dirty="0"/>
              <a:t>Economy based on manufactured exports, agriculture, tourism, and financial services. </a:t>
            </a:r>
          </a:p>
          <a:p>
            <a:pPr lvl="1" indent="-292601">
              <a:lnSpc>
                <a:spcPts val="3200"/>
              </a:lnSpc>
              <a:spcBef>
                <a:spcPts val="0"/>
              </a:spcBef>
              <a:buFont typeface="Calibri" panose="020F0502020204030204" pitchFamily="34" charset="0"/>
              <a:buChar char="–"/>
            </a:pPr>
            <a:endParaRPr lang="en-US" dirty="0"/>
          </a:p>
          <a:p>
            <a:pPr indent="-292601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40" dirty="0"/>
          </a:p>
          <a:p>
            <a:pPr marL="0" indent="0">
              <a:lnSpc>
                <a:spcPts val="2800"/>
              </a:lnSpc>
              <a:buNone/>
            </a:pPr>
            <a:endParaRPr lang="en-US" sz="2800" dirty="0"/>
          </a:p>
        </p:txBody>
      </p:sp>
      <p:pic>
        <p:nvPicPr>
          <p:cNvPr id="11" name="Picture 2" descr="Where is Mauritius? | Where is Mauritius Located in the World Map">
            <a:extLst>
              <a:ext uri="{FF2B5EF4-FFF2-40B4-BE49-F238E27FC236}">
                <a16:creationId xmlns:a16="http://schemas.microsoft.com/office/drawing/2014/main" id="{6FC147C8-F7EB-4052-B17D-65CF3E2DF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529" y="4004141"/>
            <a:ext cx="4220129" cy="2499248"/>
          </a:xfrm>
          <a:prstGeom prst="rect">
            <a:avLst/>
          </a:prstGeom>
          <a:noFill/>
          <a:ln>
            <a:solidFill>
              <a:srgbClr val="0000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Mauritius Map | Maps of Republic of Mauritius">
            <a:extLst>
              <a:ext uri="{FF2B5EF4-FFF2-40B4-BE49-F238E27FC236}">
                <a16:creationId xmlns:a16="http://schemas.microsoft.com/office/drawing/2014/main" id="{6F068E5E-06B0-4BC1-BAC6-5FFE7CEF3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787" y="3886112"/>
            <a:ext cx="2664436" cy="2747760"/>
          </a:xfrm>
          <a:prstGeom prst="rect">
            <a:avLst/>
          </a:prstGeom>
          <a:noFill/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03A788C-458D-4A7E-8FA0-F49417D1A68F}"/>
              </a:ext>
            </a:extLst>
          </p:cNvPr>
          <p:cNvCxnSpPr>
            <a:cxnSpLocks/>
          </p:cNvCxnSpPr>
          <p:nvPr/>
        </p:nvCxnSpPr>
        <p:spPr>
          <a:xfrm flipV="1">
            <a:off x="7563679" y="1912299"/>
            <a:ext cx="1520909" cy="3544285"/>
          </a:xfrm>
          <a:prstGeom prst="straightConnector1">
            <a:avLst/>
          </a:prstGeom>
          <a:ln w="952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430AA6A-0710-45EA-85FD-40E09E3CFBE8}"/>
              </a:ext>
            </a:extLst>
          </p:cNvPr>
          <p:cNvCxnSpPr>
            <a:cxnSpLocks/>
          </p:cNvCxnSpPr>
          <p:nvPr/>
        </p:nvCxnSpPr>
        <p:spPr>
          <a:xfrm flipV="1">
            <a:off x="7643193" y="4955233"/>
            <a:ext cx="4392055" cy="597068"/>
          </a:xfrm>
          <a:prstGeom prst="straightConnector1">
            <a:avLst/>
          </a:prstGeom>
          <a:ln w="952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B25D0D26-F3BB-4D58-AE1E-C95C30CA0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113" y="363037"/>
            <a:ext cx="829745" cy="5533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BBE1CA-DE1A-4683-A343-F6B5D17CA6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825" y="4169531"/>
            <a:ext cx="4512905" cy="2334693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053965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CB1FBEB8-3626-4660-BACD-ABF307680F2E}"/>
              </a:ext>
            </a:extLst>
          </p:cNvPr>
          <p:cNvSpPr/>
          <p:nvPr/>
        </p:nvSpPr>
        <p:spPr>
          <a:xfrm>
            <a:off x="260047" y="4376789"/>
            <a:ext cx="116054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Open Sans"/>
              </a:rPr>
              <a:t>Researchers and practitioners can find here electromagnetic and circuit modeling/simulation problems and state-of-the-art solution methods used when designing, analyzing, and developing electronic packages</a:t>
            </a:r>
            <a:endParaRPr lang="it-IT" sz="24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3E09728-AB06-4B9C-A136-69F1F23E6F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74" t="19597" r="14057" b="21174"/>
          <a:stretch/>
        </p:blipFill>
        <p:spPr>
          <a:xfrm>
            <a:off x="1" y="0"/>
            <a:ext cx="8994476" cy="3883144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AC2D748F-46BA-4730-A2B8-047F8173392A}"/>
              </a:ext>
            </a:extLst>
          </p:cNvPr>
          <p:cNvSpPr/>
          <p:nvPr/>
        </p:nvSpPr>
        <p:spPr>
          <a:xfrm>
            <a:off x="9236748" y="221805"/>
            <a:ext cx="279495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Open Sans"/>
              </a:rPr>
              <a:t>A joint industrial-academic effort to establish a modern, publicly available Packaging Benchmark Suite for verification, validation, and performance benchmarking. 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0316113-78B7-4CE3-95C3-BA166FF878F6}"/>
              </a:ext>
            </a:extLst>
          </p:cNvPr>
          <p:cNvSpPr/>
          <p:nvPr/>
        </p:nvSpPr>
        <p:spPr>
          <a:xfrm>
            <a:off x="2300806" y="5589569"/>
            <a:ext cx="712579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it-IT" sz="3200" b="1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http://www.packaging-benchmarks.org/</a:t>
            </a:r>
            <a:endParaRPr lang="it-IT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167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2579F4E-42E8-4554-9E9C-E4A1C2A41D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90" t="30582" r="48963" b="41300"/>
          <a:stretch/>
        </p:blipFill>
        <p:spPr>
          <a:xfrm>
            <a:off x="11501" y="1"/>
            <a:ext cx="12178320" cy="5129841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D96F0283-78FC-4688-AB3D-BE2AD443C0C0}"/>
              </a:ext>
            </a:extLst>
          </p:cNvPr>
          <p:cNvSpPr/>
          <p:nvPr/>
        </p:nvSpPr>
        <p:spPr>
          <a:xfrm>
            <a:off x="3549119" y="5262880"/>
            <a:ext cx="5061707" cy="5848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Bef>
                <a:spcPts val="1333"/>
              </a:spcBef>
              <a:buSzPct val="100000"/>
            </a:pPr>
            <a:r>
              <a:rPr lang="en-US" sz="2667" b="1" dirty="0">
                <a:solidFill>
                  <a:srgbClr val="0066A1"/>
                </a:solidFill>
                <a:latin typeface="Calibri"/>
                <a:cs typeface="Calibri"/>
                <a:sym typeface="Calibri"/>
              </a:rPr>
              <a:t>Are you interested? Sign up today!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BCE6EE1-79EA-4A65-B6B5-05BC6969DA06}"/>
              </a:ext>
            </a:extLst>
          </p:cNvPr>
          <p:cNvSpPr/>
          <p:nvPr/>
        </p:nvSpPr>
        <p:spPr>
          <a:xfrm>
            <a:off x="3116338" y="5845605"/>
            <a:ext cx="5850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latin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https://cmte.ieee.org/eps-edms/</a:t>
            </a:r>
            <a:endParaRPr lang="it-IT" sz="3200" b="1" dirty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8827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C6C06A8-9B0C-9511-EC58-4B0E838C9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478" y="148800"/>
            <a:ext cx="10230754" cy="886433"/>
          </a:xfrm>
        </p:spPr>
        <p:txBody>
          <a:bodyPr>
            <a:normAutofit/>
          </a:bodyPr>
          <a:lstStyle/>
          <a:p>
            <a:r>
              <a:rPr lang="en-US" dirty="0"/>
              <a:t>IEEE EPS – Significant Worldwide Footprint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B0630707-C12D-68B8-2767-EC8500D32627}"/>
              </a:ext>
            </a:extLst>
          </p:cNvPr>
          <p:cNvSpPr txBox="1">
            <a:spLocks/>
          </p:cNvSpPr>
          <p:nvPr/>
        </p:nvSpPr>
        <p:spPr>
          <a:xfrm>
            <a:off x="11469189" y="6499406"/>
            <a:ext cx="63691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/>
              <a:pPr algn="r"/>
              <a:t>2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D3E5BB1-B2A2-2198-2AE0-92665F691D5E}"/>
              </a:ext>
            </a:extLst>
          </p:cNvPr>
          <p:cNvSpPr txBox="1">
            <a:spLocks/>
          </p:cNvSpPr>
          <p:nvPr/>
        </p:nvSpPr>
        <p:spPr>
          <a:xfrm>
            <a:off x="994328" y="1127829"/>
            <a:ext cx="8384454" cy="4386648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900" dirty="0"/>
              <a:t>EPS is a small part of the IEEE organization, with just ~2300 members compared to the 400,000+</a:t>
            </a:r>
            <a:r>
              <a:rPr lang="en-GB" sz="1900" dirty="0"/>
              <a:t> IEEE members worldwide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900" dirty="0"/>
              <a:t>EPS has 40 Chapters, 27 Student/Branch Chapters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900" dirty="0"/>
              <a:t>12 Technical Committees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900" dirty="0"/>
              <a:t>Peer Reviewed Transactions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900" dirty="0"/>
              <a:t>Supports Financially and/or Technically Sponsors /Cosponsors more than 25 Conferences in 2021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900" dirty="0"/>
              <a:t>Conferences hosted about 4500 attendees in total</a:t>
            </a:r>
          </a:p>
          <a:p>
            <a:endParaRPr lang="en-GB" sz="1900" dirty="0"/>
          </a:p>
          <a:p>
            <a:r>
              <a:rPr lang="en-GB" sz="1900" dirty="0"/>
              <a:t>Solid Education Program</a:t>
            </a:r>
          </a:p>
          <a:p>
            <a:r>
              <a:rPr lang="en-GB" sz="1900" dirty="0"/>
              <a:t>Strong Awards Program</a:t>
            </a:r>
          </a:p>
          <a:p>
            <a:endParaRPr lang="en-GB" sz="1900" dirty="0"/>
          </a:p>
          <a:p>
            <a:r>
              <a:rPr lang="en-GB" sz="1900" dirty="0"/>
              <a:t>Heterogeneous Integration Roadmap (3</a:t>
            </a:r>
            <a:r>
              <a:rPr lang="en-GB" sz="1900" baseline="30000" dirty="0"/>
              <a:t>rd</a:t>
            </a:r>
            <a:r>
              <a:rPr lang="en-GB" sz="1900" dirty="0"/>
              <a:t> Edition)</a:t>
            </a:r>
            <a:endParaRPr lang="en-GB" dirty="0"/>
          </a:p>
          <a:p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EBA817-1E88-9F82-E3CA-B7C47FE687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336" y="1140517"/>
            <a:ext cx="1643951" cy="2133638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65E61C-7CD3-77C8-0A0E-B9B0FB830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336" y="3418293"/>
            <a:ext cx="1643951" cy="21413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Graphic 12" descr="Back with solid fill">
            <a:extLst>
              <a:ext uri="{FF2B5EF4-FFF2-40B4-BE49-F238E27FC236}">
                <a16:creationId xmlns:a16="http://schemas.microsoft.com/office/drawing/2014/main" id="{74B67631-B1DC-F3C4-BE08-5E2B614284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9718798">
            <a:off x="7390087" y="4837236"/>
            <a:ext cx="914400" cy="914400"/>
          </a:xfrm>
          <a:prstGeom prst="rect">
            <a:avLst/>
          </a:prstGeom>
        </p:spPr>
      </p:pic>
      <p:pic>
        <p:nvPicPr>
          <p:cNvPr id="19" name="Graphic 14" descr="Back with solid fill">
            <a:extLst>
              <a:ext uri="{FF2B5EF4-FFF2-40B4-BE49-F238E27FC236}">
                <a16:creationId xmlns:a16="http://schemas.microsoft.com/office/drawing/2014/main" id="{83A7BC43-9E9A-1936-FB76-10F19EDD81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1881202" flipH="1">
            <a:off x="1113336" y="4995620"/>
            <a:ext cx="914400" cy="914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C1D45C5-8A23-A976-EAE2-A453A57BF1CE}"/>
              </a:ext>
            </a:extLst>
          </p:cNvPr>
          <p:cNvSpPr txBox="1"/>
          <p:nvPr/>
        </p:nvSpPr>
        <p:spPr>
          <a:xfrm>
            <a:off x="2110312" y="5387032"/>
            <a:ext cx="6051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accent1">
                    <a:lumMod val="75000"/>
                  </a:schemeClr>
                </a:solidFill>
              </a:rPr>
              <a:t>All the Above Supported by our Strategic Plan (2019 – 2024)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958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C06A8-9B0C-9511-EC58-4B0E838C9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533" y="0"/>
            <a:ext cx="8214324" cy="886433"/>
          </a:xfrm>
        </p:spPr>
        <p:txBody>
          <a:bodyPr/>
          <a:lstStyle/>
          <a:p>
            <a:r>
              <a:rPr lang="en-US" dirty="0"/>
              <a:t>IEEE EPS Partnering Ongoing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5F6CE9-F955-B749-87C1-377B2093CA1E}"/>
              </a:ext>
            </a:extLst>
          </p:cNvPr>
          <p:cNvSpPr txBox="1">
            <a:spLocks/>
          </p:cNvSpPr>
          <p:nvPr/>
        </p:nvSpPr>
        <p:spPr>
          <a:xfrm>
            <a:off x="457200" y="1196811"/>
            <a:ext cx="11011989" cy="456143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rgbClr val="222222"/>
                </a:solidFill>
              </a:rPr>
              <a:t>Africa EPS Conference in Addis Ababa, Ethiopia (2022 &amp; 2023)</a:t>
            </a:r>
          </a:p>
          <a:p>
            <a:r>
              <a:rPr lang="en-US" smtClean="0">
                <a:solidFill>
                  <a:srgbClr val="222222"/>
                </a:solidFill>
              </a:rPr>
              <a:t>India IESA Workshop in Bangalore (2022 and planning in place for 2023)</a:t>
            </a:r>
          </a:p>
          <a:p>
            <a:r>
              <a:rPr lang="en-US" smtClean="0">
                <a:solidFill>
                  <a:srgbClr val="222222"/>
                </a:solidFill>
              </a:rPr>
              <a:t>IEEE TAB Initiatives Participation</a:t>
            </a:r>
          </a:p>
          <a:p>
            <a:pPr lvl="1"/>
            <a:r>
              <a:rPr lang="en-US" smtClean="0">
                <a:solidFill>
                  <a:srgbClr val="222222"/>
                </a:solidFill>
              </a:rPr>
              <a:t>Quantum, Nanotechnology, FNI and Digital Reality</a:t>
            </a:r>
          </a:p>
          <a:p>
            <a:r>
              <a:rPr lang="en-US" smtClean="0">
                <a:solidFill>
                  <a:srgbClr val="222222"/>
                </a:solidFill>
              </a:rPr>
              <a:t>New student and regular chapters around the world being formed</a:t>
            </a:r>
          </a:p>
          <a:p>
            <a:r>
              <a:rPr lang="en-US" smtClean="0">
                <a:solidFill>
                  <a:srgbClr val="222222"/>
                </a:solidFill>
              </a:rPr>
              <a:t>EPS BOG membership participating in IEEE sponsored meetings, workshops, and adhocs</a:t>
            </a:r>
          </a:p>
          <a:p>
            <a:r>
              <a:rPr lang="en-US" smtClean="0">
                <a:solidFill>
                  <a:srgbClr val="222222"/>
                </a:solidFill>
              </a:rPr>
              <a:t>Member of New Fellow Process Adhoc Committee</a:t>
            </a:r>
          </a:p>
          <a:p>
            <a:r>
              <a:rPr lang="en-US" smtClean="0">
                <a:solidFill>
                  <a:srgbClr val="222222"/>
                </a:solidFill>
              </a:rPr>
              <a:t>IEEE TAB Initiatives Participation</a:t>
            </a:r>
          </a:p>
          <a:p>
            <a:pPr lvl="1"/>
            <a:r>
              <a:rPr lang="en-US" smtClean="0">
                <a:solidFill>
                  <a:srgbClr val="222222"/>
                </a:solidFill>
              </a:rPr>
              <a:t>Quantum, Nanotechnology, FNI and Digital Reality</a:t>
            </a:r>
            <a:endParaRPr lang="en-US" b="1" smtClean="0">
              <a:solidFill>
                <a:srgbClr val="222222"/>
              </a:solidFill>
            </a:endParaRPr>
          </a:p>
          <a:p>
            <a:r>
              <a:rPr lang="en-US" smtClean="0">
                <a:solidFill>
                  <a:srgbClr val="222222"/>
                </a:solidFill>
              </a:rPr>
              <a:t>Working within IEEE and potential outside universities for education, development of Advanced Packaging Curricula/Webinars and more.</a:t>
            </a:r>
          </a:p>
          <a:p>
            <a:r>
              <a:rPr lang="en-US" smtClean="0">
                <a:solidFill>
                  <a:srgbClr val="222222"/>
                </a:solidFill>
              </a:rPr>
              <a:t>Many Other….</a:t>
            </a:r>
          </a:p>
          <a:p>
            <a:pPr marL="5080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760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7">
            <a:extLst>
              <a:ext uri="{FF2B5EF4-FFF2-40B4-BE49-F238E27FC236}">
                <a16:creationId xmlns:a16="http://schemas.microsoft.com/office/drawing/2014/main" id="{A685DDD6-F3FC-4B9F-AC3B-F4F1E18297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22"/>
          <a:stretch/>
        </p:blipFill>
        <p:spPr>
          <a:xfrm>
            <a:off x="-904" y="10499"/>
            <a:ext cx="12215907" cy="568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32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36;p4"/>
          <p:cNvSpPr txBox="1">
            <a:spLocks/>
          </p:cNvSpPr>
          <p:nvPr/>
        </p:nvSpPr>
        <p:spPr>
          <a:xfrm>
            <a:off x="263105" y="1132521"/>
            <a:ext cx="10515600" cy="430593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792" indent="-304792">
              <a:lnSpc>
                <a:spcPct val="120000"/>
              </a:lnSpc>
              <a:spcBef>
                <a:spcPts val="0"/>
              </a:spcBef>
              <a:buSzPct val="100000"/>
            </a:pPr>
            <a:r>
              <a:rPr lang="en-US" sz="2133" b="1" i="1" dirty="0" smtClean="0"/>
              <a:t>Leadership</a:t>
            </a:r>
            <a:r>
              <a:rPr lang="en-US" sz="2133" b="1" dirty="0" smtClean="0"/>
              <a:t>:</a:t>
            </a:r>
            <a:r>
              <a:rPr lang="en-US" sz="2133" dirty="0" smtClean="0"/>
              <a:t> </a:t>
            </a:r>
            <a:endParaRPr lang="en-US" dirty="0" smtClean="0"/>
          </a:p>
          <a:p>
            <a:pPr marL="599002" lvl="1" indent="-304792">
              <a:lnSpc>
                <a:spcPct val="120000"/>
              </a:lnSpc>
              <a:buSzPct val="100000"/>
            </a:pPr>
            <a:r>
              <a:rPr lang="en-US" sz="1600" b="1" dirty="0" smtClean="0"/>
              <a:t>Prof. </a:t>
            </a:r>
            <a:r>
              <a:rPr lang="en-US" sz="1600" b="1" dirty="0" err="1" smtClean="0"/>
              <a:t>Rohit</a:t>
            </a:r>
            <a:r>
              <a:rPr lang="en-US" sz="1600" b="1" dirty="0" smtClean="0"/>
              <a:t> Sharma, Indian Institute of Technology Ropar, India (chair)</a:t>
            </a:r>
            <a:endParaRPr lang="en-US" b="1" dirty="0" smtClean="0"/>
          </a:p>
          <a:p>
            <a:pPr marL="599002" lvl="1" indent="-304792">
              <a:lnSpc>
                <a:spcPct val="120000"/>
              </a:lnSpc>
              <a:buSzPct val="100000"/>
            </a:pPr>
            <a:r>
              <a:rPr lang="en-US" sz="1600" dirty="0" smtClean="0"/>
              <a:t>Dr. Kemal </a:t>
            </a:r>
            <a:r>
              <a:rPr lang="en-US" sz="1600" dirty="0" err="1" smtClean="0"/>
              <a:t>Aygun</a:t>
            </a:r>
            <a:r>
              <a:rPr lang="en-US" sz="1600" dirty="0" smtClean="0"/>
              <a:t>, Intel Corporation, Chandler, </a:t>
            </a:r>
            <a:r>
              <a:rPr lang="en-US" sz="1600" dirty="0" err="1" smtClean="0"/>
              <a:t>Az</a:t>
            </a:r>
            <a:r>
              <a:rPr lang="en-US" sz="1600" dirty="0" smtClean="0"/>
              <a:t>, USA (co-chair)</a:t>
            </a:r>
          </a:p>
          <a:p>
            <a:pPr marL="599002" lvl="1" indent="-304792">
              <a:lnSpc>
                <a:spcPct val="120000"/>
              </a:lnSpc>
              <a:buSzPct val="100000"/>
            </a:pPr>
            <a:r>
              <a:rPr lang="en-US" sz="1600" dirty="0" smtClean="0"/>
              <a:t>Prof. Antonio </a:t>
            </a:r>
            <a:r>
              <a:rPr lang="en-US" sz="1600" dirty="0" err="1" smtClean="0"/>
              <a:t>Maffucci</a:t>
            </a:r>
            <a:r>
              <a:rPr lang="en-US" sz="1600" dirty="0" smtClean="0"/>
              <a:t>, Univ. </a:t>
            </a:r>
            <a:r>
              <a:rPr lang="en-US" sz="1600" dirty="0" err="1" smtClean="0"/>
              <a:t>Cassino</a:t>
            </a:r>
            <a:r>
              <a:rPr lang="en-US" sz="1600" dirty="0" smtClean="0"/>
              <a:t> and South. Lazio, Italy (co-chair)</a:t>
            </a:r>
          </a:p>
          <a:p>
            <a:pPr marL="304792" indent="-304792">
              <a:lnSpc>
                <a:spcPct val="120000"/>
              </a:lnSpc>
              <a:buSzPct val="100000"/>
            </a:pPr>
            <a:r>
              <a:rPr lang="en-US" sz="2133" b="1" i="1" dirty="0" smtClean="0"/>
              <a:t>Subcommittee: Packaging Benchmarks</a:t>
            </a:r>
            <a:endParaRPr lang="en-US" b="1" dirty="0" smtClean="0"/>
          </a:p>
          <a:p>
            <a:pPr marL="914377" lvl="1" indent="-304792">
              <a:lnSpc>
                <a:spcPct val="120000"/>
              </a:lnSpc>
              <a:buSzPct val="100000"/>
            </a:pPr>
            <a:r>
              <a:rPr lang="en-US" sz="1600" i="1" dirty="0" smtClean="0"/>
              <a:t>Dr. Heidi Barnes, </a:t>
            </a:r>
            <a:r>
              <a:rPr lang="en-US" sz="1600" i="1" dirty="0" err="1" smtClean="0"/>
              <a:t>Keysight</a:t>
            </a:r>
            <a:r>
              <a:rPr lang="en-US" sz="1600" i="1" dirty="0" smtClean="0"/>
              <a:t> (Chair) </a:t>
            </a:r>
          </a:p>
          <a:p>
            <a:pPr marL="914377" lvl="1" indent="-304792">
              <a:lnSpc>
                <a:spcPct val="120000"/>
              </a:lnSpc>
              <a:buSzPct val="100000"/>
            </a:pPr>
            <a:r>
              <a:rPr lang="en-US" sz="1600" i="1" dirty="0" smtClean="0"/>
              <a:t>Prof. Vladimir </a:t>
            </a:r>
            <a:r>
              <a:rPr lang="en-US" sz="1600" i="1" dirty="0" err="1" smtClean="0"/>
              <a:t>Okhmatovski</a:t>
            </a:r>
            <a:r>
              <a:rPr lang="en-US" sz="1600" i="1" dirty="0" smtClean="0"/>
              <a:t>, Univ. Manitoba, (co-Chair)</a:t>
            </a:r>
            <a:endParaRPr lang="en-US" dirty="0" smtClean="0"/>
          </a:p>
          <a:p>
            <a:pPr marL="914377" lvl="1" indent="-304792">
              <a:lnSpc>
                <a:spcPct val="120000"/>
              </a:lnSpc>
              <a:buSzPct val="100000"/>
            </a:pPr>
            <a:r>
              <a:rPr lang="en-US" sz="1600" i="1" dirty="0" smtClean="0"/>
              <a:t>Three Benchmark subcommittees</a:t>
            </a:r>
            <a:endParaRPr lang="en-US" dirty="0" smtClean="0"/>
          </a:p>
          <a:p>
            <a:pPr marL="304792" indent="-304792">
              <a:lnSpc>
                <a:spcPct val="120000"/>
              </a:lnSpc>
              <a:buSzPct val="100000"/>
            </a:pPr>
            <a:r>
              <a:rPr lang="en-US" sz="2133" b="1" i="1" dirty="0" smtClean="0"/>
              <a:t>Members</a:t>
            </a:r>
            <a:r>
              <a:rPr lang="en-US" sz="2133" i="1" dirty="0" smtClean="0"/>
              <a:t> – 78 on mailing list</a:t>
            </a:r>
            <a:endParaRPr lang="en-US" sz="2133" i="1" dirty="0" smtClean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304792" indent="-304792">
              <a:lnSpc>
                <a:spcPct val="120000"/>
              </a:lnSpc>
              <a:buSzPct val="100000"/>
            </a:pPr>
            <a:r>
              <a:rPr lang="en-US" sz="2133" b="1" i="1" dirty="0" smtClean="0"/>
              <a:t>Website</a:t>
            </a:r>
            <a:r>
              <a:rPr lang="en-US" sz="2133" i="1" dirty="0" smtClean="0"/>
              <a:t>: </a:t>
            </a:r>
            <a:r>
              <a:rPr lang="en-US" sz="2133" i="1" u="sng" dirty="0" smtClean="0">
                <a:solidFill>
                  <a:schemeClr val="hlink"/>
                </a:solidFill>
                <a:hlinkClick r:id="rId2"/>
              </a:rPr>
              <a:t>https://cmte.ieee.org/eps-edms/</a:t>
            </a:r>
            <a:endParaRPr lang="en-US" sz="2133" i="1" dirty="0"/>
          </a:p>
        </p:txBody>
      </p:sp>
      <p:sp>
        <p:nvSpPr>
          <p:cNvPr id="3" name="Google Shape;438;p4"/>
          <p:cNvSpPr txBox="1">
            <a:spLocks noGrp="1"/>
          </p:cNvSpPr>
          <p:nvPr>
            <p:ph type="title"/>
          </p:nvPr>
        </p:nvSpPr>
        <p:spPr>
          <a:xfrm>
            <a:off x="263105" y="579185"/>
            <a:ext cx="10515600" cy="55333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b" anchorCtr="0">
            <a:noAutofit/>
          </a:bodyPr>
          <a:lstStyle/>
          <a:p>
            <a:pPr>
              <a:buSzPts val="3400"/>
            </a:pPr>
            <a:r>
              <a:rPr lang="en-US" dirty="0" smtClean="0"/>
              <a:t>EDMS </a:t>
            </a:r>
            <a:r>
              <a:rPr lang="en-US" dirty="0"/>
              <a:t>Technical Committee</a:t>
            </a:r>
            <a:endParaRPr dirty="0"/>
          </a:p>
        </p:txBody>
      </p:sp>
      <p:pic>
        <p:nvPicPr>
          <p:cNvPr id="4" name="Google Shape;44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7486" y="994849"/>
            <a:ext cx="1603511" cy="1636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41;p4" descr="A person in a suit and ti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52475" y="987489"/>
            <a:ext cx="1441715" cy="1636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4302DA81-841B-6815-89E9-FFA8DE90D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5668" y="987489"/>
            <a:ext cx="1636403" cy="1636403"/>
          </a:xfrm>
          <a:prstGeom prst="rect">
            <a:avLst/>
          </a:prstGeom>
        </p:spPr>
      </p:pic>
      <p:pic>
        <p:nvPicPr>
          <p:cNvPr id="7" name="Immagine 5">
            <a:extLst>
              <a:ext uri="{FF2B5EF4-FFF2-40B4-BE49-F238E27FC236}">
                <a16:creationId xmlns:a16="http://schemas.microsoft.com/office/drawing/2014/main" id="{F632A95C-EF64-40C9-8351-3983989FB6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059"/>
          <a:stretch/>
        </p:blipFill>
        <p:spPr>
          <a:xfrm>
            <a:off x="7107486" y="2831693"/>
            <a:ext cx="1614877" cy="1636403"/>
          </a:xfrm>
          <a:prstGeom prst="rect">
            <a:avLst/>
          </a:prstGeom>
        </p:spPr>
      </p:pic>
      <p:pic>
        <p:nvPicPr>
          <p:cNvPr id="8" name="Immagine 6">
            <a:extLst>
              <a:ext uri="{FF2B5EF4-FFF2-40B4-BE49-F238E27FC236}">
                <a16:creationId xmlns:a16="http://schemas.microsoft.com/office/drawing/2014/main" id="{B5ACDFBF-4FAE-4726-96E0-2F67972B90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2474" y="2831693"/>
            <a:ext cx="1441713" cy="170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66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3">
            <a:extLst>
              <a:ext uri="{FF2B5EF4-FFF2-40B4-BE49-F238E27FC236}">
                <a16:creationId xmlns:a16="http://schemas.microsoft.com/office/drawing/2014/main" id="{9B864D3E-D12D-4298-9DF5-478000DEF30E}"/>
              </a:ext>
            </a:extLst>
          </p:cNvPr>
          <p:cNvSpPr/>
          <p:nvPr/>
        </p:nvSpPr>
        <p:spPr>
          <a:xfrm>
            <a:off x="237228" y="197116"/>
            <a:ext cx="11861727" cy="5655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66A1"/>
                </a:solidFill>
                <a:latin typeface="Calibri"/>
                <a:cs typeface="Calibri"/>
              </a:rPr>
              <a:t>Mission</a:t>
            </a:r>
          </a:p>
          <a:p>
            <a:endParaRPr lang="en-US" sz="1000" b="1" dirty="0">
              <a:solidFill>
                <a:srgbClr val="0066A1"/>
              </a:solidFill>
              <a:latin typeface="Calibri"/>
              <a:cs typeface="Calibri"/>
            </a:endParaRPr>
          </a:p>
          <a:p>
            <a:r>
              <a:rPr lang="en-US" dirty="0">
                <a:solidFill>
                  <a:srgbClr val="333333"/>
                </a:solidFill>
                <a:latin typeface="Open Sans"/>
              </a:rPr>
              <a:t>The EDMS TC addresses the electrical aspects of package and system design. </a:t>
            </a:r>
          </a:p>
          <a:p>
            <a:endParaRPr lang="en-US" dirty="0">
              <a:solidFill>
                <a:srgbClr val="333333"/>
              </a:solidFill>
              <a:latin typeface="Open Sans"/>
            </a:endParaRPr>
          </a:p>
          <a:p>
            <a:r>
              <a:rPr lang="en-US" dirty="0">
                <a:solidFill>
                  <a:srgbClr val="333333"/>
                </a:solidFill>
                <a:latin typeface="Open Sans"/>
              </a:rPr>
              <a:t>The committee strives to balance industry and academic participation to guide the members of the EPS society in this area.</a:t>
            </a:r>
          </a:p>
          <a:p>
            <a:endParaRPr lang="en-US" dirty="0">
              <a:solidFill>
                <a:srgbClr val="333333"/>
              </a:solidFill>
              <a:latin typeface="Open Sans"/>
            </a:endParaRPr>
          </a:p>
          <a:p>
            <a:r>
              <a:rPr lang="en-US" sz="2000" b="1" dirty="0">
                <a:solidFill>
                  <a:srgbClr val="0066A1"/>
                </a:solidFill>
                <a:latin typeface="Calibri"/>
                <a:cs typeface="Calibri"/>
              </a:rPr>
              <a:t>Activities</a:t>
            </a:r>
          </a:p>
          <a:p>
            <a:endParaRPr lang="en-US" dirty="0">
              <a:solidFill>
                <a:srgbClr val="333333"/>
              </a:solidFill>
              <a:latin typeface="Open Sans"/>
            </a:endParaRPr>
          </a:p>
          <a:p>
            <a:r>
              <a:rPr lang="en-US" dirty="0">
                <a:solidFill>
                  <a:srgbClr val="333333"/>
                </a:solidFill>
                <a:latin typeface="Open Sans"/>
              </a:rPr>
              <a:t>EDMS is involved in several chapters of the </a:t>
            </a:r>
            <a:r>
              <a:rPr lang="en-US" dirty="0">
                <a:solidFill>
                  <a:srgbClr val="006699"/>
                </a:solidFill>
                <a:latin typeface="Open Sans"/>
                <a:hlinkClick r:id="rId2"/>
              </a:rPr>
              <a:t>Heterogeneous Integration Roadmap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, </a:t>
            </a:r>
          </a:p>
          <a:p>
            <a:r>
              <a:rPr lang="en-US" dirty="0">
                <a:solidFill>
                  <a:srgbClr val="333333"/>
                </a:solidFill>
                <a:latin typeface="Open Sans"/>
              </a:rPr>
              <a:t>chairing two of them. </a:t>
            </a:r>
          </a:p>
          <a:p>
            <a:endParaRPr lang="en-US" dirty="0">
              <a:solidFill>
                <a:srgbClr val="333333"/>
              </a:solidFill>
              <a:latin typeface="Open Sans"/>
            </a:endParaRPr>
          </a:p>
          <a:p>
            <a:r>
              <a:rPr lang="en-US" b="1" u="sng" dirty="0">
                <a:solidFill>
                  <a:srgbClr val="333333"/>
                </a:solidFill>
                <a:latin typeface="Open Sans"/>
              </a:rPr>
              <a:t>A benchmark subcommittee 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is providing designs for researchers to develop their electrical design methodologies.  </a:t>
            </a:r>
          </a:p>
          <a:p>
            <a:endParaRPr lang="en-US" dirty="0">
              <a:solidFill>
                <a:srgbClr val="333333"/>
              </a:solidFill>
              <a:latin typeface="Open Sans"/>
            </a:endParaRPr>
          </a:p>
          <a:p>
            <a:r>
              <a:rPr lang="en-US" dirty="0">
                <a:solidFill>
                  <a:srgbClr val="333333"/>
                </a:solidFill>
                <a:latin typeface="Open Sans"/>
              </a:rPr>
              <a:t>The </a:t>
            </a:r>
            <a:r>
              <a:rPr lang="en-US" dirty="0">
                <a:solidFill>
                  <a:srgbClr val="006699"/>
                </a:solidFill>
                <a:latin typeface="Open Sans"/>
                <a:hlinkClick r:id="rId3"/>
              </a:rPr>
              <a:t>EPEPS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, </a:t>
            </a:r>
            <a:r>
              <a:rPr lang="en-US" dirty="0">
                <a:solidFill>
                  <a:srgbClr val="006699"/>
                </a:solidFill>
                <a:latin typeface="Open Sans"/>
                <a:hlinkClick r:id="rId4"/>
              </a:rPr>
              <a:t>SPI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, </a:t>
            </a:r>
            <a:r>
              <a:rPr lang="en-US" dirty="0">
                <a:solidFill>
                  <a:srgbClr val="006699"/>
                </a:solidFill>
                <a:latin typeface="Open Sans"/>
                <a:hlinkClick r:id="rId5"/>
              </a:rPr>
              <a:t>EDAPS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 and </a:t>
            </a:r>
            <a:r>
              <a:rPr lang="en-US" dirty="0">
                <a:solidFill>
                  <a:srgbClr val="333333"/>
                </a:solidFill>
                <a:latin typeface="Open Sans"/>
                <a:hlinkClick r:id="rId6"/>
              </a:rPr>
              <a:t>DTMES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 conferences are industry-leading conferences supported by EDMS. </a:t>
            </a:r>
          </a:p>
          <a:p>
            <a:endParaRPr lang="en-US" dirty="0">
              <a:solidFill>
                <a:srgbClr val="333333"/>
              </a:solidFill>
              <a:latin typeface="Open Sans"/>
            </a:endParaRPr>
          </a:p>
          <a:p>
            <a:r>
              <a:rPr lang="en-US" dirty="0">
                <a:solidFill>
                  <a:srgbClr val="333333"/>
                </a:solidFill>
                <a:latin typeface="Open Sans"/>
              </a:rPr>
              <a:t>We actively support </a:t>
            </a:r>
            <a:r>
              <a:rPr lang="en-US" dirty="0">
                <a:solidFill>
                  <a:srgbClr val="006699"/>
                </a:solidFill>
                <a:latin typeface="Open Sans"/>
                <a:hlinkClick r:id="rId7"/>
              </a:rPr>
              <a:t>publication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, </a:t>
            </a:r>
            <a:r>
              <a:rPr lang="en-US" dirty="0">
                <a:solidFill>
                  <a:srgbClr val="006699"/>
                </a:solidFill>
                <a:latin typeface="Open Sans"/>
                <a:hlinkClick r:id="rId8"/>
              </a:rPr>
              <a:t>distinguished lectures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, </a:t>
            </a:r>
            <a:r>
              <a:rPr lang="en-US" dirty="0">
                <a:solidFill>
                  <a:srgbClr val="006699"/>
                </a:solidFill>
                <a:latin typeface="Open Sans"/>
                <a:hlinkClick r:id="rId9"/>
              </a:rPr>
              <a:t>seminars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 and technical development activities in the area of electrical design, modeling and simulation.</a:t>
            </a:r>
            <a:endParaRPr lang="it-IT" dirty="0"/>
          </a:p>
          <a:p>
            <a:r>
              <a:rPr lang="en-US" b="1" dirty="0">
                <a:solidFill>
                  <a:srgbClr val="0066A1"/>
                </a:solidFill>
                <a:latin typeface="Calibri"/>
                <a:cs typeface="Calibri"/>
              </a:rPr>
              <a:t> </a:t>
            </a:r>
            <a:endParaRPr lang="en-US" dirty="0">
              <a:solidFill>
                <a:srgbClr val="333333"/>
              </a:solidFill>
              <a:latin typeface="Open Sans"/>
            </a:endParaRPr>
          </a:p>
        </p:txBody>
      </p:sp>
      <p:pic>
        <p:nvPicPr>
          <p:cNvPr id="6" name="Immagine 2">
            <a:extLst>
              <a:ext uri="{FF2B5EF4-FFF2-40B4-BE49-F238E27FC236}">
                <a16:creationId xmlns:a16="http://schemas.microsoft.com/office/drawing/2014/main" id="{3C0BA834-12EE-4E68-AE3F-9747CB1125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55176" y="2109441"/>
            <a:ext cx="2143779" cy="113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47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91405-AB80-4457-A52F-E0C91EE5D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406" y="162654"/>
            <a:ext cx="10515600" cy="553336"/>
          </a:xfrm>
        </p:spPr>
        <p:txBody>
          <a:bodyPr/>
          <a:lstStyle/>
          <a:p>
            <a:r>
              <a:rPr lang="en-US" sz="2667" dirty="0"/>
              <a:t>EDMS Outreach Areas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12EA6B-7CF6-46C2-AD50-78A8DCD4707A}"/>
              </a:ext>
            </a:extLst>
          </p:cNvPr>
          <p:cNvSpPr txBox="1">
            <a:spLocks/>
          </p:cNvSpPr>
          <p:nvPr/>
        </p:nvSpPr>
        <p:spPr>
          <a:xfrm>
            <a:off x="287406" y="715991"/>
            <a:ext cx="11497480" cy="516194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spcAft>
                <a:spcPts val="267"/>
              </a:spcAft>
            </a:pPr>
            <a:r>
              <a:rPr lang="en-US" sz="1733" b="1" smtClean="0"/>
              <a:t>IEEE Heterogenous Integration Roadmap (HIR):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267"/>
              </a:spcAft>
            </a:pPr>
            <a:r>
              <a:rPr lang="en-US" sz="1733" smtClean="0"/>
              <a:t>HPC and Co-Design Chapters Leadership and Participation in others such as 2D/3D and simulation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267"/>
              </a:spcAft>
            </a:pPr>
            <a:r>
              <a:rPr lang="en-US" sz="1733" smtClean="0"/>
              <a:t>Workshop and Seminar Presentations by members of TC-EDMS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267"/>
              </a:spcAft>
            </a:pPr>
            <a:r>
              <a:rPr lang="en-US" sz="1733" smtClean="0">
                <a:hlinkClick r:id="rId2"/>
              </a:rPr>
              <a:t>https://eps.ieee.org/technology/heterogeneous-integration-roadmap/2023-edition.html</a:t>
            </a:r>
            <a:endParaRPr lang="en-US" sz="1733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67"/>
              </a:spcAft>
            </a:pPr>
            <a:r>
              <a:rPr lang="en-US" sz="1733" b="1" smtClean="0"/>
              <a:t>TCPMT Special Sections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267"/>
              </a:spcAft>
            </a:pPr>
            <a:r>
              <a:rPr lang="en-US" sz="1733" smtClean="0"/>
              <a:t>“Advances in Electrical Modeling and Validation of Electronic Packaging and Systems” (Sept 2021, Guest Ed: Kemal Aygün, Intel and Xu Chen, UIUC):  </a:t>
            </a:r>
            <a:r>
              <a:rPr lang="en-US" sz="1733" smtClean="0">
                <a:hlinkClick r:id="rId3"/>
              </a:rPr>
              <a:t>https://ieeexplore.ieee.org/xpl/tocresult.jsp?isnumber=9534856</a:t>
            </a:r>
            <a:r>
              <a:rPr lang="en-US" sz="1733" smtClean="0"/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67"/>
              </a:spcAft>
            </a:pPr>
            <a:r>
              <a:rPr lang="en-US" sz="1733" b="1" smtClean="0"/>
              <a:t>EPS Newsletter articles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267"/>
              </a:spcAft>
            </a:pPr>
            <a:r>
              <a:rPr lang="en-US" sz="1733" smtClean="0"/>
              <a:t>Available at: </a:t>
            </a:r>
            <a:r>
              <a:rPr lang="en-US" sz="1733" smtClean="0">
                <a:hlinkClick r:id="rId4"/>
              </a:rPr>
              <a:t>https://eps.ieee.org/publications/eps-newsletter.html</a:t>
            </a:r>
            <a:r>
              <a:rPr lang="en-US" sz="1733" smtClean="0"/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67"/>
              </a:spcAft>
            </a:pPr>
            <a:r>
              <a:rPr lang="en-US" sz="1733" b="1" smtClean="0"/>
              <a:t>Packaging Benchmarks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267"/>
              </a:spcAft>
            </a:pPr>
            <a:r>
              <a:rPr lang="en-US" sz="1733" smtClean="0"/>
              <a:t>Website launched with  4 peer reviewed benchmarks: </a:t>
            </a:r>
            <a:r>
              <a:rPr lang="en-US" sz="1733" smtClean="0">
                <a:hlinkClick r:id="rId5"/>
              </a:rPr>
              <a:t>https://packaging-benchmarks.org/</a:t>
            </a:r>
            <a:r>
              <a:rPr lang="en-US" sz="1733" smtClean="0"/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67"/>
              </a:spcAft>
            </a:pPr>
            <a:r>
              <a:rPr lang="en-US" sz="1733" b="1" smtClean="0"/>
              <a:t>Distinguished Lecturers (DLs)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267"/>
              </a:spcAft>
            </a:pPr>
            <a:r>
              <a:rPr lang="en-US" sz="1733" smtClean="0"/>
              <a:t>Wendem Beyene, Kemal Aygun, Ram Achar, José Schutt-Ainé, Rohit Sharma, Rajen Murugan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267"/>
              </a:spcAft>
            </a:pPr>
            <a:r>
              <a:rPr lang="en-US" sz="1733" smtClean="0"/>
              <a:t>Complete list of EPS DLs at: </a:t>
            </a:r>
            <a:r>
              <a:rPr lang="en-US" sz="1733" smtClean="0">
                <a:hlinkClick r:id="rId6"/>
              </a:rPr>
              <a:t>https://eps.ieee.org/education/distinguished-lecturer-program.html</a:t>
            </a:r>
            <a:r>
              <a:rPr lang="en-US" sz="1733" smtClean="0"/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67"/>
              </a:spcAft>
            </a:pPr>
            <a:r>
              <a:rPr lang="en-US" sz="1733" smtClean="0">
                <a:solidFill>
                  <a:srgbClr val="C00000"/>
                </a:solidFill>
              </a:rPr>
              <a:t>Conferences sponsored by IEEE EPS Society and TC-EDMS: SPI, EPEPS, EDAPS and DTMES </a:t>
            </a:r>
            <a:endParaRPr lang="en-US" sz="1733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089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2">
            <a:extLst>
              <a:ext uri="{FF2B5EF4-FFF2-40B4-BE49-F238E27FC236}">
                <a16:creationId xmlns:a16="http://schemas.microsoft.com/office/drawing/2014/main" id="{04C9BB2A-D5D7-4767-97C2-EF0AF003CE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86" b="4151"/>
          <a:stretch/>
        </p:blipFill>
        <p:spPr>
          <a:xfrm>
            <a:off x="0" y="0"/>
            <a:ext cx="12192000" cy="5811539"/>
          </a:xfrm>
          <a:prstGeom prst="rect">
            <a:avLst/>
          </a:prstGeom>
        </p:spPr>
      </p:pic>
      <p:sp>
        <p:nvSpPr>
          <p:cNvPr id="9" name="Rettangolo con angoli arrotondati 3">
            <a:extLst>
              <a:ext uri="{FF2B5EF4-FFF2-40B4-BE49-F238E27FC236}">
                <a16:creationId xmlns:a16="http://schemas.microsoft.com/office/drawing/2014/main" id="{7140673D-F1C0-40F4-8B5D-DB749FC80E65}"/>
              </a:ext>
            </a:extLst>
          </p:cNvPr>
          <p:cNvSpPr/>
          <p:nvPr/>
        </p:nvSpPr>
        <p:spPr>
          <a:xfrm>
            <a:off x="102158" y="4197633"/>
            <a:ext cx="3962765" cy="147532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dirty="0"/>
          </a:p>
        </p:txBody>
      </p:sp>
      <p:sp>
        <p:nvSpPr>
          <p:cNvPr id="10" name="CasellaDiTesto 4">
            <a:extLst>
              <a:ext uri="{FF2B5EF4-FFF2-40B4-BE49-F238E27FC236}">
                <a16:creationId xmlns:a16="http://schemas.microsoft.com/office/drawing/2014/main" id="{09F69124-9BD1-4C07-8810-335CB5F2E4C0}"/>
              </a:ext>
            </a:extLst>
          </p:cNvPr>
          <p:cNvSpPr txBox="1"/>
          <p:nvPr/>
        </p:nvSpPr>
        <p:spPr>
          <a:xfrm>
            <a:off x="378209" y="4120787"/>
            <a:ext cx="38876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IEEE EPEPS (AMERICA)</a:t>
            </a:r>
          </a:p>
          <a:p>
            <a:r>
              <a:rPr lang="it-IT" sz="2400" b="1" dirty="0">
                <a:solidFill>
                  <a:schemeClr val="bg1"/>
                </a:solidFill>
              </a:rPr>
              <a:t>IEEE EDAPS (ASIA)</a:t>
            </a:r>
          </a:p>
          <a:p>
            <a:r>
              <a:rPr lang="it-IT" sz="2400" b="1" dirty="0">
                <a:solidFill>
                  <a:schemeClr val="bg1"/>
                </a:solidFill>
              </a:rPr>
              <a:t>IEEE SPI (EUROPE)</a:t>
            </a:r>
          </a:p>
          <a:p>
            <a:r>
              <a:rPr lang="it-IT" sz="2400" b="1" dirty="0">
                <a:solidFill>
                  <a:schemeClr val="bg1"/>
                </a:solidFill>
              </a:rPr>
              <a:t>IEEE </a:t>
            </a:r>
            <a:r>
              <a:rPr lang="en-US" sz="2400" b="1" dirty="0">
                <a:solidFill>
                  <a:schemeClr val="bg1"/>
                </a:solidFill>
              </a:rPr>
              <a:t>DTMES (AFRICA)</a:t>
            </a:r>
            <a:endParaRPr lang="it-IT" sz="2400" b="1" dirty="0">
              <a:solidFill>
                <a:schemeClr val="bg1"/>
              </a:solidFill>
            </a:endParaRPr>
          </a:p>
          <a:p>
            <a:endParaRPr lang="it-IT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8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1">
            <a:extLst>
              <a:ext uri="{FF2B5EF4-FFF2-40B4-BE49-F238E27FC236}">
                <a16:creationId xmlns:a16="http://schemas.microsoft.com/office/drawing/2014/main" id="{1C6FAD6A-F733-4B63-BE5B-32B8C5E342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08" t="23885" r="12424" b="24957"/>
          <a:stretch/>
        </p:blipFill>
        <p:spPr>
          <a:xfrm>
            <a:off x="0" y="-1"/>
            <a:ext cx="12192000" cy="4420396"/>
          </a:xfrm>
          <a:prstGeom prst="rect">
            <a:avLst/>
          </a:prstGeom>
        </p:spPr>
      </p:pic>
      <p:sp>
        <p:nvSpPr>
          <p:cNvPr id="9" name="Rettangolo 6">
            <a:extLst>
              <a:ext uri="{FF2B5EF4-FFF2-40B4-BE49-F238E27FC236}">
                <a16:creationId xmlns:a16="http://schemas.microsoft.com/office/drawing/2014/main" id="{ECE1B95D-6551-4FB2-923F-3B6EAB1956EC}"/>
              </a:ext>
            </a:extLst>
          </p:cNvPr>
          <p:cNvSpPr/>
          <p:nvPr/>
        </p:nvSpPr>
        <p:spPr>
          <a:xfrm>
            <a:off x="263105" y="447069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</a:rPr>
              <a:t>Co-Chairs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-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Wendem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Beyene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,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 Meta</a:t>
            </a:r>
          </a:p>
          <a:p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Fetene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Mulugeta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, 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AAiT</a:t>
            </a:r>
            <a:endParaRPr lang="en-US" sz="2400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Google Shape;502;p10"/>
          <p:cNvPicPr preferRelativeResize="0"/>
          <p:nvPr/>
        </p:nvPicPr>
        <p:blipFill rotWithShape="1">
          <a:blip r:embed="rId3">
            <a:alphaModFix/>
          </a:blip>
          <a:srcRect l="6446" t="7307" r="9743" b="88829"/>
          <a:stretch/>
        </p:blipFill>
        <p:spPr>
          <a:xfrm>
            <a:off x="4790761" y="5008096"/>
            <a:ext cx="1524000" cy="309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0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6095" y="4699983"/>
            <a:ext cx="1828800" cy="2789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504;p10"/>
          <p:cNvGrpSpPr/>
          <p:nvPr/>
        </p:nvGrpSpPr>
        <p:grpSpPr>
          <a:xfrm>
            <a:off x="6594581" y="4699982"/>
            <a:ext cx="1891392" cy="971037"/>
            <a:chOff x="3908031" y="4191587"/>
            <a:chExt cx="1418544" cy="728278"/>
          </a:xfrm>
        </p:grpSpPr>
        <p:pic>
          <p:nvPicPr>
            <p:cNvPr id="15" name="Google Shape;505;p10"/>
            <p:cNvPicPr preferRelativeResize="0"/>
            <p:nvPr/>
          </p:nvPicPr>
          <p:blipFill rotWithShape="1">
            <a:blip r:embed="rId5">
              <a:alphaModFix/>
            </a:blip>
            <a:srcRect l="72800" b="56990"/>
            <a:stretch/>
          </p:blipFill>
          <p:spPr>
            <a:xfrm>
              <a:off x="4021256" y="4758114"/>
              <a:ext cx="1305319" cy="1617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506;p10"/>
            <p:cNvPicPr preferRelativeResize="0"/>
            <p:nvPr/>
          </p:nvPicPr>
          <p:blipFill rotWithShape="1">
            <a:blip r:embed="rId6">
              <a:alphaModFix/>
            </a:blip>
            <a:srcRect r="80500"/>
            <a:stretch/>
          </p:blipFill>
          <p:spPr>
            <a:xfrm>
              <a:off x="4093955" y="4367668"/>
              <a:ext cx="1033927" cy="415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507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908031" y="4191587"/>
              <a:ext cx="1371600" cy="23474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" name="Google Shape;509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68948" y="4711794"/>
            <a:ext cx="1828800" cy="289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510;p10"/>
          <p:cNvPicPr preferRelativeResize="0"/>
          <p:nvPr/>
        </p:nvPicPr>
        <p:blipFill rotWithShape="1">
          <a:blip r:embed="rId3">
            <a:alphaModFix/>
          </a:blip>
          <a:srcRect l="16969" t="32339" r="18162" b="59257"/>
          <a:stretch/>
        </p:blipFill>
        <p:spPr>
          <a:xfrm>
            <a:off x="8832687" y="4999629"/>
            <a:ext cx="1158240" cy="662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511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449929" y="4736026"/>
            <a:ext cx="1341120" cy="249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12;p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742825" y="4983831"/>
            <a:ext cx="731520" cy="677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0012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706</Words>
  <Application>Microsoft Office PowerPoint</Application>
  <PresentationFormat>Widescreen</PresentationFormat>
  <Paragraphs>115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LucidaGrande</vt:lpstr>
      <vt:lpstr>Open Sans</vt:lpstr>
      <vt:lpstr>Segoe UI</vt:lpstr>
      <vt:lpstr>Times New Roman</vt:lpstr>
      <vt:lpstr>Office Theme</vt:lpstr>
      <vt:lpstr>IEEE-EPS Report</vt:lpstr>
      <vt:lpstr>IEEE EPS – Significant Worldwide Footprint</vt:lpstr>
      <vt:lpstr>IEEE EPS Partnering Ongoing</vt:lpstr>
      <vt:lpstr>PowerPoint Presentation</vt:lpstr>
      <vt:lpstr>EDMS Technical Committee</vt:lpstr>
      <vt:lpstr>PowerPoint Presentation</vt:lpstr>
      <vt:lpstr>EDMS Outreach Areas</vt:lpstr>
      <vt:lpstr>PowerPoint Presentation</vt:lpstr>
      <vt:lpstr>PowerPoint Presentation</vt:lpstr>
      <vt:lpstr>PowerPoint Presentation</vt:lpstr>
      <vt:lpstr>PowerPoint Presentation</vt:lpstr>
      <vt:lpstr>EDAPS 2023 Conference Update</vt:lpstr>
      <vt:lpstr>About Mauritius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Exapmple Here</dc:title>
  <dc:creator>Hough,Mackenzie C</dc:creator>
  <cp:lastModifiedBy>jose</cp:lastModifiedBy>
  <cp:revision>44</cp:revision>
  <dcterms:created xsi:type="dcterms:W3CDTF">2020-08-31T15:23:30Z</dcterms:created>
  <dcterms:modified xsi:type="dcterms:W3CDTF">2023-07-06T16:13:14Z</dcterms:modified>
</cp:coreProperties>
</file>