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0" r:id="rId3"/>
    <p:sldId id="261" r:id="rId4"/>
    <p:sldId id="262" r:id="rId5"/>
    <p:sldId id="259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87665" autoAdjust="0"/>
  </p:normalViewPr>
  <p:slideViewPr>
    <p:cSldViewPr snapToGrid="0">
      <p:cViewPr varScale="1">
        <p:scale>
          <a:sx n="58" d="100"/>
          <a:sy n="58" d="100"/>
        </p:scale>
        <p:origin x="8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C1FB1-AABD-4478-A097-27177BE54B50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F1C7F-05F6-4331-BAAD-3B082CE52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4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summarize your committee’s achievements here.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F1C7F-05F6-4331-BAAD-3B082CE52D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80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summarize your committee’s challenges here.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F1C7F-05F6-4331-BAAD-3B082CE52D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07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list action items here.</a:t>
            </a:r>
          </a:p>
          <a:p>
            <a:pPr lvl="1"/>
            <a:r>
              <a:rPr lang="en-US" dirty="0"/>
              <a:t>What are your plans before the next EC meeting?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F1C7F-05F6-4331-BAAD-3B082CE52D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99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Hardware Security and Trust Technical Committee (HSTTC)</a:t>
            </a:r>
            <a:br>
              <a:rPr lang="en-US" dirty="0"/>
            </a:br>
            <a:r>
              <a:rPr lang="en-US" dirty="0" err="1"/>
              <a:t>BoG</a:t>
            </a:r>
            <a:r>
              <a:rPr lang="en-US" dirty="0"/>
              <a:t>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Gang Qu and </a:t>
            </a:r>
            <a:r>
              <a:rPr lang="en-US" dirty="0" err="1"/>
              <a:t>Yier</a:t>
            </a:r>
            <a:r>
              <a:rPr lang="en-US" dirty="0"/>
              <a:t> Jin</a:t>
            </a:r>
          </a:p>
          <a:p>
            <a:r>
              <a:rPr lang="en-US" dirty="0"/>
              <a:t>InterContinental, San Francisco</a:t>
            </a:r>
          </a:p>
          <a:p>
            <a:r>
              <a:rPr lang="en-US" dirty="0"/>
              <a:t>July 9, 2023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&amp;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11000546" cy="4556511"/>
          </a:xfrm>
        </p:spPr>
        <p:txBody>
          <a:bodyPr>
            <a:normAutofit/>
          </a:bodyPr>
          <a:lstStyle/>
          <a:p>
            <a:r>
              <a:rPr lang="en-US" dirty="0"/>
              <a:t>Conferences </a:t>
            </a:r>
          </a:p>
          <a:p>
            <a:pPr lvl="1"/>
            <a:r>
              <a:rPr lang="en-US" dirty="0"/>
              <a:t>Asian Hardware Oriented Security and Trust Symposium </a:t>
            </a:r>
          </a:p>
          <a:p>
            <a:pPr marL="914400" lvl="2" indent="0">
              <a:buNone/>
            </a:pPr>
            <a:r>
              <a:rPr lang="en-US" dirty="0"/>
              <a:t>Founded in 2016.</a:t>
            </a:r>
          </a:p>
          <a:p>
            <a:pPr marL="914400" lvl="2" indent="0">
              <a:buNone/>
            </a:pPr>
            <a:r>
              <a:rPr lang="en-US" dirty="0"/>
              <a:t>Taipei, Beijing, Hong Kong, </a:t>
            </a:r>
            <a:r>
              <a:rPr lang="en-US" dirty="0" err="1"/>
              <a:t>Xi’An</a:t>
            </a:r>
            <a:r>
              <a:rPr lang="en-US" dirty="0"/>
              <a:t>, Kolkata (virtual), Shanghai (hybrid), Singapore (hybrid), Tianjin.</a:t>
            </a:r>
          </a:p>
          <a:p>
            <a:pPr lvl="1"/>
            <a:r>
              <a:rPr lang="en-US" dirty="0">
                <a:effectLst/>
              </a:rPr>
              <a:t>Top Picks in Hardware and Embedded Security </a:t>
            </a:r>
          </a:p>
          <a:p>
            <a:pPr marL="914400" lvl="2" indent="0">
              <a:buNone/>
            </a:pPr>
            <a:r>
              <a:rPr lang="en-US" dirty="0">
                <a:effectLst/>
              </a:rPr>
              <a:t>founded 2018.</a:t>
            </a:r>
          </a:p>
          <a:p>
            <a:pPr marL="914400" lvl="2" indent="0">
              <a:buNone/>
            </a:pPr>
            <a:r>
              <a:rPr lang="en-US" dirty="0"/>
              <a:t>Co-located with ICCAD.</a:t>
            </a:r>
            <a:endParaRPr lang="en-US" dirty="0">
              <a:effectLst/>
            </a:endParaRPr>
          </a:p>
          <a:p>
            <a:pPr lvl="1"/>
            <a:r>
              <a:rPr lang="en-US" dirty="0"/>
              <a:t>Special sessions, tutorials, and panels. </a:t>
            </a:r>
          </a:p>
          <a:p>
            <a:r>
              <a:rPr lang="en-US" dirty="0" err="1"/>
              <a:t>CADforAssurance</a:t>
            </a:r>
            <a:r>
              <a:rPr lang="en-US" dirty="0"/>
              <a:t> Webinars and Panels</a:t>
            </a:r>
          </a:p>
          <a:p>
            <a:pPr lvl="1"/>
            <a:r>
              <a:rPr lang="en-US" dirty="0"/>
              <a:t>Joint efforts with </a:t>
            </a:r>
            <a:r>
              <a:rPr lang="en-US" i="1" u="sng" dirty="0"/>
              <a:t>CADforAssurance.org </a:t>
            </a:r>
            <a:r>
              <a:rPr lang="en-US" dirty="0"/>
              <a:t>(established in October 2020)</a:t>
            </a:r>
          </a:p>
          <a:p>
            <a:r>
              <a:rPr lang="en-US" dirty="0"/>
              <a:t>Online database of papers, benchmarks, and tools</a:t>
            </a:r>
          </a:p>
        </p:txBody>
      </p:sp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912411" cy="4556511"/>
          </a:xfrm>
        </p:spPr>
        <p:txBody>
          <a:bodyPr>
            <a:normAutofit/>
          </a:bodyPr>
          <a:lstStyle/>
          <a:p>
            <a:r>
              <a:rPr lang="en-US" dirty="0"/>
              <a:t>Lack of in person events (2022, improving)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How to take advantages to promote TC?</a:t>
            </a:r>
            <a:r>
              <a:rPr lang="en-US" dirty="0"/>
              <a:t>  </a:t>
            </a:r>
          </a:p>
          <a:p>
            <a:r>
              <a:rPr lang="en-US" dirty="0"/>
              <a:t>Lack of journal publication venues (2022, not much change)</a:t>
            </a:r>
          </a:p>
          <a:p>
            <a:pPr lvl="1"/>
            <a:r>
              <a:rPr lang="en-US" dirty="0"/>
              <a:t>TCAD is ideal, but overcrowded. </a:t>
            </a:r>
          </a:p>
          <a:p>
            <a:pPr lvl="1"/>
            <a:r>
              <a:rPr lang="en-US" dirty="0"/>
              <a:t>TIFS, TCAS-I and TCAS-II are not good matches.</a:t>
            </a:r>
          </a:p>
          <a:p>
            <a:r>
              <a:rPr lang="en-US" dirty="0">
                <a:sym typeface="Wingdings" panose="05000000000000000000" pitchFamily="2" charset="2"/>
              </a:rPr>
              <a:t>More volunteers (2022, in-progress)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Advisory board and TC officers</a:t>
            </a:r>
          </a:p>
          <a:p>
            <a:pPr lvl="1"/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How to incentive/motivate volunteers?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657166" cy="4556511"/>
          </a:xfrm>
        </p:spPr>
        <p:txBody>
          <a:bodyPr/>
          <a:lstStyle/>
          <a:p>
            <a:r>
              <a:rPr lang="en-US" dirty="0"/>
              <a:t>Continue supporting current activities </a:t>
            </a:r>
          </a:p>
          <a:p>
            <a:pPr lvl="1"/>
            <a:r>
              <a:rPr lang="en-US" dirty="0"/>
              <a:t>conferences, webinar/panel, web contents</a:t>
            </a:r>
          </a:p>
          <a:p>
            <a:r>
              <a:rPr lang="en-US" dirty="0"/>
              <a:t>Form the advisory board</a:t>
            </a:r>
          </a:p>
          <a:p>
            <a:r>
              <a:rPr lang="en-US" dirty="0"/>
              <a:t>Appoint TC officers</a:t>
            </a:r>
          </a:p>
          <a:p>
            <a:pPr lvl="1"/>
            <a:r>
              <a:rPr lang="en-US" dirty="0"/>
              <a:t>Secretary of activities (2) </a:t>
            </a:r>
          </a:p>
          <a:p>
            <a:pPr lvl="1"/>
            <a:r>
              <a:rPr lang="en-US" dirty="0"/>
              <a:t>Secretary of publicity (1)</a:t>
            </a:r>
          </a:p>
          <a:p>
            <a:pPr lvl="1"/>
            <a:r>
              <a:rPr lang="en-US" dirty="0"/>
              <a:t>Industrial liaison (2)</a:t>
            </a:r>
          </a:p>
          <a:p>
            <a:r>
              <a:rPr lang="en-US" dirty="0"/>
              <a:t>Organize 1-2 in-person events </a:t>
            </a:r>
          </a:p>
          <a:p>
            <a:pPr lvl="1"/>
            <a:r>
              <a:rPr lang="en-US" dirty="0"/>
              <a:t>Students oriented </a:t>
            </a:r>
          </a:p>
          <a:p>
            <a:pPr lvl="1"/>
            <a:r>
              <a:rPr lang="en-US" dirty="0"/>
              <a:t>Co-located with DAC/ICCAD/</a:t>
            </a:r>
            <a:r>
              <a:rPr lang="en-US" dirty="0" err="1"/>
              <a:t>AsianHOST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Use “Rule of 7”</a:t>
            </a:r>
          </a:p>
          <a:p>
            <a:r>
              <a:rPr lang="en-US" dirty="0"/>
              <a:t>No more than 7 bullets per slide</a:t>
            </a:r>
          </a:p>
          <a:p>
            <a:r>
              <a:rPr lang="en-US" dirty="0"/>
              <a:t>No more than 7 words per bullet</a:t>
            </a:r>
          </a:p>
          <a:p>
            <a:r>
              <a:rPr lang="en-US" dirty="0"/>
              <a:t>Speaker notes contain what you say</a:t>
            </a:r>
          </a:p>
          <a:p>
            <a:r>
              <a:rPr lang="en-US" dirty="0"/>
              <a:t>Slide contains main points; clear graphics</a:t>
            </a:r>
          </a:p>
          <a:p>
            <a:r>
              <a:rPr lang="en-US" dirty="0"/>
              <a:t>~2 minutes average per slide presented</a:t>
            </a:r>
          </a:p>
          <a:p>
            <a:r>
              <a:rPr lang="en-US" dirty="0"/>
              <a:t>Save discussion for end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Provide precise text that the EC is voting on.</a:t>
            </a:r>
          </a:p>
          <a:p>
            <a:r>
              <a:rPr lang="en-US" dirty="0"/>
              <a:t>Below the motion, please include pros, cons and any financial implications. </a:t>
            </a:r>
          </a:p>
          <a:p>
            <a:r>
              <a:rPr lang="en-US" dirty="0"/>
              <a:t>One slide per motion.</a:t>
            </a:r>
          </a:p>
          <a:p>
            <a:endParaRPr lang="en-US" dirty="0"/>
          </a:p>
          <a:p>
            <a:r>
              <a:rPr lang="en-US" b="1" dirty="0"/>
              <a:t>Example</a:t>
            </a:r>
            <a:r>
              <a:rPr lang="en-US" dirty="0"/>
              <a:t>: To increase the budget for overlength page charges for 2019 to $125k.</a:t>
            </a:r>
          </a:p>
          <a:p>
            <a:pPr lvl="1"/>
            <a:r>
              <a:rPr lang="en-US" dirty="0"/>
              <a:t>Pros: </a:t>
            </a:r>
          </a:p>
          <a:p>
            <a:pPr lvl="2"/>
            <a:r>
              <a:rPr lang="en-US" dirty="0"/>
              <a:t>XYZ</a:t>
            </a:r>
          </a:p>
          <a:p>
            <a:pPr lvl="1"/>
            <a:r>
              <a:rPr lang="en-US" dirty="0"/>
              <a:t>Cons: </a:t>
            </a:r>
          </a:p>
          <a:p>
            <a:pPr lvl="2"/>
            <a:r>
              <a:rPr lang="en-US" dirty="0"/>
              <a:t>XYZ</a:t>
            </a:r>
          </a:p>
          <a:p>
            <a:pPr lvl="1"/>
            <a:r>
              <a:rPr lang="en-US" dirty="0"/>
              <a:t>Financial Implications: Amount in USD</a:t>
            </a:r>
          </a:p>
        </p:txBody>
      </p:sp>
    </p:spTree>
    <p:extLst>
      <p:ext uri="{BB962C8B-B14F-4D97-AF65-F5344CB8AC3E}">
        <p14:creationId xmlns:p14="http://schemas.microsoft.com/office/powerpoint/2010/main" val="165749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371</Words>
  <Application>Microsoft Office PowerPoint</Application>
  <PresentationFormat>Widescreen</PresentationFormat>
  <Paragraphs>62</Paragraphs>
  <Slides>6</Slides>
  <Notes>3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Hardware Security and Trust Technical Committee (HSTTC) BoG Report</vt:lpstr>
      <vt:lpstr>Current Status &amp; Achievements</vt:lpstr>
      <vt:lpstr>Challenges</vt:lpstr>
      <vt:lpstr>Action Items</vt:lpstr>
      <vt:lpstr>Report Overview</vt:lpstr>
      <vt:lpstr>Motion(s)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Gang Qu</cp:lastModifiedBy>
  <cp:revision>8</cp:revision>
  <dcterms:created xsi:type="dcterms:W3CDTF">2020-08-31T15:23:30Z</dcterms:created>
  <dcterms:modified xsi:type="dcterms:W3CDTF">2023-07-09T18:58:57Z</dcterms:modified>
</cp:coreProperties>
</file>