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549" r:id="rId4"/>
    <p:sldId id="550" r:id="rId5"/>
    <p:sldId id="544" r:id="rId6"/>
    <p:sldId id="548" r:id="rId7"/>
    <p:sldId id="546" r:id="rId8"/>
    <p:sldId id="552" r:id="rId9"/>
    <p:sldId id="545" r:id="rId10"/>
    <p:sldId id="164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1F872-349D-4EB5-88E4-16D78691685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A3506-0588-4FAB-A37A-9DBAEA993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MTT-S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José Rayas-Sánchez</a:t>
            </a:r>
          </a:p>
          <a:p>
            <a:r>
              <a:rPr lang="en-US" dirty="0"/>
              <a:t>San Francisco, CA</a:t>
            </a:r>
          </a:p>
          <a:p>
            <a:r>
              <a:rPr lang="en-US" dirty="0"/>
              <a:t>July 9, 2023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s-MX" dirty="0"/>
              <a:t>LAMC 2023: San Jose, Costa Rica, </a:t>
            </a:r>
            <a:r>
              <a:rPr lang="es-MX" dirty="0" err="1"/>
              <a:t>Dec</a:t>
            </a:r>
            <a:r>
              <a:rPr lang="es-MX" dirty="0"/>
              <a:t>. 6-8</a:t>
            </a:r>
            <a:endParaRPr lang="en-US" dirty="0"/>
          </a:p>
        </p:txBody>
      </p:sp>
      <p:pic>
        <p:nvPicPr>
          <p:cNvPr id="4" name="Imagen 3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C37B2FA9-58C9-9FEE-F895-D161BC9F4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24970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E7B3FEC-F44B-45F8-6288-F4A05136D43D}"/>
              </a:ext>
            </a:extLst>
          </p:cNvPr>
          <p:cNvSpPr txBox="1"/>
          <p:nvPr/>
        </p:nvSpPr>
        <p:spPr>
          <a:xfrm>
            <a:off x="357456" y="1581123"/>
            <a:ext cx="8450208" cy="224676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Seven Main Technical Topics, one of them is on</a:t>
            </a:r>
          </a:p>
          <a:p>
            <a:endParaRPr lang="en-US" sz="1400" dirty="0"/>
          </a:p>
          <a:p>
            <a:pPr algn="ctr"/>
            <a:r>
              <a:rPr lang="en-US" sz="2800" b="1" i="1" dirty="0"/>
              <a:t>CAD Techniques for RF and Microwave Engineering</a:t>
            </a:r>
          </a:p>
          <a:p>
            <a:pPr algn="ctr"/>
            <a:endParaRPr lang="en-US" sz="1400" i="1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Submissions from CEDA members are very welcome!</a:t>
            </a:r>
          </a:p>
          <a:p>
            <a:pPr algn="ctr"/>
            <a:endParaRPr lang="en-US" sz="2800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3C59FD-A3D4-35FB-E7DE-1F15E2F3C36A}"/>
              </a:ext>
            </a:extLst>
          </p:cNvPr>
          <p:cNvSpPr txBox="1"/>
          <p:nvPr/>
        </p:nvSpPr>
        <p:spPr>
          <a:xfrm>
            <a:off x="8940801" y="2859005"/>
            <a:ext cx="325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>
                <a:solidFill>
                  <a:schemeClr val="accent5">
                    <a:lumMod val="75000"/>
                  </a:schemeClr>
                </a:solidFill>
              </a:rPr>
              <a:t>https://lamc-ieee.org/ </a:t>
            </a:r>
          </a:p>
        </p:txBody>
      </p:sp>
    </p:spTree>
    <p:extLst>
      <p:ext uri="{BB962C8B-B14F-4D97-AF65-F5344CB8AC3E}">
        <p14:creationId xmlns:p14="http://schemas.microsoft.com/office/powerpoint/2010/main" val="138371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1" y="1775471"/>
            <a:ext cx="11840705" cy="1325563"/>
          </a:xfrm>
        </p:spPr>
        <p:txBody>
          <a:bodyPr/>
          <a:lstStyle/>
          <a:p>
            <a:pPr algn="ctr"/>
            <a:r>
              <a:rPr lang="en-US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61654"/>
            <a:ext cx="10791412" cy="12708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José Rayas-Sánchez</a:t>
            </a:r>
          </a:p>
          <a:p>
            <a:pPr marL="0" indent="0" algn="ctr">
              <a:buNone/>
            </a:pPr>
            <a:r>
              <a:rPr lang="en-US" dirty="0"/>
              <a:t>IEEE MTT-S Representative for CEDA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18032BE-9BDD-432B-9E35-1CD80EDEED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95" y="4227059"/>
            <a:ext cx="3158809" cy="8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9435310" cy="4556511"/>
          </a:xfrm>
        </p:spPr>
        <p:txBody>
          <a:bodyPr/>
          <a:lstStyle/>
          <a:p>
            <a:r>
              <a:rPr lang="en-US" dirty="0"/>
              <a:t>MTT-S Inter-Society Committee</a:t>
            </a:r>
          </a:p>
          <a:p>
            <a:r>
              <a:rPr lang="en-US" dirty="0"/>
              <a:t>MTT-S Technical Committee on Design Automation (TC-2)</a:t>
            </a:r>
          </a:p>
          <a:p>
            <a:r>
              <a:rPr lang="en-US" dirty="0"/>
              <a:t>TC-2 invited papers for the IEEE Journal of Microwaves</a:t>
            </a:r>
          </a:p>
          <a:p>
            <a:r>
              <a:rPr lang="en-US" dirty="0"/>
              <a:t>IMS-2023 events on AI &amp; ML</a:t>
            </a:r>
          </a:p>
          <a:p>
            <a:r>
              <a:rPr lang="en-US" dirty="0"/>
              <a:t>CEDA related MTT-S Conferences</a:t>
            </a:r>
          </a:p>
          <a:p>
            <a:endParaRPr lang="en-US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86718B6F-745E-4A6D-866F-D8F4948E73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715" y="93119"/>
            <a:ext cx="2701045" cy="7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Inter-Society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MTT-S Inter-Society Committee is in charge of cultivating relationships with IEEE Councils and other technical societies</a:t>
            </a:r>
          </a:p>
          <a:p>
            <a:r>
              <a:rPr lang="en-US" dirty="0"/>
              <a:t>Inter-Society Committee is aiming at encouraging a stronger participation of MTT-S in IEEE Councils</a:t>
            </a:r>
          </a:p>
          <a:p>
            <a:r>
              <a:rPr lang="en-US" dirty="0"/>
              <a:t>MTT-S currently has official representation in 7 councils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Representation in 7 IEEE Councils</a:t>
            </a:r>
          </a:p>
        </p:txBody>
      </p:sp>
      <p:pic>
        <p:nvPicPr>
          <p:cNvPr id="7" name="Picture 4" descr="IEEE Nanotechnology Council">
            <a:extLst>
              <a:ext uri="{FF2B5EF4-FFF2-40B4-BE49-F238E27FC236}">
                <a16:creationId xmlns:a16="http://schemas.microsoft.com/office/drawing/2014/main" id="{82885D59-EB3F-4F76-8ECE-470C45D3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4604" y="3257605"/>
            <a:ext cx="1850786" cy="809786"/>
          </a:xfrm>
          <a:prstGeom prst="rect">
            <a:avLst/>
          </a:prstGeom>
          <a:noFill/>
        </p:spPr>
      </p:pic>
      <p:pic>
        <p:nvPicPr>
          <p:cNvPr id="8" name="Picture 6" descr="IEEE Sensors Council">
            <a:extLst>
              <a:ext uri="{FF2B5EF4-FFF2-40B4-BE49-F238E27FC236}">
                <a16:creationId xmlns:a16="http://schemas.microsoft.com/office/drawing/2014/main" id="{A3D54F25-8B01-4A32-A1D9-BC6521CF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4604" y="4580742"/>
            <a:ext cx="2799880" cy="646126"/>
          </a:xfrm>
          <a:prstGeom prst="rect">
            <a:avLst/>
          </a:prstGeom>
          <a:noFill/>
        </p:spPr>
      </p:pic>
      <p:pic>
        <p:nvPicPr>
          <p:cNvPr id="9" name="Picture 8" descr="IEEE Council on Superconductivity">
            <a:extLst>
              <a:ext uri="{FF2B5EF4-FFF2-40B4-BE49-F238E27FC236}">
                <a16:creationId xmlns:a16="http://schemas.microsoft.com/office/drawing/2014/main" id="{BC6ADEC3-50F1-4B61-A2A4-91C89B3D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04618" y="1850315"/>
            <a:ext cx="1031220" cy="872573"/>
          </a:xfrm>
          <a:prstGeom prst="rect">
            <a:avLst/>
          </a:prstGeom>
          <a:noFill/>
        </p:spPr>
      </p:pic>
      <p:pic>
        <p:nvPicPr>
          <p:cNvPr id="10" name="Picture 10" descr="IEEE Systems Council">
            <a:extLst>
              <a:ext uri="{FF2B5EF4-FFF2-40B4-BE49-F238E27FC236}">
                <a16:creationId xmlns:a16="http://schemas.microsoft.com/office/drawing/2014/main" id="{0B04175C-22DC-4086-87E6-C2C83687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16410" y="3058874"/>
            <a:ext cx="1202819" cy="1008517"/>
          </a:xfrm>
          <a:prstGeom prst="rect">
            <a:avLst/>
          </a:prstGeom>
          <a:noFill/>
        </p:spPr>
      </p:pic>
      <p:pic>
        <p:nvPicPr>
          <p:cNvPr id="11" name="Picture 12" descr="IEEE Council on RFID">
            <a:extLst>
              <a:ext uri="{FF2B5EF4-FFF2-40B4-BE49-F238E27FC236}">
                <a16:creationId xmlns:a16="http://schemas.microsoft.com/office/drawing/2014/main" id="{7FF62BD8-9771-45D1-B5DA-11526FCD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04618" y="4357137"/>
            <a:ext cx="1202820" cy="869731"/>
          </a:xfrm>
          <a:prstGeom prst="rect">
            <a:avLst/>
          </a:prstGeom>
          <a:noFill/>
        </p:spPr>
      </p:pic>
      <p:pic>
        <p:nvPicPr>
          <p:cNvPr id="12" name="Image 1">
            <a:extLst>
              <a:ext uri="{FF2B5EF4-FFF2-40B4-BE49-F238E27FC236}">
                <a16:creationId xmlns:a16="http://schemas.microsoft.com/office/drawing/2014/main" id="{419D0C85-35C9-4784-B6EC-9D00151E4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604" y="1957788"/>
            <a:ext cx="2004562" cy="765100"/>
          </a:xfrm>
          <a:prstGeom prst="rect">
            <a:avLst/>
          </a:prstGeom>
        </p:spPr>
      </p:pic>
      <p:sp>
        <p:nvSpPr>
          <p:cNvPr id="13" name="Signo más 12">
            <a:extLst>
              <a:ext uri="{FF2B5EF4-FFF2-40B4-BE49-F238E27FC236}">
                <a16:creationId xmlns:a16="http://schemas.microsoft.com/office/drawing/2014/main" id="{3A49D706-CDB3-40C1-9B7D-43D20BDC59D3}"/>
              </a:ext>
            </a:extLst>
          </p:cNvPr>
          <p:cNvSpPr/>
          <p:nvPr/>
        </p:nvSpPr>
        <p:spPr>
          <a:xfrm>
            <a:off x="4817116" y="2821318"/>
            <a:ext cx="782664" cy="87257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AD73C098-538E-40EA-9BCE-510E88D4B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8" y="2506285"/>
            <a:ext cx="3284374" cy="18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MTT-S Tech. Committee on Design Automation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0592922" cy="4556511"/>
          </a:xfrm>
        </p:spPr>
        <p:txBody>
          <a:bodyPr>
            <a:normAutofit/>
          </a:bodyPr>
          <a:lstStyle/>
          <a:p>
            <a:r>
              <a:rPr lang="en-US" dirty="0"/>
              <a:t>MTT-S has 29 technical committees (TC)</a:t>
            </a:r>
          </a:p>
          <a:p>
            <a:r>
              <a:rPr lang="en-US" dirty="0"/>
              <a:t>The MTT-S Technical Committee on Design Automation (TC-2) is the closest to CEDA; it focuses on:</a:t>
            </a:r>
          </a:p>
          <a:p>
            <a:pPr lvl="1"/>
            <a:r>
              <a:rPr lang="en-US" sz="2800" dirty="0"/>
              <a:t>Modelling and simulation of devices, circuits, and systems</a:t>
            </a:r>
          </a:p>
          <a:p>
            <a:pPr lvl="1"/>
            <a:r>
              <a:rPr lang="en-US" sz="2800" dirty="0"/>
              <a:t>Non-linear analysis</a:t>
            </a:r>
          </a:p>
          <a:p>
            <a:pPr lvl="1"/>
            <a:r>
              <a:rPr lang="en-US" sz="2800" dirty="0"/>
              <a:t>Optimization techniques</a:t>
            </a:r>
          </a:p>
          <a:p>
            <a:pPr lvl="1"/>
            <a:r>
              <a:rPr lang="en-US" sz="2800" dirty="0"/>
              <a:t>Multi-physics modelling</a:t>
            </a:r>
          </a:p>
          <a:p>
            <a:pPr lvl="1"/>
            <a:r>
              <a:rPr lang="en-US" sz="2800" dirty="0"/>
              <a:t>Machine learning and artificial intelligence for design automation</a:t>
            </a:r>
          </a:p>
          <a:p>
            <a:r>
              <a:rPr lang="en-US" dirty="0"/>
              <a:t>MTT-2 regularly organizes technical events/initiatives on CAD and EDA </a:t>
            </a:r>
          </a:p>
        </p:txBody>
      </p:sp>
    </p:spTree>
    <p:extLst>
      <p:ext uri="{BB962C8B-B14F-4D97-AF65-F5344CB8AC3E}">
        <p14:creationId xmlns:p14="http://schemas.microsoft.com/office/powerpoint/2010/main" val="103333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MTT-S Tech. Committee on Design Automation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542AF9-8DAF-40DD-B32C-59D76670A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" t="28818" r="2826" b="3312"/>
          <a:stretch/>
        </p:blipFill>
        <p:spPr>
          <a:xfrm>
            <a:off x="454318" y="1425842"/>
            <a:ext cx="11292886" cy="392882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BE9E2A-3B73-4960-82C8-7299951D3156}"/>
              </a:ext>
            </a:extLst>
          </p:cNvPr>
          <p:cNvSpPr txBox="1"/>
          <p:nvPr/>
        </p:nvSpPr>
        <p:spPr>
          <a:xfrm>
            <a:off x="573437" y="5432157"/>
            <a:ext cx="110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https://mtt.org/technical-committees/tc-2-design-automation-committee/</a:t>
            </a:r>
          </a:p>
        </p:txBody>
      </p:sp>
    </p:spTree>
    <p:extLst>
      <p:ext uri="{BB962C8B-B14F-4D97-AF65-F5344CB8AC3E}">
        <p14:creationId xmlns:p14="http://schemas.microsoft.com/office/powerpoint/2010/main" val="261032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Recent TC-2 Invited Papers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DE0E6D1F-03F8-4368-84E9-4C17CC309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23" y="255248"/>
            <a:ext cx="3071222" cy="70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47A673F8-43CD-4388-92A4-AD8BD046B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431" y="2070125"/>
            <a:ext cx="1989514" cy="29257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1F2B542-6A51-A543-EBEA-617D8A9ED01B}"/>
              </a:ext>
            </a:extLst>
          </p:cNvPr>
          <p:cNvSpPr txBox="1"/>
          <p:nvPr/>
        </p:nvSpPr>
        <p:spPr>
          <a:xfrm>
            <a:off x="8656162" y="5108076"/>
            <a:ext cx="353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MTT-S 70th Anniversary Issues</a:t>
            </a:r>
            <a:r>
              <a:rPr lang="en-US" sz="2000" dirty="0"/>
              <a:t>:</a:t>
            </a:r>
          </a:p>
          <a:p>
            <a:pPr algn="r"/>
            <a:r>
              <a:rPr lang="en-US" sz="2000" dirty="0"/>
              <a:t>January and April 2023 </a:t>
            </a:r>
            <a:endParaRPr lang="es-MX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BD936C-EAC9-1D56-C4B5-BCDB9A545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56" y="1823631"/>
            <a:ext cx="9626982" cy="15320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8A33A1-2A87-5633-9E8B-1E99E6788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3806223"/>
            <a:ext cx="7865939" cy="18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IMS-2023 Events on AI &amp;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84851"/>
            <a:ext cx="11241129" cy="3001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IMS </a:t>
            </a:r>
            <a:r>
              <a:rPr lang="fr-FR" dirty="0"/>
              <a:t>Focus Sessions on AI/ML: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Artificial Intelligence and Machine Learning for Microwaves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Artificial Intelligence and Machine Learning for RF to mm-Wave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Artificial Intelligence and Machine Learning Techniques for Signal/Power Integrity  →  </a:t>
            </a:r>
            <a:r>
              <a:rPr lang="en-US" dirty="0">
                <a:solidFill>
                  <a:srgbClr val="FF0000"/>
                </a:solidFill>
              </a:rPr>
              <a:t>CEDA </a:t>
            </a:r>
            <a:r>
              <a:rPr lang="en-US" dirty="0" err="1">
                <a:solidFill>
                  <a:srgbClr val="FF0000"/>
                </a:solidFill>
              </a:rPr>
              <a:t>BoG</a:t>
            </a:r>
            <a:r>
              <a:rPr lang="en-US" dirty="0">
                <a:solidFill>
                  <a:srgbClr val="FF0000"/>
                </a:solidFill>
              </a:rPr>
              <a:t> members participated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B882E9-BC66-F0FD-F206-378DE6551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3" t="52244" r="18080" b="8329"/>
          <a:stretch/>
        </p:blipFill>
        <p:spPr bwMode="auto">
          <a:xfrm>
            <a:off x="92971" y="4172056"/>
            <a:ext cx="12006058" cy="171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2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CEDA-related MTT-S Conferences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7407A5-7E2F-48A7-B139-0E22633E81DD}"/>
              </a:ext>
            </a:extLst>
          </p:cNvPr>
          <p:cNvSpPr txBox="1"/>
          <p:nvPr/>
        </p:nvSpPr>
        <p:spPr>
          <a:xfrm>
            <a:off x="8897563" y="5414243"/>
            <a:ext cx="329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http://nemo-ieee.org/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A46341-A6EF-06D8-915C-A2C86EBEA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" t="37493" r="44539" b="15898"/>
          <a:stretch/>
        </p:blipFill>
        <p:spPr>
          <a:xfrm>
            <a:off x="351691" y="1792653"/>
            <a:ext cx="7375175" cy="38524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A33DCC-E9BF-8D81-C5A8-23D1C3D15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17" t="48598" r="50000" b="15659"/>
          <a:stretch/>
        </p:blipFill>
        <p:spPr>
          <a:xfrm>
            <a:off x="10269416" y="763796"/>
            <a:ext cx="1570893" cy="106540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E0D99DC-F0FB-4275-A5C4-5A28C0B490E2}"/>
              </a:ext>
            </a:extLst>
          </p:cNvPr>
          <p:cNvSpPr txBox="1"/>
          <p:nvPr/>
        </p:nvSpPr>
        <p:spPr>
          <a:xfrm>
            <a:off x="7987323" y="2008554"/>
            <a:ext cx="40171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2023 IEEE MTT-S International Conference on Numerical Electromagnetic and Multiphysics Modeling and Optimization (NEMO'2023)</a:t>
            </a:r>
          </a:p>
          <a:p>
            <a:endParaRPr lang="en-US" sz="2400" dirty="0"/>
          </a:p>
          <a:p>
            <a:r>
              <a:rPr lang="en-US" sz="2400" dirty="0"/>
              <a:t>June 28 - 30, 2023, Winnipeg, Canada. (Hybrid)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0150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330</Words>
  <Application>Microsoft Office PowerPoint</Application>
  <PresentationFormat>Panorámica</PresentationFormat>
  <Paragraphs>51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MTT-S Report</vt:lpstr>
      <vt:lpstr>MTT-S Report</vt:lpstr>
      <vt:lpstr>MTT-S Inter-Society Committee</vt:lpstr>
      <vt:lpstr>MTT-S Representation in 7 IEEE Councils</vt:lpstr>
      <vt:lpstr>MTT-S Tech. Committee on Design Automation </vt:lpstr>
      <vt:lpstr>MTT-S Tech. Committee on Design Automation </vt:lpstr>
      <vt:lpstr>Recent TC-2 Invited Papers </vt:lpstr>
      <vt:lpstr>IMS-2023 Events on AI &amp; ML</vt:lpstr>
      <vt:lpstr>CEDA-related MTT-S Conferences </vt:lpstr>
      <vt:lpstr>LAMC 2023: San Jose, Costa Rica, Dec. 6-8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RAYAS SANCHEZ, JOSE ERNESTO</cp:lastModifiedBy>
  <cp:revision>62</cp:revision>
  <dcterms:created xsi:type="dcterms:W3CDTF">2020-08-31T15:23:30Z</dcterms:created>
  <dcterms:modified xsi:type="dcterms:W3CDTF">2023-07-05T03:01:48Z</dcterms:modified>
</cp:coreProperties>
</file>