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31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98" d="100"/>
          <a:sy n="98" d="100"/>
        </p:scale>
        <p:origin x="110" y="35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A picture containing dark, person, bed, computer&#10;&#10;Description automatically generated">
            <a:extLst>
              <a:ext uri="{FF2B5EF4-FFF2-40B4-BE49-F238E27FC236}">
                <a16:creationId xmlns:a16="http://schemas.microsoft.com/office/drawing/2014/main" id="{4768B6C1-EAF5-4738-88F6-32054EFA287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3EEFE7E-4F42-4D07-9CCA-BA65EED0541B}"/>
              </a:ext>
            </a:extLst>
          </p:cNvPr>
          <p:cNvSpPr>
            <a:spLocks noGrp="1"/>
          </p:cNvSpPr>
          <p:nvPr>
            <p:ph type="ctrTitle"/>
          </p:nvPr>
        </p:nvSpPr>
        <p:spPr>
          <a:xfrm>
            <a:off x="1524000" y="1784718"/>
            <a:ext cx="9144000" cy="2387600"/>
          </a:xfrm>
        </p:spPr>
        <p:txBody>
          <a:bodyPr anchor="b"/>
          <a:lstStyle>
            <a:lvl1pPr algn="ctr">
              <a:defRPr sz="60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C19FC726-B604-4500-9F1C-26F0001584D3}"/>
              </a:ext>
            </a:extLst>
          </p:cNvPr>
          <p:cNvSpPr>
            <a:spLocks noGrp="1"/>
          </p:cNvSpPr>
          <p:nvPr>
            <p:ph type="subTitle" idx="1"/>
          </p:nvPr>
        </p:nvSpPr>
        <p:spPr>
          <a:xfrm>
            <a:off x="1524000" y="4264393"/>
            <a:ext cx="9144000" cy="1655762"/>
          </a:xfrm>
        </p:spPr>
        <p:txBody>
          <a:bodyPr/>
          <a:lstStyle>
            <a:lvl1pPr marL="0" indent="0" algn="ctr">
              <a:buNone/>
              <a:defRPr sz="2400">
                <a:solidFill>
                  <a:schemeClr val="bg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516242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 name="Picture 9" descr="A close up of a logo&#10;&#10;Description automatically generated">
            <a:extLst>
              <a:ext uri="{FF2B5EF4-FFF2-40B4-BE49-F238E27FC236}">
                <a16:creationId xmlns:a16="http://schemas.microsoft.com/office/drawing/2014/main" id="{B5DA9E43-F0AD-43E7-963E-649E53B74DC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C3D53ED5-AAFF-4464-B2F5-DA16958EDDBA}"/>
              </a:ext>
            </a:extLst>
          </p:cNvPr>
          <p:cNvSpPr>
            <a:spLocks noGrp="1"/>
          </p:cNvSpPr>
          <p:nvPr>
            <p:ph type="title"/>
          </p:nvPr>
        </p:nvSpPr>
        <p:spPr/>
        <p:txBody>
          <a:bodyPr/>
          <a:lstStyle>
            <a:lvl1pPr>
              <a:defRPr>
                <a:solidFill>
                  <a:srgbClr val="32316A"/>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8BF5170-8BE9-4AA4-85C9-41850026944C}"/>
              </a:ext>
            </a:extLst>
          </p:cNvPr>
          <p:cNvSpPr>
            <a:spLocks noGrp="1"/>
          </p:cNvSpPr>
          <p:nvPr>
            <p:ph idx="1"/>
          </p:nvPr>
        </p:nvSpPr>
        <p:spPr>
          <a:xfrm>
            <a:off x="838200" y="1825625"/>
            <a:ext cx="10515600" cy="4059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57862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A picture containing dark, person, bed, computer&#10;&#10;Description automatically generated">
            <a:extLst>
              <a:ext uri="{FF2B5EF4-FFF2-40B4-BE49-F238E27FC236}">
                <a16:creationId xmlns:a16="http://schemas.microsoft.com/office/drawing/2014/main" id="{61C7D160-FB77-458E-B429-15F03E809C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F0E12C3-0AD4-45DE-946A-2538A94A32B5}"/>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537BC49C-EEFD-4C16-AE96-552F43315AEF}"/>
              </a:ext>
            </a:extLst>
          </p:cNvPr>
          <p:cNvSpPr>
            <a:spLocks noGrp="1"/>
          </p:cNvSpPr>
          <p:nvPr>
            <p:ph type="body" idx="1"/>
          </p:nvPr>
        </p:nvSpPr>
        <p:spPr>
          <a:xfrm>
            <a:off x="831850" y="4589463"/>
            <a:ext cx="10515600" cy="1500187"/>
          </a:xfrm>
        </p:spPr>
        <p:txBody>
          <a:bodyPr/>
          <a:lstStyle>
            <a:lvl1pPr marL="0" indent="0">
              <a:buNone/>
              <a:defRPr sz="2400">
                <a:solidFill>
                  <a:schemeClr val="bg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4158155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5BDECF9A-F64E-4E16-A29F-06C3476D01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ABA4AAB8-E512-4820-A48B-651514D55AC6}"/>
              </a:ext>
            </a:extLst>
          </p:cNvPr>
          <p:cNvSpPr>
            <a:spLocks noGrp="1"/>
          </p:cNvSpPr>
          <p:nvPr>
            <p:ph type="title"/>
          </p:nvPr>
        </p:nvSpPr>
        <p:spPr/>
        <p:txBody>
          <a:bodyPr/>
          <a:lstStyle>
            <a:lvl1pPr>
              <a:defRPr>
                <a:solidFill>
                  <a:srgbClr val="32316A"/>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DDFBB4F0-1AE2-4D8B-AA76-4185CF1D41CE}"/>
              </a:ext>
            </a:extLst>
          </p:cNvPr>
          <p:cNvSpPr>
            <a:spLocks noGrp="1"/>
          </p:cNvSpPr>
          <p:nvPr>
            <p:ph sz="half" idx="1"/>
          </p:nvPr>
        </p:nvSpPr>
        <p:spPr>
          <a:xfrm>
            <a:off x="838200" y="1825625"/>
            <a:ext cx="5181600" cy="4059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C0445A-983F-4532-8020-FD5746CE7D5B}"/>
              </a:ext>
            </a:extLst>
          </p:cNvPr>
          <p:cNvSpPr>
            <a:spLocks noGrp="1"/>
          </p:cNvSpPr>
          <p:nvPr>
            <p:ph sz="half" idx="2"/>
          </p:nvPr>
        </p:nvSpPr>
        <p:spPr>
          <a:xfrm>
            <a:off x="6172200" y="1825625"/>
            <a:ext cx="5181600" cy="4059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2177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8EE5C127-374E-4851-BF28-4DAB1B7C34B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05511C1C-160A-4A10-A30F-B2F6859EB2AF}"/>
              </a:ext>
            </a:extLst>
          </p:cNvPr>
          <p:cNvSpPr>
            <a:spLocks noGrp="1"/>
          </p:cNvSpPr>
          <p:nvPr>
            <p:ph type="title"/>
          </p:nvPr>
        </p:nvSpPr>
        <p:spPr>
          <a:xfrm>
            <a:off x="839788" y="365125"/>
            <a:ext cx="10515600" cy="1325563"/>
          </a:xfrm>
        </p:spPr>
        <p:txBody>
          <a:bodyPr/>
          <a:lstStyle>
            <a:lvl1pPr>
              <a:defRPr>
                <a:solidFill>
                  <a:srgbClr val="32316A"/>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D8FE26DF-1799-4B38-A430-A847FCC386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72209C-C526-4965-AF1F-59ACC980FBF0}"/>
              </a:ext>
            </a:extLst>
          </p:cNvPr>
          <p:cNvSpPr>
            <a:spLocks noGrp="1"/>
          </p:cNvSpPr>
          <p:nvPr>
            <p:ph sz="half" idx="2"/>
          </p:nvPr>
        </p:nvSpPr>
        <p:spPr>
          <a:xfrm>
            <a:off x="839788" y="2505075"/>
            <a:ext cx="5157787" cy="34092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9961E34-D492-4D46-B69F-0489FE58E1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0875FA-3220-4BA6-A0BC-4C4E209BA961}"/>
              </a:ext>
            </a:extLst>
          </p:cNvPr>
          <p:cNvSpPr>
            <a:spLocks noGrp="1"/>
          </p:cNvSpPr>
          <p:nvPr>
            <p:ph sz="quarter" idx="4"/>
          </p:nvPr>
        </p:nvSpPr>
        <p:spPr>
          <a:xfrm>
            <a:off x="6172200" y="2505075"/>
            <a:ext cx="5183188" cy="340921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42148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2BFA79EC-F75F-435A-88F7-5CC0D30916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6C034089-4F4C-40B2-B59E-4798BE6A9831}"/>
              </a:ext>
            </a:extLst>
          </p:cNvPr>
          <p:cNvSpPr>
            <a:spLocks noGrp="1"/>
          </p:cNvSpPr>
          <p:nvPr>
            <p:ph type="title"/>
          </p:nvPr>
        </p:nvSpPr>
        <p:spPr>
          <a:xfrm>
            <a:off x="839788" y="457200"/>
            <a:ext cx="3932237" cy="1600200"/>
          </a:xfrm>
        </p:spPr>
        <p:txBody>
          <a:bodyPr anchor="b"/>
          <a:lstStyle>
            <a:lvl1pPr>
              <a:defRPr sz="3200">
                <a:solidFill>
                  <a:srgbClr val="32316A"/>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D73BCB3-95EF-4259-9098-E6486697A2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2994D1-83A5-405B-832C-5E21B39D84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669455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AC36B3E2-2AE4-4889-A6EE-05595EEC3C5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A6F4C1F5-07C2-4809-A0C4-7533D94BD2EE}"/>
              </a:ext>
            </a:extLst>
          </p:cNvPr>
          <p:cNvSpPr>
            <a:spLocks noGrp="1"/>
          </p:cNvSpPr>
          <p:nvPr>
            <p:ph type="title"/>
          </p:nvPr>
        </p:nvSpPr>
        <p:spPr>
          <a:xfrm>
            <a:off x="839788" y="457200"/>
            <a:ext cx="3932237" cy="1600200"/>
          </a:xfrm>
        </p:spPr>
        <p:txBody>
          <a:bodyPr anchor="b"/>
          <a:lstStyle>
            <a:lvl1pPr>
              <a:defRPr sz="3200">
                <a:solidFill>
                  <a:srgbClr val="32316A"/>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0F0740A8-21BA-4A04-9137-A305BE3227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734936-1317-475D-8356-8535EAF871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767797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0E9CFA-CF36-482F-A57C-02A368B22C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F89DDE-6092-4BFE-B829-C7E8708C99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85653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6" r:id="rId6"/>
    <p:sldLayoutId id="2147483657"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968EA-6550-40B5-995E-5C65E327FCD3}"/>
              </a:ext>
            </a:extLst>
          </p:cNvPr>
          <p:cNvSpPr>
            <a:spLocks noGrp="1"/>
          </p:cNvSpPr>
          <p:nvPr>
            <p:ph type="ctrTitle"/>
          </p:nvPr>
        </p:nvSpPr>
        <p:spPr/>
        <p:txBody>
          <a:bodyPr/>
          <a:lstStyle/>
          <a:p>
            <a:r>
              <a:rPr lang="en-US" dirty="0"/>
              <a:t>The Test Technology Technical Community (TTTC)</a:t>
            </a:r>
          </a:p>
        </p:txBody>
      </p:sp>
      <p:sp>
        <p:nvSpPr>
          <p:cNvPr id="3" name="Subtitle 2">
            <a:extLst>
              <a:ext uri="{FF2B5EF4-FFF2-40B4-BE49-F238E27FC236}">
                <a16:creationId xmlns:a16="http://schemas.microsoft.com/office/drawing/2014/main" id="{2B3DFEAD-143B-4D71-8696-BB3AC4522C6F}"/>
              </a:ext>
            </a:extLst>
          </p:cNvPr>
          <p:cNvSpPr>
            <a:spLocks noGrp="1"/>
          </p:cNvSpPr>
          <p:nvPr>
            <p:ph type="subTitle" idx="1"/>
          </p:nvPr>
        </p:nvSpPr>
        <p:spPr/>
        <p:txBody>
          <a:bodyPr/>
          <a:lstStyle/>
          <a:p>
            <a:r>
              <a:rPr lang="en-US" dirty="0"/>
              <a:t>TTTC Chair</a:t>
            </a:r>
          </a:p>
          <a:p>
            <a:r>
              <a:rPr lang="en-US" dirty="0"/>
              <a:t> Peilin Song</a:t>
            </a:r>
          </a:p>
          <a:p>
            <a:r>
              <a:rPr lang="en-US" dirty="0"/>
              <a:t>IBM T. J. Watson Research Center</a:t>
            </a:r>
          </a:p>
        </p:txBody>
      </p:sp>
    </p:spTree>
    <p:extLst>
      <p:ext uri="{BB962C8B-B14F-4D97-AF65-F5344CB8AC3E}">
        <p14:creationId xmlns:p14="http://schemas.microsoft.com/office/powerpoint/2010/main" val="842880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9A23-8AE1-465A-9698-AD76CC5556A5}"/>
              </a:ext>
            </a:extLst>
          </p:cNvPr>
          <p:cNvSpPr>
            <a:spLocks noGrp="1"/>
          </p:cNvSpPr>
          <p:nvPr>
            <p:ph type="title"/>
          </p:nvPr>
        </p:nvSpPr>
        <p:spPr>
          <a:xfrm>
            <a:off x="136070" y="103868"/>
            <a:ext cx="12055929" cy="606425"/>
          </a:xfrm>
        </p:spPr>
        <p:txBody>
          <a:bodyPr>
            <a:normAutofit fontScale="90000"/>
          </a:bodyPr>
          <a:lstStyle/>
          <a:p>
            <a:r>
              <a:rPr lang="en-US" dirty="0">
                <a:solidFill>
                  <a:srgbClr val="32316A"/>
                </a:solidFill>
              </a:rPr>
              <a:t>TTTC At-A-Glance</a:t>
            </a:r>
          </a:p>
        </p:txBody>
      </p:sp>
      <p:sp>
        <p:nvSpPr>
          <p:cNvPr id="3" name="Content Placeholder 2">
            <a:extLst>
              <a:ext uri="{FF2B5EF4-FFF2-40B4-BE49-F238E27FC236}">
                <a16:creationId xmlns:a16="http://schemas.microsoft.com/office/drawing/2014/main" id="{D2D73F90-FB1B-44D9-B537-3797B7117532}"/>
              </a:ext>
            </a:extLst>
          </p:cNvPr>
          <p:cNvSpPr>
            <a:spLocks noGrp="1"/>
          </p:cNvSpPr>
          <p:nvPr>
            <p:ph idx="1"/>
          </p:nvPr>
        </p:nvSpPr>
        <p:spPr>
          <a:xfrm>
            <a:off x="136070" y="854073"/>
            <a:ext cx="12055930" cy="5114020"/>
          </a:xfrm>
        </p:spPr>
        <p:txBody>
          <a:bodyPr>
            <a:normAutofit fontScale="92500" lnSpcReduction="20000"/>
          </a:bodyPr>
          <a:lstStyle/>
          <a:p>
            <a:pPr>
              <a:buFont typeface="Arial" panose="020B0604020202020204" pitchFamily="34" charset="0"/>
              <a:buChar char="•"/>
            </a:pPr>
            <a:r>
              <a:rPr lang="en-US" sz="2800" b="0" i="0" dirty="0">
                <a:solidFill>
                  <a:srgbClr val="000000"/>
                </a:solidFill>
                <a:effectLst/>
                <a:latin typeface="Open Sans" panose="020B0606030504020204" pitchFamily="34" charset="0"/>
              </a:rPr>
              <a:t>TC Scope</a:t>
            </a:r>
          </a:p>
          <a:p>
            <a:pPr lvl="1"/>
            <a:r>
              <a:rPr kumimoji="0" lang="en-US" b="0" i="0" u="none" strike="noStrike" kern="1200" cap="none" spc="0" normalizeH="0" baseline="0" noProof="0" dirty="0">
                <a:ln>
                  <a:noFill/>
                </a:ln>
                <a:solidFill>
                  <a:srgbClr val="000000"/>
                </a:solidFill>
                <a:effectLst/>
                <a:uLnTx/>
                <a:uFillTx/>
                <a:latin typeface="Calibri" panose="020F0502020204030204"/>
                <a:ea typeface="+mn-ea"/>
                <a:cs typeface="+mn-cs"/>
              </a:rPr>
              <a:t>TTTC shall consist of all aspects of test as they pertain to test implementation, test design, manufacturing test and standardization in semiconductor, software, magnetic and optical devices and systems. Specific technical areas of interest include test of analog, digital and memory semiconductor integrated circuits, automatic test program generation, testability methods, built-in-test structures, automatic test equipment, board and system test procedures, hardware test algorithm development, synthesis algorithm development for hardware test and design integration, software test methods, magnetic storage system test, test of optical devices and systems, manufacturing test at all fabrication levels and field service testing. TTTC provides educational programs which include conferences, symposia, workshops and tutorials. TTTC maintains information and communication amongst the membership to include publications and newsletters. </a:t>
            </a:r>
          </a:p>
          <a:p>
            <a:pPr>
              <a:buFont typeface="Arial" panose="020B0604020202020204" pitchFamily="34" charset="0"/>
              <a:buChar char="•"/>
            </a:pPr>
            <a:r>
              <a:rPr lang="en-US" sz="2800" b="0" i="0" dirty="0">
                <a:solidFill>
                  <a:srgbClr val="000000"/>
                </a:solidFill>
                <a:effectLst/>
                <a:latin typeface="Open Sans" panose="020B0606030504020204" pitchFamily="34" charset="0"/>
              </a:rPr>
              <a:t>Flagship Conference(s)</a:t>
            </a:r>
          </a:p>
          <a:p>
            <a:pPr lvl="1"/>
            <a:r>
              <a:rPr lang="en-US" dirty="0">
                <a:solidFill>
                  <a:srgbClr val="000000"/>
                </a:solidFill>
                <a:latin typeface="Calibri" panose="020F0502020204030204"/>
              </a:rPr>
              <a:t>International Test Conference, VLSI Test Symposium, ETS, Asian Test Symposium, ITC-Asia, HOST, IOLTS, LATS, AQTR, SELSE, EWDTS, DFT, etc.</a:t>
            </a:r>
          </a:p>
          <a:p>
            <a:pPr>
              <a:buFont typeface="Arial" panose="020B0604020202020204" pitchFamily="34" charset="0"/>
              <a:buChar char="•"/>
            </a:pPr>
            <a:r>
              <a:rPr lang="en-US" sz="2800" b="0" i="0" dirty="0">
                <a:solidFill>
                  <a:srgbClr val="000000"/>
                </a:solidFill>
                <a:effectLst/>
                <a:latin typeface="Open Sans" panose="020B0606030504020204" pitchFamily="34" charset="0"/>
              </a:rPr>
              <a:t>Awards</a:t>
            </a:r>
          </a:p>
          <a:p>
            <a:pPr lvl="1"/>
            <a:r>
              <a:rPr kumimoji="0" lang="en-US" sz="2000" b="0" i="0" u="none" strike="noStrike" kern="1200" cap="none" spc="0" normalizeH="0" baseline="0" noProof="0" dirty="0">
                <a:ln>
                  <a:noFill/>
                </a:ln>
                <a:solidFill>
                  <a:srgbClr val="000000"/>
                </a:solidFill>
                <a:effectLst/>
                <a:uLnTx/>
                <a:uFillTx/>
                <a:latin typeface="Calibri" panose="020F0502020204030204"/>
                <a:ea typeface="Fira Sans OT Light" panose="020B0603050000020004" pitchFamily="34" charset="0"/>
                <a:cs typeface="Open Sans Light" pitchFamily="34" charset="0"/>
              </a:rPr>
              <a:t>TTTC Lifetime Contribution Medal; TTTC Service Awards; E. J. McCluskey Best Doctoral Thesis Award; TTTC Bob Madge Innovation Award; TTTC JETTA Best Paper Award</a:t>
            </a:r>
            <a:endParaRPr kumimoji="0" lang="en-US" sz="2000" b="0" i="0" u="none" strike="noStrike" kern="1200" cap="none" spc="0" normalizeH="0" baseline="0" noProof="0" dirty="0">
              <a:ln>
                <a:noFill/>
              </a:ln>
              <a:solidFill>
                <a:srgbClr val="000000"/>
              </a:solidFill>
              <a:effectLst/>
              <a:uLnTx/>
              <a:uFillTx/>
              <a:latin typeface="Calibri" panose="020F0502020204030204"/>
              <a:ea typeface="+mn-ea"/>
              <a:cs typeface="+mn-cs"/>
            </a:endParaRPr>
          </a:p>
          <a:p>
            <a:endParaRPr lang="en-US" sz="2800" dirty="0"/>
          </a:p>
          <a:p>
            <a:endParaRPr lang="en-US" dirty="0"/>
          </a:p>
        </p:txBody>
      </p:sp>
    </p:spTree>
    <p:extLst>
      <p:ext uri="{BB962C8B-B14F-4D97-AF65-F5344CB8AC3E}">
        <p14:creationId xmlns:p14="http://schemas.microsoft.com/office/powerpoint/2010/main" val="332918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9A23-8AE1-465A-9698-AD76CC5556A5}"/>
              </a:ext>
            </a:extLst>
          </p:cNvPr>
          <p:cNvSpPr>
            <a:spLocks noGrp="1"/>
          </p:cNvSpPr>
          <p:nvPr>
            <p:ph type="title"/>
          </p:nvPr>
        </p:nvSpPr>
        <p:spPr>
          <a:xfrm>
            <a:off x="136070" y="103868"/>
            <a:ext cx="12055929" cy="606425"/>
          </a:xfrm>
        </p:spPr>
        <p:txBody>
          <a:bodyPr>
            <a:normAutofit fontScale="90000"/>
          </a:bodyPr>
          <a:lstStyle/>
          <a:p>
            <a:r>
              <a:rPr lang="en-US" dirty="0">
                <a:solidFill>
                  <a:srgbClr val="32316A"/>
                </a:solidFill>
              </a:rPr>
              <a:t>TTTC Update</a:t>
            </a:r>
          </a:p>
        </p:txBody>
      </p:sp>
      <p:sp>
        <p:nvSpPr>
          <p:cNvPr id="3" name="Content Placeholder 2">
            <a:extLst>
              <a:ext uri="{FF2B5EF4-FFF2-40B4-BE49-F238E27FC236}">
                <a16:creationId xmlns:a16="http://schemas.microsoft.com/office/drawing/2014/main" id="{D2D73F90-FB1B-44D9-B537-3797B7117532}"/>
              </a:ext>
            </a:extLst>
          </p:cNvPr>
          <p:cNvSpPr>
            <a:spLocks noGrp="1"/>
          </p:cNvSpPr>
          <p:nvPr>
            <p:ph idx="1"/>
          </p:nvPr>
        </p:nvSpPr>
        <p:spPr>
          <a:xfrm>
            <a:off x="136070" y="854073"/>
            <a:ext cx="12055930" cy="5069989"/>
          </a:xfrm>
        </p:spPr>
        <p:txBody>
          <a:bodyPr>
            <a:normAutofit/>
          </a:bodyPr>
          <a:lstStyle/>
          <a:p>
            <a:pPr>
              <a:buFont typeface="Arial" panose="020B0604020202020204" pitchFamily="34" charset="0"/>
              <a:buChar char="•"/>
            </a:pPr>
            <a:r>
              <a:rPr lang="en-US" sz="2800" b="0" i="0" dirty="0">
                <a:solidFill>
                  <a:srgbClr val="000000"/>
                </a:solidFill>
                <a:effectLst/>
                <a:latin typeface="Open Sans" panose="020B0606030504020204" pitchFamily="34" charset="0"/>
              </a:rPr>
              <a:t>D&amp;I Activities</a:t>
            </a:r>
          </a:p>
          <a:p>
            <a:pPr lvl="1"/>
            <a:r>
              <a:rPr kumimoji="0" lang="en-US" b="0" i="0" u="none" strike="noStrike" kern="1200" cap="none" spc="0" normalizeH="0" baseline="0" noProof="0" dirty="0">
                <a:ln>
                  <a:noFill/>
                </a:ln>
                <a:solidFill>
                  <a:srgbClr val="000000"/>
                </a:solidFill>
                <a:effectLst/>
                <a:uLnTx/>
                <a:uFillTx/>
                <a:latin typeface="Calibri" panose="020F0502020204030204"/>
                <a:ea typeface="+mn-ea"/>
                <a:cs typeface="+mn-cs"/>
              </a:rPr>
              <a:t>Promote test technology across North America, Europe, South America, Asia, Africa and Middle East; involve many students from different ethic groups; dedicated student service awards </a:t>
            </a:r>
          </a:p>
          <a:p>
            <a:pPr lvl="1"/>
            <a:r>
              <a:rPr lang="en-US" dirty="0">
                <a:solidFill>
                  <a:srgbClr val="000000"/>
                </a:solidFill>
                <a:latin typeface="Calibri" panose="020F0502020204030204"/>
              </a:rPr>
              <a:t>In 2023, TTTC sponsored a D&amp;I activities at LATS2023 by providing funding to support participants from a diverse group</a:t>
            </a:r>
            <a:endParaRPr kumimoji="0" lang="en-US" b="0" i="0" u="none" strike="noStrike" kern="1200" cap="none" spc="0" normalizeH="0" baseline="0" noProof="0" dirty="0">
              <a:ln>
                <a:noFill/>
              </a:ln>
              <a:solidFill>
                <a:srgbClr val="000000"/>
              </a:solidFill>
              <a:effectLst/>
              <a:uLnTx/>
              <a:uFillTx/>
              <a:latin typeface="Calibri" panose="020F0502020204030204"/>
              <a:ea typeface="+mn-ea"/>
              <a:cs typeface="+mn-cs"/>
            </a:endParaRPr>
          </a:p>
          <a:p>
            <a:r>
              <a:rPr lang="en-US" sz="2800" dirty="0"/>
              <a:t>TTTC Executive Committee Meeting</a:t>
            </a:r>
          </a:p>
          <a:p>
            <a:pPr lvl="1"/>
            <a:r>
              <a:rPr lang="en-US" dirty="0"/>
              <a:t>Held on Monday, April 24, 2023, in San Diego during VTS</a:t>
            </a:r>
          </a:p>
          <a:p>
            <a:r>
              <a:rPr lang="en-US" dirty="0"/>
              <a:t>Technical Co-sponsored Conferences in 2023 </a:t>
            </a:r>
          </a:p>
          <a:p>
            <a:pPr lvl="1"/>
            <a:r>
              <a:rPr lang="en-US" dirty="0"/>
              <a:t>VTS 2023, DATE 2023, LATS 2023, ETS 2023, IOLTS 2023, SELSE 2023, ITC-Asia 2023</a:t>
            </a:r>
          </a:p>
        </p:txBody>
      </p:sp>
    </p:spTree>
    <p:extLst>
      <p:ext uri="{BB962C8B-B14F-4D97-AF65-F5344CB8AC3E}">
        <p14:creationId xmlns:p14="http://schemas.microsoft.com/office/powerpoint/2010/main" val="9096576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337</Words>
  <Application>Microsoft Office PowerPoint</Application>
  <PresentationFormat>Widescreen</PresentationFormat>
  <Paragraphs>19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Open Sans</vt:lpstr>
      <vt:lpstr>Office Theme</vt:lpstr>
      <vt:lpstr>The Test Technology Technical Community (TTTC)</vt:lpstr>
      <vt:lpstr>TTTC At-A-Glance</vt:lpstr>
      <vt:lpstr>TTTC Update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Exapmple Here</dc:title>
  <dc:creator>Hough,Mackenzie C</dc:creator>
  <cp:lastModifiedBy>Peilin Song</cp:lastModifiedBy>
  <cp:revision>6</cp:revision>
  <dcterms:created xsi:type="dcterms:W3CDTF">2020-08-31T15:23:30Z</dcterms:created>
  <dcterms:modified xsi:type="dcterms:W3CDTF">2023-06-09T18:20:24Z</dcterms:modified>
</cp:coreProperties>
</file>