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72" r:id="rId5"/>
    <p:sldId id="268" r:id="rId6"/>
    <p:sldId id="267" r:id="rId7"/>
    <p:sldId id="273" r:id="rId8"/>
    <p:sldId id="265" r:id="rId9"/>
    <p:sldId id="274" r:id="rId10"/>
    <p:sldId id="263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120" d="100"/>
          <a:sy n="120" d="100"/>
        </p:scale>
        <p:origin x="2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Marina </a:t>
            </a:r>
            <a:r>
              <a:rPr lang="en-US" dirty="0" err="1"/>
              <a:t>Zapater</a:t>
            </a:r>
            <a:endParaRPr lang="en-US" dirty="0"/>
          </a:p>
          <a:p>
            <a:r>
              <a:rPr lang="en-US" dirty="0"/>
              <a:t>July 10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18662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851"/>
            <a:ext cx="10354732" cy="4556511"/>
          </a:xfrm>
        </p:spPr>
        <p:txBody>
          <a:bodyPr>
            <a:normAutofit/>
          </a:bodyPr>
          <a:lstStyle/>
          <a:p>
            <a:r>
              <a:rPr lang="en-US" dirty="0"/>
              <a:t>Approval of Budget 2023</a:t>
            </a:r>
          </a:p>
          <a:p>
            <a:pPr lvl="1"/>
            <a:r>
              <a:rPr lang="en-US" dirty="0"/>
              <a:t>In preliminary version still until it is double-checked with IEEE</a:t>
            </a:r>
          </a:p>
          <a:p>
            <a:pPr lvl="1"/>
            <a:r>
              <a:rPr lang="en-US" dirty="0"/>
              <a:t>And we have financial forecasts for increases in publications page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9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0C73-F0EB-F2B5-82AC-079C0A72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Budget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C1EEB-A21B-84E6-671F-E0CC74F1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7210A-D369-AF53-0E18-27BC9208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50359"/>
            <a:ext cx="11353800" cy="36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6485-4A5C-75EF-D2DB-BC513893A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FC06-578D-9044-46E8-70F39995A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A1D49-5555-C52D-E7F8-D132925D6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796"/>
            <a:ext cx="10677378" cy="44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10676466" cy="4556511"/>
          </a:xfrm>
        </p:spPr>
        <p:txBody>
          <a:bodyPr/>
          <a:lstStyle/>
          <a:p>
            <a:r>
              <a:rPr lang="en-US" dirty="0"/>
              <a:t>Expenses 2022 </a:t>
            </a:r>
          </a:p>
          <a:p>
            <a:pPr lvl="1"/>
            <a:r>
              <a:rPr lang="en-US" dirty="0"/>
              <a:t>Expenses ramping-up to pre-COVID levels</a:t>
            </a:r>
          </a:p>
          <a:p>
            <a:pPr lvl="1"/>
            <a:r>
              <a:rPr lang="en-US" dirty="0"/>
              <a:t>Uncertainty about what will happen by end of the year (when winter comes)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Budget 2023 </a:t>
            </a:r>
          </a:p>
          <a:p>
            <a:pPr lvl="1"/>
            <a:r>
              <a:rPr lang="en-US" dirty="0"/>
              <a:t>Conservatively going back to pre-COVID budgets</a:t>
            </a:r>
          </a:p>
          <a:p>
            <a:endParaRPr lang="en-US" dirty="0"/>
          </a:p>
          <a:p>
            <a:r>
              <a:rPr lang="en-US" dirty="0"/>
              <a:t>IEEE NextGen platform for accounting fully deployed now</a:t>
            </a:r>
          </a:p>
          <a:p>
            <a:pPr lvl="1"/>
            <a:r>
              <a:rPr lang="en-US" dirty="0"/>
              <a:t>Changes to procedures, cost center numbers and accounts to charge (GL codes)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309AB6-BC24-D1FA-C8E6-A55083A9C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4" y="2305169"/>
            <a:ext cx="10660116" cy="35798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D2EA36-BC19-E47A-A0C2-F078A4C1F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Current status Qtr2-22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F5F8-A201-8C17-6EDF-7BCB7E10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79"/>
            <a:ext cx="10515600" cy="4247069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CH" dirty="0"/>
              <a:t>etailed real (not forecast) Financial Summary Report</a:t>
            </a:r>
          </a:p>
          <a:p>
            <a:pPr lvl="1"/>
            <a:r>
              <a:rPr lang="en-CH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Ignore this slide and the next one if you don’t want the details!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6CEC9-4B3A-AFEA-2300-5A3AA7FD67CB}"/>
              </a:ext>
            </a:extLst>
          </p:cNvPr>
          <p:cNvSpPr/>
          <p:nvPr/>
        </p:nvSpPr>
        <p:spPr>
          <a:xfrm>
            <a:off x="3289738" y="5044966"/>
            <a:ext cx="7924800" cy="331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0585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8162-6AF3-1C5F-4B64-756335DD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Current status Qtr2-22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3B00A-C147-DC95-CE2B-AAE93DA8D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7D7A1-D979-5D16-74B3-FAF3CE96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52356"/>
            <a:ext cx="11058044" cy="428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28CA55-FC7B-642B-B6F3-D40AEF6B4599}"/>
              </a:ext>
            </a:extLst>
          </p:cNvPr>
          <p:cNvSpPr/>
          <p:nvPr/>
        </p:nvSpPr>
        <p:spPr>
          <a:xfrm>
            <a:off x="5899586" y="4073734"/>
            <a:ext cx="5482459" cy="41320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779DF2-866F-86B5-DE4A-FC6BF069F79F}"/>
              </a:ext>
            </a:extLst>
          </p:cNvPr>
          <p:cNvSpPr/>
          <p:nvPr/>
        </p:nvSpPr>
        <p:spPr>
          <a:xfrm>
            <a:off x="5899587" y="5305643"/>
            <a:ext cx="5482459" cy="24338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2387-2945-08DD-1263-DBE863FF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Current status – 2022 –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42837-7334-61A3-E91E-DDBE300C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531"/>
            <a:ext cx="10515600" cy="4329454"/>
          </a:xfrm>
        </p:spPr>
        <p:txBody>
          <a:bodyPr>
            <a:normAutofit fontScale="92500" lnSpcReduction="10000"/>
          </a:bodyPr>
          <a:lstStyle/>
          <a:p>
            <a:r>
              <a:rPr lang="en-CH" dirty="0"/>
              <a:t>Some conferences happening at end-of 2021 on the 2022 budget </a:t>
            </a:r>
            <a:br>
              <a:rPr lang="en-CH" dirty="0"/>
            </a:br>
            <a:r>
              <a:rPr lang="en-CH" dirty="0"/>
              <a:t>(and still not closed)</a:t>
            </a:r>
            <a:br>
              <a:rPr lang="en-CH" dirty="0"/>
            </a:br>
            <a:endParaRPr lang="en-CH" dirty="0"/>
          </a:p>
          <a:p>
            <a:r>
              <a:rPr lang="en-CH" dirty="0"/>
              <a:t> Slowly recovering pre-COVID levels for meetings and conferences.</a:t>
            </a:r>
          </a:p>
          <a:p>
            <a:pPr lvl="1"/>
            <a:r>
              <a:rPr lang="en-CH" dirty="0"/>
              <a:t>CEDA/TAB meetings budget ”back to normal” levels</a:t>
            </a:r>
          </a:p>
          <a:p>
            <a:pPr lvl="1"/>
            <a:r>
              <a:rPr lang="en-CH" dirty="0"/>
              <a:t>Still conferences sponsorship lower than normal</a:t>
            </a:r>
          </a:p>
          <a:p>
            <a:pPr lvl="1"/>
            <a:r>
              <a:rPr lang="en-CH" dirty="0"/>
              <a:t>We’ll see what happens 2nd half of the year</a:t>
            </a:r>
          </a:p>
          <a:p>
            <a:pPr lvl="1"/>
            <a:endParaRPr lang="en-CH" dirty="0"/>
          </a:p>
          <a:p>
            <a:r>
              <a:rPr lang="en-CH" dirty="0"/>
              <a:t>Periodicals – increased page counts to be managed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Initiatives – Pending discussion on expected expenses for 2022 (and 2023)</a:t>
            </a:r>
          </a:p>
        </p:txBody>
      </p:sp>
    </p:spTree>
    <p:extLst>
      <p:ext uri="{BB962C8B-B14F-4D97-AF65-F5344CB8AC3E}">
        <p14:creationId xmlns:p14="http://schemas.microsoft.com/office/powerpoint/2010/main" val="228900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FFCA-D449-50B5-48C4-9C5B9D0DA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Forecast vs Budget (@april forecast)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CAD02-6E56-E600-DFD6-1D653F302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9449"/>
            <a:ext cx="10900144" cy="1502979"/>
          </a:xfrm>
        </p:spPr>
        <p:txBody>
          <a:bodyPr>
            <a:normAutofit/>
          </a:bodyPr>
          <a:lstStyle/>
          <a:p>
            <a:r>
              <a:rPr lang="en-CH" dirty="0"/>
              <a:t>Changes to be still incorporated:</a:t>
            </a:r>
          </a:p>
          <a:p>
            <a:pPr lvl="1"/>
            <a:r>
              <a:rPr lang="en-CH" dirty="0"/>
              <a:t>Increase in periodicals (TCAD pages from 3300 to 4200, ES and D&amp;T equal).</a:t>
            </a:r>
          </a:p>
          <a:p>
            <a:pPr lvl="1"/>
            <a:r>
              <a:rPr lang="en-CH" dirty="0"/>
              <a:t>Conferences end-of 2021 still not closed (accounted on 2022)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7B4309-B86C-D30F-5F8E-01B934B42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47"/>
          <a:stretch/>
        </p:blipFill>
        <p:spPr>
          <a:xfrm>
            <a:off x="838200" y="1406910"/>
            <a:ext cx="10678108" cy="2975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649ED4-0171-6117-ADAE-B43C89E0FAD5}"/>
              </a:ext>
            </a:extLst>
          </p:cNvPr>
          <p:cNvSpPr/>
          <p:nvPr/>
        </p:nvSpPr>
        <p:spPr>
          <a:xfrm>
            <a:off x="4971393" y="2338551"/>
            <a:ext cx="6547945" cy="18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E4FF8-F887-B5F8-DA64-2190170E14EE}"/>
              </a:ext>
            </a:extLst>
          </p:cNvPr>
          <p:cNvSpPr/>
          <p:nvPr/>
        </p:nvSpPr>
        <p:spPr>
          <a:xfrm>
            <a:off x="4968363" y="3941379"/>
            <a:ext cx="6547945" cy="18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AA7A4-1F7F-81F2-EFCE-E9462DC6598D}"/>
              </a:ext>
            </a:extLst>
          </p:cNvPr>
          <p:cNvSpPr/>
          <p:nvPr/>
        </p:nvSpPr>
        <p:spPr>
          <a:xfrm>
            <a:off x="4968363" y="2154619"/>
            <a:ext cx="6547945" cy="183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165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F7E8-4EC9-F11E-ABE0-817674D5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Forecast vs. Budget -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0EB5-E0BE-CE53-9C7B-B18B622B3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Pending discussion on Initiatives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A9432-B1DF-6474-6AF2-8A9B9C35D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48" y="2469931"/>
            <a:ext cx="8140555" cy="29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2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4851"/>
            <a:ext cx="10880257" cy="455651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sz="1800" dirty="0"/>
              <a:t>Contractors (Editorial services): 	~67K </a:t>
            </a:r>
          </a:p>
          <a:p>
            <a:pPr fontAlgn="base"/>
            <a:r>
              <a:rPr lang="en-GB" sz="1800" dirty="0"/>
              <a:t>Operational - Conference Catalyst:	 62K (secretary) + 10K (web) + 2K (Zoom)</a:t>
            </a:r>
          </a:p>
          <a:p>
            <a:pPr fontAlgn="base"/>
            <a:r>
              <a:rPr lang="en-GB" sz="1800" dirty="0"/>
              <a:t>Meetings &amp; accommodations : 	10K</a:t>
            </a:r>
          </a:p>
          <a:p>
            <a:pPr fontAlgn="base"/>
            <a:r>
              <a:rPr lang="en-GB" sz="1800" dirty="0"/>
              <a:t>Volunteer travel : 			40K</a:t>
            </a:r>
          </a:p>
          <a:p>
            <a:pPr fontAlgn="base"/>
            <a:r>
              <a:rPr lang="en-GB" sz="1800" dirty="0"/>
              <a:t>CEDA Luncheons 			~ 43K</a:t>
            </a:r>
            <a:br>
              <a:rPr lang="en-GB" sz="1800" dirty="0"/>
            </a:br>
            <a:r>
              <a:rPr lang="en-GB" sz="1800" dirty="0"/>
              <a:t>ASP-DAC, DATE, DAC, ICCAD</a:t>
            </a:r>
          </a:p>
          <a:p>
            <a:pPr fontAlgn="base"/>
            <a:r>
              <a:rPr lang="en-GB" sz="1800" dirty="0"/>
              <a:t>Distinguished Lecturer 		~ 25K </a:t>
            </a:r>
          </a:p>
          <a:p>
            <a:pPr fontAlgn="base"/>
            <a:r>
              <a:rPr lang="en-GB" sz="1800" dirty="0"/>
              <a:t>Awards             			~ 27K</a:t>
            </a:r>
          </a:p>
          <a:p>
            <a:pPr fontAlgn="base"/>
            <a:r>
              <a:rPr lang="en-GB" sz="1800" dirty="0"/>
              <a:t>Local Chapters 			</a:t>
            </a:r>
            <a:r>
              <a:rPr lang="en-GB" sz="1800" dirty="0">
                <a:solidFill>
                  <a:schemeClr val="accent6"/>
                </a:solidFill>
              </a:rPr>
              <a:t>22K </a:t>
            </a:r>
            <a:r>
              <a:rPr lang="en-GB" sz="1800" dirty="0"/>
              <a:t>(even if expenses are lower at the moment)</a:t>
            </a:r>
            <a:endParaRPr lang="en-GB" sz="1800" dirty="0">
              <a:solidFill>
                <a:schemeClr val="accent6"/>
              </a:solidFill>
            </a:endParaRPr>
          </a:p>
          <a:p>
            <a:pPr fontAlgn="base"/>
            <a:r>
              <a:rPr lang="en-GB" sz="1800" dirty="0"/>
              <a:t>Technical committee 		~ 23K</a:t>
            </a:r>
            <a:br>
              <a:rPr lang="en-GB" sz="1800" dirty="0"/>
            </a:br>
            <a:r>
              <a:rPr lang="en-GB" sz="1800" dirty="0"/>
              <a:t>DATC, SVDTC, TCCPS</a:t>
            </a:r>
          </a:p>
          <a:p>
            <a:pPr fontAlgn="base"/>
            <a:r>
              <a:rPr lang="en-GB" sz="1800" dirty="0"/>
              <a:t>Technical committee contests 	~ 25K</a:t>
            </a:r>
            <a:br>
              <a:rPr lang="en-GB" sz="1800" dirty="0"/>
            </a:br>
            <a:r>
              <a:rPr lang="en-GB" sz="1800" dirty="0"/>
              <a:t>DATE, DAC, ICCAD, SMACD, LPCV ..</a:t>
            </a:r>
          </a:p>
          <a:p>
            <a:pPr fontAlgn="base"/>
            <a:r>
              <a:rPr lang="en-GB" sz="1800" dirty="0"/>
              <a:t>Initiatives: 			</a:t>
            </a:r>
            <a:r>
              <a:rPr lang="en-GB" sz="1800" dirty="0">
                <a:solidFill>
                  <a:srgbClr val="FF0000"/>
                </a:solidFill>
              </a:rPr>
              <a:t>40K</a:t>
            </a:r>
            <a:r>
              <a:rPr lang="en-GB" sz="1800" dirty="0"/>
              <a:t> (to be discussed!)</a:t>
            </a:r>
          </a:p>
          <a:p>
            <a:pPr fontAlgn="base"/>
            <a:r>
              <a:rPr lang="en-GB" sz="1800" dirty="0"/>
              <a:t>Advertising: 			</a:t>
            </a:r>
            <a:r>
              <a:rPr lang="en-GB" sz="1800" dirty="0">
                <a:solidFill>
                  <a:srgbClr val="FF0000"/>
                </a:solidFill>
              </a:rPr>
              <a:t>25K</a:t>
            </a:r>
            <a:r>
              <a:rPr lang="en-GB" sz="1800" dirty="0"/>
              <a:t> (10K in 2022)</a:t>
            </a:r>
          </a:p>
        </p:txBody>
      </p:sp>
    </p:spTree>
    <p:extLst>
      <p:ext uri="{BB962C8B-B14F-4D97-AF65-F5344CB8AC3E}">
        <p14:creationId xmlns:p14="http://schemas.microsoft.com/office/powerpoint/2010/main" val="148634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AF842-03B3-45BA-8CB6-EE92EFEE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ED6B0-D200-47AB-934A-01EC7B20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851"/>
            <a:ext cx="8596668" cy="4556511"/>
          </a:xfrm>
        </p:spPr>
        <p:txBody>
          <a:bodyPr/>
          <a:lstStyle/>
          <a:p>
            <a:r>
              <a:rPr lang="en-US" dirty="0"/>
              <a:t>Conservative, based on pre-COVID levels</a:t>
            </a:r>
            <a:br>
              <a:rPr lang="en-US" dirty="0"/>
            </a:br>
            <a:r>
              <a:rPr lang="en-US" dirty="0"/>
              <a:t>(assuming 2022 is a ramp-up year)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 changes / Discussion points:</a:t>
            </a:r>
          </a:p>
          <a:p>
            <a:pPr lvl="1"/>
            <a:r>
              <a:rPr lang="en-US" dirty="0"/>
              <a:t>Periodicals : will be updated</a:t>
            </a:r>
          </a:p>
          <a:p>
            <a:pPr lvl="1"/>
            <a:r>
              <a:rPr lang="en-US" dirty="0"/>
              <a:t>Initiatives!</a:t>
            </a:r>
          </a:p>
          <a:p>
            <a:pPr lvl="1"/>
            <a:r>
              <a:rPr lang="en-US" dirty="0"/>
              <a:t>Everything else, just small increases / decreases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2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436</Words>
  <Application>Microsoft Macintosh PowerPoint</Application>
  <PresentationFormat>Widescreen</PresentationFormat>
  <Paragraphs>56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Finance</vt:lpstr>
      <vt:lpstr>Finances Overview</vt:lpstr>
      <vt:lpstr>Current status Qtr2-22 (1/2)</vt:lpstr>
      <vt:lpstr>Current status Qtr2-22 (2/2)</vt:lpstr>
      <vt:lpstr>Current status – 2022 – Highlights</vt:lpstr>
      <vt:lpstr>Forecast vs Budget (@april forecast)</vt:lpstr>
      <vt:lpstr>Forecast vs. Budget - Initiatives</vt:lpstr>
      <vt:lpstr>Budget 2023</vt:lpstr>
      <vt:lpstr>Budget 2023</vt:lpstr>
      <vt:lpstr>Motions</vt:lpstr>
      <vt:lpstr>Budget 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Zapater Sancho Marina</cp:lastModifiedBy>
  <cp:revision>21</cp:revision>
  <dcterms:created xsi:type="dcterms:W3CDTF">2020-08-31T15:23:30Z</dcterms:created>
  <dcterms:modified xsi:type="dcterms:W3CDTF">2022-07-09T11:09:49Z</dcterms:modified>
</cp:coreProperties>
</file>