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4" r:id="rId4"/>
    <p:sldId id="261" r:id="rId5"/>
    <p:sldId id="262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86822"/>
  </p:normalViewPr>
  <p:slideViewPr>
    <p:cSldViewPr snapToGrid="0">
      <p:cViewPr varScale="1">
        <p:scale>
          <a:sx n="94" d="100"/>
          <a:sy n="94" d="100"/>
        </p:scale>
        <p:origin x="1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2CB32-BA81-5042-A2F7-ACC994A826B7}" type="datetimeFigureOut">
              <a:rPr lang="en-FR" smtClean="0"/>
              <a:t>07/07/2022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AB40E-2A67-EF4B-BB2A-B8F5926CA47E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128710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MOTION: </a:t>
            </a:r>
          </a:p>
          <a:p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Agnieszka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Dubaj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moved to approve the removal of the listing of Member Technology Organizations from the IEEE CEDA Bylaws. David Atienza seconded. Motion passed.</a:t>
            </a:r>
            <a:endParaRPr lang="en-FR" sz="1200" dirty="0"/>
          </a:p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B40E-2A67-EF4B-BB2A-B8F5926CA47E}" type="slidenum">
              <a:rPr lang="en-FR" smtClean="0"/>
              <a:t>3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008931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"Article IV: Council Officers and Board of Governors Section IV.1. Board of Governors Council business will be conducted by its Board of Governors, which shall include the following voting and non-voting members. Voting Members: ● Member Society Representatives (casting one vote per Society) ● M</a:t>
            </a:r>
            <a:r>
              <a:rPr lang="en-GB" i="1" u="sng" dirty="0"/>
              <a:t>ember Technology Organization Representatives</a:t>
            </a:r>
            <a:r>
              <a:rPr lang="en-GB" dirty="0"/>
              <a:t> ● Officers of the Council ● Chairpersons of the Council’s Standing Committees who are IEEE members"</a:t>
            </a:r>
            <a:br>
              <a:rPr lang="en-GB" dirty="0"/>
            </a:br>
            <a:endParaRPr lang="en-GB" dirty="0"/>
          </a:p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B40E-2A67-EF4B-BB2A-B8F5926CA47E}" type="slidenum">
              <a:rPr lang="en-FR" smtClean="0"/>
              <a:t>4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504008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B40E-2A67-EF4B-BB2A-B8F5926CA47E}" type="slidenum">
              <a:rPr lang="en-FR" smtClean="0"/>
              <a:t>7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044296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B40E-2A67-EF4B-BB2A-B8F5926CA47E}" type="slidenum">
              <a:rPr lang="en-FR" smtClean="0"/>
              <a:t>8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70163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Governing Documents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Ioana </a:t>
            </a:r>
            <a:r>
              <a:rPr lang="en-US" dirty="0" err="1"/>
              <a:t>Vatajelu</a:t>
            </a:r>
            <a:endParaRPr lang="en-US" dirty="0"/>
          </a:p>
          <a:p>
            <a:r>
              <a:rPr lang="en-US" dirty="0"/>
              <a:t>10.12.2022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CEDA Bylaw modification voted in December</a:t>
            </a:r>
          </a:p>
          <a:p>
            <a:r>
              <a:rPr lang="en-US" dirty="0"/>
              <a:t>Issues raised by IEEE</a:t>
            </a:r>
          </a:p>
          <a:p>
            <a:r>
              <a:rPr lang="en-US" dirty="0"/>
              <a:t>What other councils do</a:t>
            </a:r>
          </a:p>
          <a:p>
            <a:r>
              <a:rPr lang="en-US" dirty="0"/>
              <a:t>Which are our options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2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CEDA Bylaw and Constitution Changes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175086-4626-D8D9-BA0C-EBDF6E824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>
            <a:normAutofit/>
          </a:bodyPr>
          <a:lstStyle/>
          <a:p>
            <a:r>
              <a:rPr lang="en-US" dirty="0"/>
              <a:t>Removal of the list of Technology Organizations from the Bylaws</a:t>
            </a:r>
          </a:p>
          <a:p>
            <a:pPr lvl="1"/>
            <a:r>
              <a:rPr lang="en-US" dirty="0"/>
              <a:t>Section II.3</a:t>
            </a:r>
          </a:p>
          <a:p>
            <a:pPr lvl="2"/>
            <a:r>
              <a:rPr lang="en-US" dirty="0"/>
              <a:t>The Member Technology Organizations shall be those formally admitted to the Council by the Board of Governors in accordance with the Council Constitution. The Member Technology Organizations are </a:t>
            </a:r>
            <a:r>
              <a:rPr lang="en-US" i="1" dirty="0">
                <a:highlight>
                  <a:srgbClr val="FFFF00"/>
                </a:highlight>
              </a:rPr>
              <a:t>listed on the CEDA website</a:t>
            </a:r>
            <a:endParaRPr lang="en-US" dirty="0"/>
          </a:p>
          <a:p>
            <a:pPr lvl="1"/>
            <a:r>
              <a:rPr lang="en-US" dirty="0"/>
              <a:t>The highlighted language replaces the current list of Member Technology Organizations. </a:t>
            </a:r>
          </a:p>
          <a:p>
            <a:pPr lvl="1"/>
            <a:r>
              <a:rPr lang="en-US" dirty="0"/>
              <a:t>Pros: To make it easier to add and remove MTOs without the formal process of updating the documents through IEEE</a:t>
            </a:r>
          </a:p>
          <a:p>
            <a:pPr lvl="1"/>
            <a:r>
              <a:rPr lang="en-US" dirty="0"/>
              <a:t>Cons: None</a:t>
            </a:r>
          </a:p>
        </p:txBody>
      </p:sp>
    </p:spTree>
    <p:extLst>
      <p:ext uri="{BB962C8B-B14F-4D97-AF65-F5344CB8AC3E}">
        <p14:creationId xmlns:p14="http://schemas.microsoft.com/office/powerpoint/2010/main" val="4009256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raised by IEEE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1066991" cy="4556511"/>
          </a:xfrm>
        </p:spPr>
        <p:txBody>
          <a:bodyPr>
            <a:normAutofit/>
          </a:bodyPr>
          <a:lstStyle/>
          <a:p>
            <a:r>
              <a:rPr lang="en-GB" dirty="0"/>
              <a:t>CEDA Constitution states that each Member Technology Organization has a voting representative on the Board of Governors.</a:t>
            </a:r>
          </a:p>
          <a:p>
            <a:r>
              <a:rPr lang="en-GB" dirty="0">
                <a:solidFill>
                  <a:srgbClr val="FF0000"/>
                </a:solidFill>
              </a:rPr>
              <a:t>If the Member Technology Organizations appoint representatives with voting rights to the </a:t>
            </a:r>
            <a:r>
              <a:rPr lang="en-GB" dirty="0" err="1">
                <a:solidFill>
                  <a:srgbClr val="FF0000"/>
                </a:solidFill>
              </a:rPr>
              <a:t>BoG</a:t>
            </a:r>
            <a:r>
              <a:rPr lang="en-GB" dirty="0">
                <a:solidFill>
                  <a:srgbClr val="FF0000"/>
                </a:solidFill>
              </a:rPr>
              <a:t>, then they do need to be listed in the Bylaws so that the voting rights of each MTO are codified in the governing documents. </a:t>
            </a:r>
          </a:p>
          <a:p>
            <a:r>
              <a:rPr lang="en-GB" dirty="0"/>
              <a:t>IEEE cannot recommend approval of this proposed revision.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councils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372" y="777350"/>
            <a:ext cx="3537479" cy="501111"/>
          </a:xfrm>
        </p:spPr>
        <p:txBody>
          <a:bodyPr/>
          <a:lstStyle/>
          <a:p>
            <a:r>
              <a:rPr lang="en-US" dirty="0"/>
              <a:t>IEEE Sensors Council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603DF4-309C-8DA4-2273-67857F41B673}"/>
              </a:ext>
            </a:extLst>
          </p:cNvPr>
          <p:cNvSpPr txBox="1">
            <a:spLocks/>
          </p:cNvSpPr>
          <p:nvPr/>
        </p:nvSpPr>
        <p:spPr>
          <a:xfrm>
            <a:off x="677334" y="1440132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Constitution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4FF815-60D5-967D-8C90-9E6793C3C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78025"/>
            <a:ext cx="10222336" cy="23817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58E3F4-0B73-3C76-8DE6-4EE0F973F036}"/>
              </a:ext>
            </a:extLst>
          </p:cNvPr>
          <p:cNvSpPr txBox="1">
            <a:spLocks/>
          </p:cNvSpPr>
          <p:nvPr/>
        </p:nvSpPr>
        <p:spPr>
          <a:xfrm>
            <a:off x="622300" y="4415647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Bylaws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76F592-82B7-CA48-215A-5BBF21D5B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899535"/>
            <a:ext cx="10277370" cy="145950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108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councils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372" y="777350"/>
            <a:ext cx="4822294" cy="501111"/>
          </a:xfrm>
        </p:spPr>
        <p:txBody>
          <a:bodyPr/>
          <a:lstStyle/>
          <a:p>
            <a:r>
              <a:rPr lang="en-US" dirty="0"/>
              <a:t>IEEE Nanotechnology Council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603DF4-309C-8DA4-2273-67857F41B673}"/>
              </a:ext>
            </a:extLst>
          </p:cNvPr>
          <p:cNvSpPr txBox="1">
            <a:spLocks/>
          </p:cNvSpPr>
          <p:nvPr/>
        </p:nvSpPr>
        <p:spPr>
          <a:xfrm>
            <a:off x="677334" y="1440132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Constitution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58E3F4-0B73-3C76-8DE6-4EE0F973F036}"/>
              </a:ext>
            </a:extLst>
          </p:cNvPr>
          <p:cNvSpPr txBox="1">
            <a:spLocks/>
          </p:cNvSpPr>
          <p:nvPr/>
        </p:nvSpPr>
        <p:spPr>
          <a:xfrm>
            <a:off x="622300" y="4415647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Bylaws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07C113-1CA7-1819-478F-1CAAD45C5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891088"/>
            <a:ext cx="7235826" cy="170845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B5CCC96-40EA-DFD5-558C-28F96A089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102912"/>
            <a:ext cx="7200000" cy="19956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6409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councils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372" y="777350"/>
            <a:ext cx="4822294" cy="501111"/>
          </a:xfrm>
        </p:spPr>
        <p:txBody>
          <a:bodyPr/>
          <a:lstStyle/>
          <a:p>
            <a:r>
              <a:rPr lang="en-US" dirty="0"/>
              <a:t>IEEE Systems Council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603DF4-309C-8DA4-2273-67857F41B673}"/>
              </a:ext>
            </a:extLst>
          </p:cNvPr>
          <p:cNvSpPr txBox="1">
            <a:spLocks/>
          </p:cNvSpPr>
          <p:nvPr/>
        </p:nvSpPr>
        <p:spPr>
          <a:xfrm>
            <a:off x="677334" y="1440132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Constitution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58E3F4-0B73-3C76-8DE6-4EE0F973F036}"/>
              </a:ext>
            </a:extLst>
          </p:cNvPr>
          <p:cNvSpPr txBox="1">
            <a:spLocks/>
          </p:cNvSpPr>
          <p:nvPr/>
        </p:nvSpPr>
        <p:spPr>
          <a:xfrm>
            <a:off x="622300" y="3844136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Bylaws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1A2E88-A0C0-C937-FD13-A10098B191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6"/>
          <a:stretch/>
        </p:blipFill>
        <p:spPr>
          <a:xfrm>
            <a:off x="622299" y="1898379"/>
            <a:ext cx="11203937" cy="185448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B00442-C1C0-47DD-0E2D-F13D3A536C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99" y="4417483"/>
            <a:ext cx="11224076" cy="12546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6319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are our options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1792FD-BFEF-8793-30CC-1FDABF9A7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FR" dirty="0"/>
              <a:t>Challenge IEEE in their decision</a:t>
            </a:r>
          </a:p>
          <a:p>
            <a:r>
              <a:rPr lang="en-FR" dirty="0"/>
              <a:t>Change language in our bylaws to match the one used by other councils</a:t>
            </a:r>
          </a:p>
          <a:p>
            <a:pPr lvl="1"/>
            <a:r>
              <a:rPr lang="en-US" dirty="0"/>
              <a:t>The Member Technology Organizations shall be those formally admitted to the Council by the Board of Governors in accordance with the Council Constitution. </a:t>
            </a:r>
            <a:r>
              <a:rPr lang="en-US" i="1" dirty="0">
                <a:highlight>
                  <a:srgbClr val="FFFF00"/>
                </a:highlight>
              </a:rPr>
              <a:t>A current listing of Member Technology Organizations will be maintained by the EC secretary.</a:t>
            </a:r>
            <a:r>
              <a:rPr lang="en-US" i="1" dirty="0"/>
              <a:t> ( or TAB secretary at IEEE Headquarters??).</a:t>
            </a:r>
          </a:p>
          <a:p>
            <a:pPr marL="457200" lvl="1" indent="0">
              <a:buNone/>
            </a:pP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82697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392</Words>
  <Application>Microsoft Macintosh PowerPoint</Application>
  <PresentationFormat>Widescreen</PresentationFormat>
  <Paragraphs>42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Office Theme</vt:lpstr>
      <vt:lpstr>Governing Documents</vt:lpstr>
      <vt:lpstr>Report Overview</vt:lpstr>
      <vt:lpstr>CEDA Bylaw and Constitution Changes</vt:lpstr>
      <vt:lpstr>Issues raised by IEEE</vt:lpstr>
      <vt:lpstr>What other councils do?</vt:lpstr>
      <vt:lpstr>What other councils do?</vt:lpstr>
      <vt:lpstr>What other councils do?</vt:lpstr>
      <vt:lpstr>Which are our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Microsoft Office User</cp:lastModifiedBy>
  <cp:revision>8</cp:revision>
  <dcterms:created xsi:type="dcterms:W3CDTF">2020-08-31T15:23:30Z</dcterms:created>
  <dcterms:modified xsi:type="dcterms:W3CDTF">2022-07-07T19:07:32Z</dcterms:modified>
</cp:coreProperties>
</file>