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72" r:id="rId4"/>
    <p:sldId id="273" r:id="rId5"/>
    <p:sldId id="274" r:id="rId6"/>
    <p:sldId id="260" r:id="rId7"/>
    <p:sldId id="262" r:id="rId8"/>
    <p:sldId id="263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95E08-1051-A141-B1A3-7B4CCDE92008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36B9-2BF4-4B43-B163-75A7A5C15B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62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Ian O'Connor – Ecole Centrale Lyon, FR</a:t>
            </a:r>
          </a:p>
          <a:p>
            <a:r>
              <a:rPr lang="en-US" dirty="0"/>
              <a:t>Michael </a:t>
            </a:r>
            <a:r>
              <a:rPr lang="en-US" dirty="0" err="1"/>
              <a:t>Orshansky</a:t>
            </a:r>
            <a:r>
              <a:rPr lang="en-US" dirty="0"/>
              <a:t> – U Texas at Austin, US</a:t>
            </a:r>
          </a:p>
          <a:p>
            <a:r>
              <a:rPr lang="en-US" dirty="0"/>
              <a:t>July 10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Initiatives portfolio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>
            <a:normAutofit/>
          </a:bodyPr>
          <a:lstStyle/>
          <a:p>
            <a:r>
              <a:rPr lang="en-US" dirty="0"/>
              <a:t>represent CEDA in the various IEEE initiatives (and their flagship conferences) in which CEDA has interest:</a:t>
            </a:r>
          </a:p>
          <a:p>
            <a:pPr lvl="1"/>
            <a:r>
              <a:rPr lang="en-US" dirty="0"/>
              <a:t>Smart Cities : Theo </a:t>
            </a:r>
            <a:r>
              <a:rPr lang="en-US" dirty="0" err="1"/>
              <a:t>Theocharides</a:t>
            </a:r>
            <a:r>
              <a:rPr lang="en-US" dirty="0"/>
              <a:t> (U. Cyprus, CY)</a:t>
            </a:r>
          </a:p>
          <a:p>
            <a:pPr lvl="1"/>
            <a:r>
              <a:rPr lang="en-US" dirty="0"/>
              <a:t>Brain: Jose Ayala (U. </a:t>
            </a:r>
            <a:r>
              <a:rPr lang="en-US" dirty="0" err="1"/>
              <a:t>Complutense</a:t>
            </a:r>
            <a:r>
              <a:rPr lang="en-US" dirty="0"/>
              <a:t>, Madrid, ES)</a:t>
            </a:r>
          </a:p>
          <a:p>
            <a:pPr lvl="1"/>
            <a:r>
              <a:rPr lang="en-US" dirty="0"/>
              <a:t>IoT: </a:t>
            </a:r>
            <a:r>
              <a:rPr lang="en-US" dirty="0">
                <a:solidFill>
                  <a:srgbClr val="FF0000"/>
                </a:solidFill>
              </a:rPr>
              <a:t>Jorge Gomez Sanz (U. </a:t>
            </a:r>
            <a:r>
              <a:rPr lang="en-US" dirty="0" err="1">
                <a:solidFill>
                  <a:srgbClr val="FF0000"/>
                </a:solidFill>
              </a:rPr>
              <a:t>Complutense</a:t>
            </a:r>
            <a:r>
              <a:rPr lang="en-US" dirty="0">
                <a:solidFill>
                  <a:srgbClr val="FF0000"/>
                </a:solidFill>
              </a:rPr>
              <a:t>, Madrid, ES)</a:t>
            </a:r>
          </a:p>
          <a:p>
            <a:pPr lvl="1"/>
            <a:r>
              <a:rPr lang="en-US" dirty="0"/>
              <a:t>Task Force on Rebooting Computing: I. O'Connor (EC Lyon, FR) / Pierre-Emmanuel </a:t>
            </a:r>
            <a:r>
              <a:rPr lang="en-US" dirty="0" err="1"/>
              <a:t>Gaillardon</a:t>
            </a:r>
            <a:r>
              <a:rPr lang="en-US" dirty="0"/>
              <a:t> (U. Utah, US)</a:t>
            </a:r>
          </a:p>
          <a:p>
            <a:pPr lvl="1"/>
            <a:r>
              <a:rPr lang="en-US" dirty="0"/>
              <a:t>Future Networks: I. O'Connor (EC Lyon, FR)</a:t>
            </a:r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783A-3409-6940-86AD-631540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75-BD52-AB41-AEAA-59B5919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93667" cy="4059360"/>
          </a:xfrm>
        </p:spPr>
        <p:txBody>
          <a:bodyPr>
            <a:normAutofit/>
          </a:bodyPr>
          <a:lstStyle/>
          <a:p>
            <a:r>
              <a:rPr lang="fr-FR" dirty="0"/>
              <a:t>Smart </a:t>
            </a:r>
            <a:r>
              <a:rPr lang="fr-FR" dirty="0" err="1"/>
              <a:t>Cities</a:t>
            </a:r>
            <a:r>
              <a:rPr lang="fr-FR" dirty="0"/>
              <a:t> Initiative (SCI)</a:t>
            </a:r>
          </a:p>
          <a:p>
            <a:pPr lvl="1"/>
            <a:r>
              <a:rPr lang="fr-FR" dirty="0" err="1"/>
              <a:t>Voting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, </a:t>
            </a:r>
            <a:r>
              <a:rPr lang="fr-FR" dirty="0" err="1"/>
              <a:t>partner</a:t>
            </a:r>
            <a:r>
              <a:rPr lang="fr-FR" dirty="0"/>
              <a:t> of SCI</a:t>
            </a:r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Supporting</a:t>
            </a:r>
            <a:r>
              <a:rPr lang="fr-FR" dirty="0">
                <a:solidFill>
                  <a:srgbClr val="FF0000"/>
                </a:solidFill>
              </a:rPr>
              <a:t> International Smart </a:t>
            </a:r>
            <a:r>
              <a:rPr lang="fr-FR" dirty="0" err="1">
                <a:solidFill>
                  <a:srgbClr val="FF0000"/>
                </a:solidFill>
              </a:rPr>
              <a:t>Cities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Conference</a:t>
            </a:r>
            <a:r>
              <a:rPr lang="fr-FR" dirty="0">
                <a:solidFill>
                  <a:srgbClr val="FF0000"/>
                </a:solidFill>
              </a:rPr>
              <a:t> (ISC2) 2022 (Paphos, </a:t>
            </a:r>
            <a:r>
              <a:rPr lang="fr-FR" dirty="0" err="1">
                <a:solidFill>
                  <a:srgbClr val="FF0000"/>
                </a:solidFill>
              </a:rPr>
              <a:t>Cyprus</a:t>
            </a:r>
            <a:r>
              <a:rPr lang="fr-FR" dirty="0">
                <a:solidFill>
                  <a:srgbClr val="FF0000"/>
                </a:solidFill>
              </a:rPr>
              <a:t>, 26-29 </a:t>
            </a:r>
            <a:r>
              <a:rPr lang="fr-FR" dirty="0" err="1">
                <a:solidFill>
                  <a:srgbClr val="FF0000"/>
                </a:solidFill>
              </a:rPr>
              <a:t>September</a:t>
            </a:r>
            <a:r>
              <a:rPr lang="fr-FR" dirty="0">
                <a:solidFill>
                  <a:srgbClr val="FF0000"/>
                </a:solidFill>
              </a:rPr>
              <a:t> 2022)</a:t>
            </a:r>
          </a:p>
          <a:p>
            <a:pPr lvl="1"/>
            <a:r>
              <a:rPr lang="fr-FR" dirty="0" err="1"/>
              <a:t>Supported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to </a:t>
            </a:r>
            <a:r>
              <a:rPr lang="fr-FR" dirty="0" err="1"/>
              <a:t>act</a:t>
            </a:r>
            <a:r>
              <a:rPr lang="fr-FR" dirty="0"/>
              <a:t> as Pilot for TAB TC2.0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New focus and </a:t>
            </a:r>
            <a:r>
              <a:rPr lang="fr-FR" dirty="0" err="1">
                <a:solidFill>
                  <a:srgbClr val="FF0000"/>
                </a:solidFill>
              </a:rPr>
              <a:t>impetus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Nominated</a:t>
            </a:r>
            <a:r>
              <a:rPr lang="fr-FR" dirty="0">
                <a:solidFill>
                  <a:srgbClr val="FF0000"/>
                </a:solidFill>
              </a:rPr>
              <a:t> Theo </a:t>
            </a:r>
            <a:r>
              <a:rPr lang="fr-FR" dirty="0" err="1">
                <a:solidFill>
                  <a:srgbClr val="FF0000"/>
                </a:solidFill>
              </a:rPr>
              <a:t>Theocharides</a:t>
            </a:r>
            <a:r>
              <a:rPr lang="fr-FR" dirty="0">
                <a:solidFill>
                  <a:srgbClr val="FF0000"/>
                </a:solidFill>
              </a:rPr>
              <a:t> (U. </a:t>
            </a:r>
            <a:r>
              <a:rPr lang="fr-FR" dirty="0" err="1">
                <a:solidFill>
                  <a:srgbClr val="FF0000"/>
                </a:solidFill>
              </a:rPr>
              <a:t>Cyprus</a:t>
            </a:r>
            <a:r>
              <a:rPr lang="fr-FR" dirty="0">
                <a:solidFill>
                  <a:srgbClr val="FF0000"/>
                </a:solidFill>
              </a:rPr>
              <a:t>, CY) as CEDA </a:t>
            </a:r>
            <a:r>
              <a:rPr lang="fr-FR" dirty="0" err="1">
                <a:solidFill>
                  <a:srgbClr val="FF0000"/>
                </a:solidFill>
              </a:rPr>
              <a:t>representative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7DDA62E2-E5C7-354B-B5C2-9439C79D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296" y="1963104"/>
            <a:ext cx="2146300" cy="139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E81B9-D22E-A946-94C0-73EF3DB90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296" y="3659889"/>
            <a:ext cx="2309135" cy="13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8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783A-3409-6940-86AD-631540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75-BD52-AB41-AEAA-59B5919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273305" cy="4059360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IoT</a:t>
            </a:r>
            <a:r>
              <a:rPr lang="fr-FR" dirty="0"/>
              <a:t> Initiative</a:t>
            </a:r>
          </a:p>
          <a:p>
            <a:pPr lvl="1"/>
            <a:r>
              <a:rPr lang="fr-FR" dirty="0"/>
              <a:t>De-facto </a:t>
            </a:r>
            <a:r>
              <a:rPr lang="fr-FR" dirty="0" err="1"/>
              <a:t>voting</a:t>
            </a:r>
            <a:r>
              <a:rPr lang="fr-FR" dirty="0"/>
              <a:t> </a:t>
            </a:r>
            <a:r>
              <a:rPr lang="fr-FR" dirty="0" err="1"/>
              <a:t>member</a:t>
            </a:r>
            <a:r>
              <a:rPr lang="fr-FR" dirty="0"/>
              <a:t>, major sponsor (not </a:t>
            </a:r>
            <a:r>
              <a:rPr lang="fr-FR" dirty="0" err="1"/>
              <a:t>leading</a:t>
            </a:r>
            <a:r>
              <a:rPr lang="fr-FR" dirty="0"/>
              <a:t> sponsor)</a:t>
            </a:r>
          </a:p>
          <a:p>
            <a:pPr lvl="1"/>
            <a:r>
              <a:rPr lang="fr-FR" dirty="0" err="1"/>
              <a:t>IoT</a:t>
            </a:r>
            <a:r>
              <a:rPr lang="fr-FR" dirty="0"/>
              <a:t> Magazine </a:t>
            </a:r>
            <a:r>
              <a:rPr lang="fr-FR" dirty="0" err="1"/>
              <a:t>requests</a:t>
            </a:r>
            <a:r>
              <a:rPr lang="fr-FR" dirty="0"/>
              <a:t> contributions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societies</a:t>
            </a:r>
            <a:endParaRPr lang="fr-FR" dirty="0"/>
          </a:p>
          <a:p>
            <a:pPr lvl="1"/>
            <a:r>
              <a:rPr lang="fr-FR" dirty="0" err="1"/>
              <a:t>MoU</a:t>
            </a:r>
            <a:r>
              <a:rPr lang="fr-FR" dirty="0"/>
              <a:t> </a:t>
            </a:r>
            <a:r>
              <a:rPr lang="fr-FR" dirty="0" err="1"/>
              <a:t>renewed</a:t>
            </a:r>
            <a:r>
              <a:rPr lang="fr-FR" dirty="0"/>
              <a:t> (</a:t>
            </a:r>
            <a:r>
              <a:rPr lang="fr-FR" dirty="0" err="1"/>
              <a:t>Feb</a:t>
            </a:r>
            <a:r>
              <a:rPr lang="fr-FR" dirty="0"/>
              <a:t>. 25th 2021)</a:t>
            </a:r>
          </a:p>
          <a:p>
            <a:pPr lvl="1"/>
            <a:r>
              <a:rPr lang="fr-FR" dirty="0"/>
              <a:t>Motion to </a:t>
            </a:r>
            <a:r>
              <a:rPr lang="fr-FR" dirty="0" err="1"/>
              <a:t>approve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change to TAB TC2.0 –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autonomy</a:t>
            </a:r>
            <a:r>
              <a:rPr lang="fr-FR" dirty="0"/>
              <a:t>, </a:t>
            </a:r>
            <a:r>
              <a:rPr lang="fr-FR" dirty="0" err="1"/>
              <a:t>possibility</a:t>
            </a:r>
            <a:r>
              <a:rPr lang="fr-FR" dirty="0"/>
              <a:t> of </a:t>
            </a:r>
            <a:r>
              <a:rPr lang="fr-FR" dirty="0" err="1"/>
              <a:t>moving</a:t>
            </a:r>
            <a:r>
              <a:rPr lang="fr-FR" dirty="0"/>
              <a:t> budget </a:t>
            </a:r>
            <a:r>
              <a:rPr lang="fr-FR" dirty="0" err="1"/>
              <a:t>from</a:t>
            </a:r>
            <a:r>
              <a:rPr lang="fr-FR" dirty="0"/>
              <a:t> one </a:t>
            </a:r>
            <a:r>
              <a:rPr lang="fr-FR" dirty="0" err="1"/>
              <a:t>year</a:t>
            </a:r>
            <a:r>
              <a:rPr lang="fr-FR" dirty="0"/>
              <a:t> to </a:t>
            </a:r>
            <a:r>
              <a:rPr lang="fr-FR" dirty="0" err="1"/>
              <a:t>another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WF-</a:t>
            </a:r>
            <a:r>
              <a:rPr lang="fr-FR" dirty="0" err="1"/>
              <a:t>IoT</a:t>
            </a:r>
            <a:r>
              <a:rPr lang="fr-FR" dirty="0"/>
              <a:t> 2022</a:t>
            </a:r>
          </a:p>
          <a:p>
            <a:pPr lvl="1"/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(Yokohama, </a:t>
            </a:r>
            <a:r>
              <a:rPr lang="fr-FR" dirty="0" err="1"/>
              <a:t>November</a:t>
            </a:r>
            <a:r>
              <a:rPr lang="fr-FR" dirty="0"/>
              <a:t> 2022)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E628B769-F1C5-8342-B50A-E332A32F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506" y="1906391"/>
            <a:ext cx="4051300" cy="139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63277-4B39-764C-BB6E-4222F5123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458" y="4226473"/>
            <a:ext cx="3469395" cy="16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783A-3409-6940-86AD-6315402B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F75-BD52-AB41-AEAA-59B59196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273305" cy="4059360"/>
          </a:xfrm>
        </p:spPr>
        <p:txBody>
          <a:bodyPr>
            <a:normAutofit/>
          </a:bodyPr>
          <a:lstStyle/>
          <a:p>
            <a:r>
              <a:rPr lang="fr-FR" dirty="0" err="1"/>
              <a:t>Task</a:t>
            </a:r>
            <a:r>
              <a:rPr lang="fr-FR" dirty="0"/>
              <a:t> Force on </a:t>
            </a:r>
            <a:r>
              <a:rPr lang="fr-FR" dirty="0" err="1"/>
              <a:t>Rebooting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(TFRC)</a:t>
            </a:r>
          </a:p>
          <a:p>
            <a:pPr lvl="1"/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monthly</a:t>
            </a:r>
            <a:r>
              <a:rPr lang="fr-FR" dirty="0"/>
              <a:t> meetings</a:t>
            </a:r>
          </a:p>
          <a:p>
            <a:pPr lvl="1"/>
            <a:r>
              <a:rPr lang="fr-FR" dirty="0" err="1"/>
              <a:t>Low</a:t>
            </a:r>
            <a:r>
              <a:rPr lang="fr-FR" dirty="0"/>
              <a:t>-Power Computer Vision Challenge (LPCVC)</a:t>
            </a:r>
          </a:p>
          <a:p>
            <a:pPr lvl="1"/>
            <a:r>
              <a:rPr lang="fr-FR" dirty="0"/>
              <a:t>International Roadmap on </a:t>
            </a:r>
            <a:r>
              <a:rPr lang="fr-FR" dirty="0" err="1"/>
              <a:t>Devices</a:t>
            </a:r>
            <a:r>
              <a:rPr lang="fr-FR" dirty="0"/>
              <a:t> and </a:t>
            </a:r>
            <a:r>
              <a:rPr lang="fr-FR" dirty="0" err="1"/>
              <a:t>Systems</a:t>
            </a:r>
            <a:r>
              <a:rPr lang="fr-FR" dirty="0"/>
              <a:t> (IRDS) </a:t>
            </a:r>
            <a:r>
              <a:rPr lang="fr-FR" dirty="0">
                <a:solidFill>
                  <a:srgbClr val="FF0000"/>
                </a:solidFill>
              </a:rPr>
              <a:t>– contribution to </a:t>
            </a:r>
            <a:r>
              <a:rPr lang="fr-FR" dirty="0" err="1">
                <a:solidFill>
                  <a:srgbClr val="FF0000"/>
                </a:solidFill>
              </a:rPr>
              <a:t>Systems</a:t>
            </a:r>
            <a:r>
              <a:rPr lang="fr-FR" dirty="0">
                <a:solidFill>
                  <a:srgbClr val="FF0000"/>
                </a:solidFill>
              </a:rPr>
              <a:t> Architecture </a:t>
            </a:r>
            <a:r>
              <a:rPr lang="fr-FR" dirty="0" err="1">
                <a:solidFill>
                  <a:srgbClr val="FF0000"/>
                </a:solidFill>
              </a:rPr>
              <a:t>chapter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International </a:t>
            </a:r>
            <a:r>
              <a:rPr lang="fr-FR" dirty="0" err="1"/>
              <a:t>Conference</a:t>
            </a:r>
            <a:r>
              <a:rPr lang="fr-FR" dirty="0"/>
              <a:t> on </a:t>
            </a:r>
            <a:r>
              <a:rPr lang="fr-FR" dirty="0" err="1"/>
              <a:t>Rebooting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(ICRC)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3FCCD-20AF-3B4A-A4DA-C9B792C6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1199622"/>
            <a:ext cx="3111500" cy="243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C2724-EE88-8540-91F4-B47A70495E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6250" y="3855305"/>
            <a:ext cx="2540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>
            <a:normAutofit/>
          </a:bodyPr>
          <a:lstStyle/>
          <a:p>
            <a:r>
              <a:rPr lang="en-US" dirty="0"/>
              <a:t>Future Networks Initiative (FNI)</a:t>
            </a:r>
          </a:p>
          <a:p>
            <a:pPr lvl="1"/>
            <a:r>
              <a:rPr lang="en-US" dirty="0"/>
              <a:t>Possible actions</a:t>
            </a:r>
          </a:p>
          <a:p>
            <a:pPr lvl="2"/>
            <a:r>
              <a:rPr lang="en-US" dirty="0"/>
              <a:t>CEDA contribution to International Network Generations Roadmap (INGR)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Future Directions Committee</a:t>
            </a:r>
          </a:p>
          <a:p>
            <a:pPr lvl="1"/>
            <a:r>
              <a:rPr lang="en-US" dirty="0"/>
              <a:t>Sustainability</a:t>
            </a:r>
          </a:p>
          <a:p>
            <a:pPr lvl="2"/>
            <a:r>
              <a:rPr lang="en-US" dirty="0" err="1"/>
              <a:t>SustainableICT</a:t>
            </a:r>
            <a:r>
              <a:rPr lang="en-US" dirty="0"/>
              <a:t> initiative https://</a:t>
            </a:r>
            <a:r>
              <a:rPr lang="en-US" dirty="0" err="1"/>
              <a:t>sustainableict.ieee.org</a:t>
            </a:r>
            <a:endParaRPr lang="en-US" dirty="0"/>
          </a:p>
          <a:p>
            <a:pPr lvl="1"/>
            <a:r>
              <a:rPr lang="en-US" dirty="0"/>
              <a:t>Open-Source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5F9BE-7716-7F4F-8532-2CBAD27D48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750" y="1130432"/>
            <a:ext cx="2851106" cy="2487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1F52D-60AD-3148-AEF4-B4B6ED2C1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0" y="4661865"/>
            <a:ext cx="3950810" cy="7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>
            <a:normAutofit/>
          </a:bodyPr>
          <a:lstStyle/>
          <a:p>
            <a:r>
              <a:rPr lang="en-US" dirty="0"/>
              <a:t>Initiate the co-organization of: </a:t>
            </a:r>
          </a:p>
          <a:p>
            <a:pPr lvl="1"/>
            <a:r>
              <a:rPr lang="en-US" dirty="0"/>
              <a:t>A special session at 5G World Forum (WF5G) – October 2022 </a:t>
            </a:r>
          </a:p>
          <a:p>
            <a:pPr lvl="1"/>
            <a:r>
              <a:rPr lang="en-US" dirty="0"/>
              <a:t>A special session at ICRC – December 2022</a:t>
            </a:r>
          </a:p>
          <a:p>
            <a:pPr lvl="1"/>
            <a:r>
              <a:rPr lang="en-US" dirty="0"/>
              <a:t>A workshop on quantum computing EDA co-located with an EDA conference or as an independent event</a:t>
            </a:r>
          </a:p>
          <a:p>
            <a:r>
              <a:rPr lang="en-US" dirty="0"/>
              <a:t>Connect CEDA to the organization of International Smart Cities Conference</a:t>
            </a:r>
          </a:p>
        </p:txBody>
      </p:sp>
    </p:spTree>
    <p:extLst>
      <p:ext uri="{BB962C8B-B14F-4D97-AF65-F5344CB8AC3E}">
        <p14:creationId xmlns:p14="http://schemas.microsoft.com/office/powerpoint/2010/main" val="195108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>
            <a:normAutofit/>
          </a:bodyPr>
          <a:lstStyle/>
          <a:p>
            <a:r>
              <a:rPr lang="en-US" dirty="0"/>
              <a:t>To support the change of status of the IoT Initiative to TC2.0</a:t>
            </a:r>
          </a:p>
          <a:p>
            <a:r>
              <a:rPr lang="en-US" dirty="0"/>
              <a:t>IoT Initiative is pushing for this, for increased autonomy (see next slide), possibility of moving budget from one year to another</a:t>
            </a:r>
          </a:p>
          <a:p>
            <a:r>
              <a:rPr lang="en-US" dirty="0"/>
              <a:t>No financial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16574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465D4-0BC8-D54D-8B06-A8501BE9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C0EAF-C199-DC43-A6A7-F67C1BA4A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3FC32-7A7F-5043-94D0-AB214CBC6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733" y="365125"/>
            <a:ext cx="8754534" cy="5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414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Initiatives</vt:lpstr>
      <vt:lpstr>Initiatives portfolio</vt:lpstr>
      <vt:lpstr>Status of Activity</vt:lpstr>
      <vt:lpstr>Status of Activity</vt:lpstr>
      <vt:lpstr>Status of Activity</vt:lpstr>
      <vt:lpstr>Status of Activity</vt:lpstr>
      <vt:lpstr>Action Items</vt:lpstr>
      <vt:lpstr>Motion(s)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Ian O'Connor</cp:lastModifiedBy>
  <cp:revision>10</cp:revision>
  <dcterms:created xsi:type="dcterms:W3CDTF">2020-08-31T15:23:30Z</dcterms:created>
  <dcterms:modified xsi:type="dcterms:W3CDTF">2022-07-08T05:59:57Z</dcterms:modified>
</cp:coreProperties>
</file>