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8" r:id="rId3"/>
    <p:sldId id="261" r:id="rId4"/>
    <p:sldId id="271" r:id="rId5"/>
    <p:sldId id="6157" r:id="rId6"/>
    <p:sldId id="269" r:id="rId7"/>
    <p:sldId id="27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0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7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2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289" y="470090"/>
            <a:ext cx="1209329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878" y="1095103"/>
            <a:ext cx="1790737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091" y="2785395"/>
            <a:ext cx="2191909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37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8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12703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13377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2013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4606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1511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12188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7644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86833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12749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39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267158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8701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98683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Graphic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396816" y="565421"/>
            <a:ext cx="11374883" cy="52150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867"/>
            </a:lvl2pPr>
            <a:lvl3pPr lvl="2" indent="0">
              <a:spcBef>
                <a:spcPts val="0"/>
              </a:spcBef>
              <a:buSzPct val="78571"/>
              <a:buNone/>
              <a:defRPr sz="1867"/>
            </a:lvl3pPr>
            <a:lvl4pPr lvl="3" indent="0">
              <a:spcBef>
                <a:spcPts val="0"/>
              </a:spcBef>
              <a:buSzPct val="78571"/>
              <a:buNone/>
              <a:defRPr sz="1867"/>
            </a:lvl4pPr>
            <a:lvl5pPr lvl="4" indent="0">
              <a:spcBef>
                <a:spcPts val="0"/>
              </a:spcBef>
              <a:buSzPct val="78571"/>
              <a:buNone/>
              <a:defRPr sz="1867"/>
            </a:lvl5pPr>
            <a:lvl6pPr lvl="5" indent="0">
              <a:spcBef>
                <a:spcPts val="0"/>
              </a:spcBef>
              <a:buSzPct val="78571"/>
              <a:buNone/>
              <a:defRPr sz="1867"/>
            </a:lvl6pPr>
            <a:lvl7pPr lvl="6" indent="0">
              <a:spcBef>
                <a:spcPts val="0"/>
              </a:spcBef>
              <a:buSzPct val="78571"/>
              <a:buNone/>
              <a:defRPr sz="1867"/>
            </a:lvl7pPr>
            <a:lvl8pPr lvl="7" indent="0">
              <a:spcBef>
                <a:spcPts val="0"/>
              </a:spcBef>
              <a:buSzPct val="78571"/>
              <a:buNone/>
              <a:defRPr sz="1867"/>
            </a:lvl8pPr>
            <a:lvl9pPr lvl="8" indent="0">
              <a:spcBef>
                <a:spcPts val="0"/>
              </a:spcBef>
              <a:buSzPct val="78571"/>
              <a:buNone/>
              <a:defRPr sz="1867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396816" y="1199112"/>
            <a:ext cx="11374883" cy="4226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78" marR="0" lvl="1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4" marR="0" lvl="2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32" marR="0" lvl="3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09" marR="0" lvl="4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886" marR="0" lvl="5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062" marR="0" lvl="6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240" marR="0" lvl="7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418" marR="0" lvl="8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396815" y="1825627"/>
            <a:ext cx="5541972" cy="414385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457178" marR="0" lvl="0" indent="-372515" algn="l" rtl="0">
              <a:lnSpc>
                <a:spcPct val="90000"/>
              </a:lnSpc>
              <a:spcBef>
                <a:spcPts val="1067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5827" marR="0" lvl="1" indent="-220122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3003" marR="0" lvl="2" indent="-237055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384" marR="0" lvl="3" indent="-203190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6562" marR="0" lvl="4" indent="-203190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2941" marR="0" lvl="5" indent="-118528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17" marR="0" lvl="6" indent="-118528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295" marR="0" lvl="7" indent="-118528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472" marR="0" lvl="8" indent="-118528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6084257" y="1825627"/>
            <a:ext cx="5687441" cy="414337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100000"/>
              <a:buFont typeface="Arial"/>
              <a:buChar char="●"/>
              <a:defRPr sz="1867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78" marR="0" lvl="1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4" marR="0" lvl="2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32" marR="0" lvl="3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●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09" marR="0" lvl="4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○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2941" marR="0" lvl="5" indent="-118528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17" marR="0" lvl="6" indent="-118528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295" marR="0" lvl="7" indent="-118528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472" marR="0" lvl="8" indent="-118528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276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0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6585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2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twitter.com/IEEETandD/status/1531722428992434177?cxt=HHwWgsC9qeHb4sEqAAAA" TargetMode="External"/><Relationship Id="rId5" Type="http://schemas.openxmlformats.org/officeDocument/2006/relationships/hyperlink" Target="https://www.isscc.org/" TargetMode="Externa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President’s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Gi-Joon Nam</a:t>
            </a:r>
          </a:p>
          <a:p>
            <a:r>
              <a:rPr lang="en-US" dirty="0"/>
              <a:t>July 10 2022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2022 Outstanding Positions and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1"/>
            <a:ext cx="11021607" cy="455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32316A"/>
                </a:solidFill>
              </a:rPr>
              <a:t>Presidential Appointments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Diversity and Inclusion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- Shao-Yung Fang (2021)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WIE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Shao-Yung Fang   (2021)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Distinguished Lecturers Program Chai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 - </a:t>
            </a:r>
            <a:r>
              <a:rPr lang="en-US" b="0" i="0" dirty="0">
                <a:effectLst/>
                <a:latin typeface="Arial" panose="020B0604020202020204" pitchFamily="34" charset="0"/>
              </a:rPr>
              <a:t>Helen Li (2022-2023)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IoT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- Jorge J. Gomez Sanz (2018)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Rebooting Computing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- </a:t>
            </a:r>
            <a:r>
              <a:rPr lang="en-US" b="0" i="0" dirty="0">
                <a:effectLst/>
                <a:latin typeface="Arial" panose="020B0604020202020204" pitchFamily="34" charset="0"/>
              </a:rPr>
              <a:t>Ian O'Connor (2022)</a:t>
            </a:r>
          </a:p>
        </p:txBody>
      </p:sp>
    </p:spTree>
    <p:extLst>
      <p:ext uri="{BB962C8B-B14F-4D97-AF65-F5344CB8AC3E}">
        <p14:creationId xmlns:p14="http://schemas.microsoft.com/office/powerpoint/2010/main" val="358633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2022 Outstanding Positions and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1"/>
            <a:ext cx="11021607" cy="45565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32316A"/>
                </a:solidFill>
              </a:rPr>
              <a:t>Presidential Appointments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TAB Awards and Recognition Committee (corresponding member)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- Georges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Gielen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(2022)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TAB Conference Publications Committee (corresponding member) </a:t>
            </a: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Cristiana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Bolchini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(2022)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TAB Finance Committee (corresponding member)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- Marina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Zapater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(2022)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TAB Periodicals Committee (corresponding member) -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Joerg Henkel</a:t>
            </a:r>
            <a:r>
              <a:rPr lang="en-US" dirty="0"/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(2022)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TAB/PSPB Products and Services Committee (corresponding member)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- Vasilis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Pavlidis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(2022)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TAB Strategic Planning Committee (corresponding member)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- Enrico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Macii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(2022)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WIE Committee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- Shao-Yun Fang (2022)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Diversity and Inclusion Chair/POC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- Shao-Yun Fang (2022)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Future Networks Steering Committee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- Ian O'Connor (2022)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History Committee Chair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- Vasilis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Pavlidis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86046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Priorities: Prioritize Strategic Discussion at EC and </a:t>
            </a:r>
            <a:r>
              <a:rPr lang="en-US" dirty="0" err="1"/>
              <a:t>BoG</a:t>
            </a:r>
            <a:r>
              <a:rPr lang="en-US" dirty="0"/>
              <a:t>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5527"/>
            <a:ext cx="10515600" cy="455651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Presentations in EC &amp; </a:t>
            </a:r>
            <a:r>
              <a:rPr lang="en-US" dirty="0" err="1"/>
              <a:t>BoG</a:t>
            </a:r>
            <a:r>
              <a:rPr lang="en-US" dirty="0"/>
              <a:t> meeting shorter to allow more time for discussion</a:t>
            </a:r>
          </a:p>
        </p:txBody>
      </p:sp>
      <p:pic>
        <p:nvPicPr>
          <p:cNvPr id="4" name="Picture 4" descr="Thank you / Gracias - Sam Case Elementary School">
            <a:extLst>
              <a:ext uri="{FF2B5EF4-FFF2-40B4-BE49-F238E27FC236}">
                <a16:creationId xmlns:a16="http://schemas.microsoft.com/office/drawing/2014/main" id="{E4BA9AA5-719A-503E-844B-85BF3F5F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70" y="3255890"/>
            <a:ext cx="3454251" cy="186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3595C3-D5EC-D524-7847-3913A2DF4B50}"/>
              </a:ext>
            </a:extLst>
          </p:cNvPr>
          <p:cNvSpPr/>
          <p:nvPr/>
        </p:nvSpPr>
        <p:spPr>
          <a:xfrm>
            <a:off x="2758624" y="4794114"/>
            <a:ext cx="60495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f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or coming prepared</a:t>
            </a:r>
          </a:p>
        </p:txBody>
      </p:sp>
    </p:spTree>
    <p:extLst>
      <p:ext uri="{BB962C8B-B14F-4D97-AF65-F5344CB8AC3E}">
        <p14:creationId xmlns:p14="http://schemas.microsoft.com/office/powerpoint/2010/main" val="214720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Priorities: Cultivate New Opportunities and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466"/>
            <a:ext cx="10515600" cy="455651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Increase engagement and participation of Vice Presidents at monthly virtual calls and in-person meetings</a:t>
            </a:r>
          </a:p>
          <a:p>
            <a:r>
              <a:rPr lang="en-US" dirty="0"/>
              <a:t>Increase engagement and participation of Member Societies and representatives</a:t>
            </a:r>
          </a:p>
          <a:p>
            <a:r>
              <a:rPr lang="en-US" dirty="0"/>
              <a:t>Create more formal process for appointing/reappointing Member Society, Member Technology, and Conference Representatives with term limits</a:t>
            </a:r>
          </a:p>
          <a:p>
            <a:r>
              <a:rPr lang="en-US" dirty="0"/>
              <a:t>Identify and Share Disruptive Technology through strategic initiative projects</a:t>
            </a:r>
          </a:p>
        </p:txBody>
      </p:sp>
    </p:spTree>
    <p:extLst>
      <p:ext uri="{BB962C8B-B14F-4D97-AF65-F5344CB8AC3E}">
        <p14:creationId xmlns:p14="http://schemas.microsoft.com/office/powerpoint/2010/main" val="39070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8A35-B9B7-4420-82FA-B50BAB34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Enthusiastic Return to In-Person Conferences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9B8BE-B126-40DB-926D-648E1975B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17013"/>
            <a:ext cx="11211412" cy="39433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IEEE Conferences are returning in-person with impressive attendance, strong revenue, &amp; vibrant exhibit halls indicating a strong appetite for face-to-face engagement &amp; immersive experiences.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26DBC-E8DC-4633-91C9-3E7291BEFA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97BEB-BAEF-0344-9D5C-EC73E47869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2D528-EF07-4B27-A276-E3284DEFF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Feeling inspired in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E9DF3F-66A8-4206-9CFB-0FA6A7858416}"/>
              </a:ext>
            </a:extLst>
          </p:cNvPr>
          <p:cNvGrpSpPr/>
          <p:nvPr/>
        </p:nvGrpSpPr>
        <p:grpSpPr>
          <a:xfrm>
            <a:off x="939900" y="2471347"/>
            <a:ext cx="3413760" cy="3805270"/>
            <a:chOff x="704925" y="1717776"/>
            <a:chExt cx="2560320" cy="28539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3B8D13-A885-404A-A4A5-AA4507724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925" y="1717776"/>
              <a:ext cx="2560320" cy="1327872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CA1F07D0-34D5-4A48-AED9-DAFB3CC87BEA}"/>
                </a:ext>
              </a:extLst>
            </p:cNvPr>
            <p:cNvSpPr txBox="1">
              <a:spLocks/>
            </p:cNvSpPr>
            <p:nvPr/>
          </p:nvSpPr>
          <p:spPr>
            <a:xfrm>
              <a:off x="704925" y="2942937"/>
              <a:ext cx="2560320" cy="506058"/>
            </a:xfrm>
            <a:prstGeom prst="rect">
              <a:avLst/>
            </a:prstGeom>
            <a:gradFill>
              <a:gsLst>
                <a:gs pos="0">
                  <a:srgbClr val="BA0C2F"/>
                </a:gs>
                <a:gs pos="100000">
                  <a:srgbClr val="002855"/>
                </a:gs>
              </a:gsLst>
              <a:lin ang="2700000" scaled="0"/>
            </a:gradFill>
          </p:spPr>
          <p:txBody>
            <a:bodyPr vert="horz" lIns="121920" tIns="60960" rIns="121920" bIns="60960" rtlCol="0" anchor="b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i="0" kern="1200">
                  <a:solidFill>
                    <a:srgbClr val="0066A1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cs typeface="Calibri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6FDFE9-7DA9-4217-A3F9-C96915F90342}"/>
                </a:ext>
              </a:extLst>
            </p:cNvPr>
            <p:cNvSpPr txBox="1"/>
            <p:nvPr/>
          </p:nvSpPr>
          <p:spPr>
            <a:xfrm>
              <a:off x="710540" y="3534330"/>
              <a:ext cx="2554705" cy="10373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594" marR="0" lvl="0" indent="-228594" algn="l" defTabSz="91437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66A1"/>
                </a:buClr>
                <a:buSzPct val="100000"/>
                <a:buFont typeface="LucidaGrande" charset="0"/>
                <a:buChar char="▸"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7.8K+ </a:t>
              </a: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participants from </a:t>
              </a: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97</a:t>
              </a: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 </a:t>
              </a: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countries </a:t>
              </a:r>
            </a:p>
            <a:p>
              <a:pPr marL="228594" marR="0" lvl="0" indent="-228594" algn="l" defTabSz="91437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66A1"/>
                </a:buClr>
                <a:buSzPct val="100000"/>
                <a:buFont typeface="LucidaGrande" charset="0"/>
                <a:buChar char="▸"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64% </a:t>
              </a: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1st-time attendees </a:t>
              </a:r>
            </a:p>
            <a:p>
              <a:pPr marL="228594" marR="0" lvl="0" indent="-228594" algn="l" defTabSz="91437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66A1"/>
                </a:buClr>
                <a:buSzPct val="100000"/>
                <a:buFont typeface="LucidaGrande" charset="0"/>
                <a:buChar char="▸"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96</a:t>
              </a: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 exhibitors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13717D-DD42-4554-96DB-6BBA0B29411D}"/>
                </a:ext>
              </a:extLst>
            </p:cNvPr>
            <p:cNvSpPr txBox="1"/>
            <p:nvPr/>
          </p:nvSpPr>
          <p:spPr>
            <a:xfrm>
              <a:off x="710540" y="2928202"/>
              <a:ext cx="2554705" cy="500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IEEE International Conference on Robotics and Automation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4E826-0A60-43F4-86E7-FB370BDD37C6}"/>
              </a:ext>
            </a:extLst>
          </p:cNvPr>
          <p:cNvGrpSpPr/>
          <p:nvPr/>
        </p:nvGrpSpPr>
        <p:grpSpPr>
          <a:xfrm>
            <a:off x="8119141" y="2471347"/>
            <a:ext cx="3413761" cy="3810928"/>
            <a:chOff x="3450690" y="1732230"/>
            <a:chExt cx="2560321" cy="2858196"/>
          </a:xfrm>
        </p:grpSpPr>
        <p:pic>
          <p:nvPicPr>
            <p:cNvPr id="15" name="Picture 14" descr="A group of people dancing&#10;&#10;Description automatically generated">
              <a:extLst>
                <a:ext uri="{FF2B5EF4-FFF2-40B4-BE49-F238E27FC236}">
                  <a16:creationId xmlns:a16="http://schemas.microsoft.com/office/drawing/2014/main" id="{A49CD567-25FA-4BB2-9D67-ECA752B79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691" y="1732230"/>
              <a:ext cx="2560320" cy="170708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56DDD3-3A57-419C-9C1C-F8A56565C716}"/>
                </a:ext>
              </a:extLst>
            </p:cNvPr>
            <p:cNvSpPr txBox="1"/>
            <p:nvPr/>
          </p:nvSpPr>
          <p:spPr>
            <a:xfrm>
              <a:off x="3450690" y="3553027"/>
              <a:ext cx="2560319" cy="10373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594" marR="0" lvl="0" indent="-228594" algn="l" defTabSz="91437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66A1"/>
                </a:buClr>
                <a:buSzPct val="100000"/>
                <a:buFont typeface="LucidaGrande" charset="0"/>
                <a:buChar char="▸"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10K+ </a:t>
              </a: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participants </a:t>
              </a:r>
            </a:p>
            <a:p>
              <a:pPr marL="228594" marR="0" lvl="0" indent="-228594" algn="l" defTabSz="91437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66A1"/>
                </a:buClr>
                <a:buSzPct val="100000"/>
                <a:buFont typeface="LucidaGrande" charset="0"/>
                <a:buChar char="▸"/>
                <a:tabLst/>
                <a:defRPr/>
              </a:pP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rPr>
                <a:t>Highest IEEE event attendance since 2019</a:t>
              </a:r>
            </a:p>
            <a:p>
              <a:pPr marL="228594" marR="0" lvl="0" indent="-228594" algn="l" defTabSz="91437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66A1"/>
                </a:buClr>
                <a:buSzPct val="100000"/>
                <a:buFont typeface="LucidaGrande" charset="0"/>
                <a:buChar char="▸"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0066A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650+ </a:t>
              </a: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exhibitors </a:t>
              </a:r>
              <a:endPara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732A68FE-F388-4D3F-83E2-3FC3FC09A395}"/>
                </a:ext>
              </a:extLst>
            </p:cNvPr>
            <p:cNvSpPr txBox="1">
              <a:spLocks/>
            </p:cNvSpPr>
            <p:nvPr/>
          </p:nvSpPr>
          <p:spPr>
            <a:xfrm>
              <a:off x="3450691" y="2959616"/>
              <a:ext cx="2560320" cy="506058"/>
            </a:xfrm>
            <a:prstGeom prst="rect">
              <a:avLst/>
            </a:prstGeom>
            <a:gradFill>
              <a:gsLst>
                <a:gs pos="100000">
                  <a:srgbClr val="00B5E2"/>
                </a:gs>
                <a:gs pos="0">
                  <a:srgbClr val="002855"/>
                </a:gs>
              </a:gsLst>
              <a:lin ang="2700000" scaled="0"/>
            </a:gradFill>
          </p:spPr>
          <p:txBody>
            <a:bodyPr vert="horz" lIns="121920" tIns="60960" rIns="121920" bIns="60960" rtlCol="0" anchor="b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i="0" kern="1200">
                  <a:solidFill>
                    <a:srgbClr val="0066A1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cs typeface="Calibri" charset="0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7D49332E-E795-47FD-8F45-77ED724E79CD}"/>
                </a:ext>
              </a:extLst>
            </p:cNvPr>
            <p:cNvSpPr txBox="1">
              <a:spLocks/>
            </p:cNvSpPr>
            <p:nvPr/>
          </p:nvSpPr>
          <p:spPr>
            <a:xfrm>
              <a:off x="3450691" y="3039478"/>
              <a:ext cx="2560320" cy="414337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50" b="1" i="0" kern="1200">
                  <a:solidFill>
                    <a:srgbClr val="0066A1"/>
                  </a:solidFill>
                  <a:latin typeface="Calibri" charset="0"/>
                  <a:ea typeface="Calibri" charset="0"/>
                  <a:cs typeface="Calibri" charset="0"/>
                </a:defRPr>
              </a:lvl1pPr>
            </a:lstStyle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cs typeface="Calibri" charset="0"/>
                </a:rPr>
                <a:t>IEEE PES T&amp;D Conference &amp; Exposition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1D57FA-710D-4E19-8FF1-1B28CB08983D}"/>
              </a:ext>
            </a:extLst>
          </p:cNvPr>
          <p:cNvGrpSpPr/>
          <p:nvPr/>
        </p:nvGrpSpPr>
        <p:grpSpPr>
          <a:xfrm>
            <a:off x="4516412" y="2474537"/>
            <a:ext cx="3490939" cy="4060678"/>
            <a:chOff x="3387309" y="1855902"/>
            <a:chExt cx="2618204" cy="3045509"/>
          </a:xfrm>
        </p:grpSpPr>
        <p:pic>
          <p:nvPicPr>
            <p:cNvPr id="29" name="Picture 28" descr="A park with trees and a city in the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41FE66F3-8744-42F1-B66E-9D5830F8D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7309" y="1855902"/>
              <a:ext cx="2560320" cy="170858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09D87A-E6B8-4317-8517-FD054C9014DA}"/>
                </a:ext>
              </a:extLst>
            </p:cNvPr>
            <p:cNvGrpSpPr/>
            <p:nvPr/>
          </p:nvGrpSpPr>
          <p:grpSpPr>
            <a:xfrm>
              <a:off x="3387309" y="3078671"/>
              <a:ext cx="2618204" cy="1822740"/>
              <a:chOff x="6223175" y="3028272"/>
              <a:chExt cx="2618204" cy="1822740"/>
            </a:xfrm>
          </p:grpSpPr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F6278E3A-8754-40DC-A6ED-F86DC1A0D3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175" y="3028272"/>
                <a:ext cx="2560320" cy="506058"/>
              </a:xfrm>
              <a:prstGeom prst="rect">
                <a:avLst/>
              </a:prstGeom>
              <a:gradFill>
                <a:gsLst>
                  <a:gs pos="0">
                    <a:srgbClr val="00629B"/>
                  </a:gs>
                  <a:gs pos="100000">
                    <a:srgbClr val="78BE20"/>
                  </a:gs>
                </a:gsLst>
                <a:lin ang="2700000" scaled="0"/>
              </a:gradFill>
            </p:spPr>
            <p:txBody>
              <a:bodyPr vert="horz" lIns="121920" tIns="60960" rIns="121920" bIns="60960" rtlCol="0" anchor="b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550" b="1" i="0" kern="1200">
                    <a:solidFill>
                      <a:srgbClr val="0066A1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</a:lstStyle>
              <a:p>
                <a:pPr marL="0" marR="0" lvl="0" indent="0" algn="ctr" defTabSz="91437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51FB9129-3B5A-4AB4-8C2F-A701811443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3175" y="3099753"/>
                <a:ext cx="2554705" cy="414337"/>
              </a:xfrm>
              <a:prstGeom prst="rect">
                <a:avLst/>
              </a:prstGeom>
            </p:spPr>
            <p:txBody>
              <a:bodyPr vert="horz" lIns="121920" tIns="60960" rIns="121920" bIns="60960" rtlCol="0" anchor="b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550" b="1" i="0" kern="1200">
                    <a:solidFill>
                      <a:srgbClr val="0066A1"/>
                    </a:solidFill>
                    <a:latin typeface="Calibri" charset="0"/>
                    <a:ea typeface="Calibri" charset="0"/>
                    <a:cs typeface="Calibri" charset="0"/>
                  </a:defRPr>
                </a:lvl1pPr>
              </a:lstStyle>
              <a:p>
                <a:pPr marL="0" marR="0" lvl="0" indent="0" algn="ctr" defTabSz="914377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charset="0"/>
                    <a:cs typeface="Calibri" charset="0"/>
                  </a:rPr>
                  <a:t>IEEE MTT-S International Microwave Symposium</a:t>
                </a:r>
                <a:endPara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cs typeface="Calibri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284D6D-CA59-4849-ADB1-FAF8931310A6}"/>
                  </a:ext>
                </a:extLst>
              </p:cNvPr>
              <p:cNvSpPr txBox="1"/>
              <p:nvPr/>
            </p:nvSpPr>
            <p:spPr>
              <a:xfrm>
                <a:off x="6228090" y="3619665"/>
                <a:ext cx="2613289" cy="1231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594" marR="0" lvl="0" indent="-228594" algn="l" defTabSz="914377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66A1"/>
                  </a:buClr>
                  <a:buSzPct val="100000"/>
                  <a:buFont typeface="LucidaGrande" charset="0"/>
                  <a:buChar char="▸"/>
                  <a:tabLst/>
                  <a:defRPr/>
                </a:pPr>
                <a:r>
                  <a:rPr kumimoji="0" lang="en-US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A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5.6K+ </a:t>
                </a:r>
                <a:r>
                  <a:rPr kumimoji="0" lang="en-US" sz="18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total participants (including technical, exhibitors, &amp; exhibits-only participants)</a:t>
                </a:r>
              </a:p>
              <a:p>
                <a:pPr marL="228594" marR="0" lvl="0" indent="-228594" algn="l" defTabSz="914377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66A1"/>
                  </a:buClr>
                  <a:buSzPct val="100000"/>
                  <a:buFont typeface="LucidaGrande" charset="0"/>
                  <a:buChar char="▸"/>
                  <a:tabLst/>
                  <a:defRPr/>
                </a:pPr>
                <a:r>
                  <a:rPr kumimoji="0" lang="en-US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A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2.2K+ </a:t>
                </a:r>
                <a:r>
                  <a:rPr kumimoji="0" lang="en-US" sz="18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technical participants</a:t>
                </a:r>
              </a:p>
              <a:p>
                <a:pPr marL="228594" marR="0" lvl="0" indent="-228594" algn="l" defTabSz="914377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66A1"/>
                  </a:buClr>
                  <a:buSzPct val="100000"/>
                  <a:buFont typeface="LucidaGrande" charset="0"/>
                  <a:buChar char="▸"/>
                  <a:tabLst/>
                  <a:defRPr/>
                </a:pPr>
                <a:r>
                  <a:rPr kumimoji="0" lang="en-US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A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450+ </a:t>
                </a:r>
                <a:r>
                  <a:rPr kumimoji="0" lang="en-US" sz="18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exhibitors </a:t>
                </a:r>
                <a:endPara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Calibri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6CEE5B9-92BE-495D-9FFE-79523FE24282}"/>
              </a:ext>
            </a:extLst>
          </p:cNvPr>
          <p:cNvSpPr txBox="1"/>
          <p:nvPr/>
        </p:nvSpPr>
        <p:spPr>
          <a:xfrm>
            <a:off x="8119141" y="6357984"/>
            <a:ext cx="3125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credit: IEEE PES T&amp;D,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[@IEEETandD]. (15 June 2022).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Twitter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FECE08-7CC6-4942-8FDA-52180F84A9ED}"/>
              </a:ext>
            </a:extLst>
          </p:cNvPr>
          <p:cNvSpPr txBox="1"/>
          <p:nvPr/>
        </p:nvSpPr>
        <p:spPr>
          <a:xfrm>
            <a:off x="947388" y="6311509"/>
            <a:ext cx="1463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credit: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ICRA</a:t>
            </a:r>
          </a:p>
        </p:txBody>
      </p:sp>
      <p:sp>
        <p:nvSpPr>
          <p:cNvPr id="8" name="AutoShape 2" descr="Scenic of Denver Colorado skyline. City Park and Rocky Mountains. Located in Denver, Colorado, USA.">
            <a:extLst>
              <a:ext uri="{FF2B5EF4-FFF2-40B4-BE49-F238E27FC236}">
                <a16:creationId xmlns:a16="http://schemas.microsoft.com/office/drawing/2014/main" id="{40A6743F-7B63-4286-A141-08F8504438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6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644D-15F8-69C9-FB4F-F9391A20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7904" cy="1325563"/>
          </a:xfrm>
        </p:spPr>
        <p:txBody>
          <a:bodyPr/>
          <a:lstStyle/>
          <a:p>
            <a:r>
              <a:rPr lang="en-US" dirty="0"/>
              <a:t>Special Topic for Today: SEMI &amp; CEDA Reps for DAC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4226-1F44-2861-CA8F-6F20438FE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2023, DAC will NOT co-locate with SEMI</a:t>
            </a:r>
          </a:p>
          <a:p>
            <a:r>
              <a:rPr lang="en-US" dirty="0"/>
              <a:t>The ESDA’s new proposal on Kaufman Award (Bob Smith’s email)</a:t>
            </a:r>
          </a:p>
          <a:p>
            <a:pPr lvl="1"/>
            <a:r>
              <a:rPr lang="en-US" dirty="0"/>
              <a:t>ESDA is a part of SEMI</a:t>
            </a:r>
          </a:p>
          <a:p>
            <a:pPr lvl="1"/>
            <a:r>
              <a:rPr lang="en-US" dirty="0"/>
              <a:t>ESPD wants to fully lead the dinner event planning</a:t>
            </a:r>
          </a:p>
          <a:p>
            <a:pPr lvl="1"/>
            <a:endParaRPr lang="en-US" dirty="0"/>
          </a:p>
          <a:p>
            <a:r>
              <a:rPr lang="en-US" dirty="0"/>
              <a:t>CEDA representatives for DAC</a:t>
            </a:r>
          </a:p>
          <a:p>
            <a:pPr lvl="1"/>
            <a:r>
              <a:rPr lang="en-US" dirty="0"/>
              <a:t>Currently president elect and past president serve for 2 years</a:t>
            </a:r>
          </a:p>
          <a:p>
            <a:pPr lvl="1"/>
            <a:r>
              <a:rPr lang="en-US" dirty="0"/>
              <a:t>The current scheme guarantees ”No” continuity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6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8C93-EE6A-C612-C027-96587510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B420B-5BB7-2350-485C-7441BA96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2022 Outstanding Positions and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1"/>
            <a:ext cx="11021607" cy="455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32316A"/>
                </a:solidFill>
              </a:rPr>
              <a:t>Member Society Reps (2022-2023) - from Society Presidents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APS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b="0" i="0" dirty="0">
                <a:effectLst/>
                <a:latin typeface="Arial" panose="020B0604020202020204" pitchFamily="34" charset="0"/>
              </a:rPr>
              <a:t>Quan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Xue</a:t>
            </a:r>
            <a:r>
              <a:rPr lang="en-US" b="0" i="0" dirty="0">
                <a:effectLst/>
                <a:latin typeface="Arial" panose="020B0604020202020204" pitchFamily="34" charset="0"/>
              </a:rPr>
              <a:t> (2015-2020)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CAS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b="0" i="0" dirty="0">
                <a:effectLst/>
                <a:latin typeface="Arial" panose="020B0604020202020204" pitchFamily="34" charset="0"/>
              </a:rPr>
              <a:t>Ricardo Reis (2020-2021)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Computer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 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Dimitrios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Serpanos</a:t>
            </a:r>
            <a:r>
              <a:rPr lang="en-US" b="0" i="0" dirty="0">
                <a:effectLst/>
                <a:latin typeface="Arial" panose="020B0604020202020204" pitchFamily="34" charset="0"/>
              </a:rPr>
              <a:t> (2020-2021)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EDS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vacant, but communicated with the EDS president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EPS - </a:t>
            </a:r>
            <a:r>
              <a:rPr lang="en-US" i="0" dirty="0">
                <a:effectLst/>
                <a:latin typeface="Arial" panose="020B0604020202020204" pitchFamily="34" charset="0"/>
              </a:rPr>
              <a:t>José Schutt-</a:t>
            </a:r>
            <a:r>
              <a:rPr lang="en-US" i="0" dirty="0" err="1">
                <a:effectLst/>
                <a:latin typeface="Arial" panose="020B0604020202020204" pitchFamily="34" charset="0"/>
              </a:rPr>
              <a:t>Ainé</a:t>
            </a:r>
            <a:r>
              <a:rPr lang="en-US" i="0" dirty="0">
                <a:effectLst/>
                <a:latin typeface="Arial" panose="020B0604020202020204" pitchFamily="34" charset="0"/>
              </a:rPr>
              <a:t> (2021-2022)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MTTS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 </a:t>
            </a:r>
            <a:r>
              <a:rPr lang="en-US" b="0" i="0" dirty="0">
                <a:effectLst/>
                <a:latin typeface="Arial" panose="020B0604020202020204" pitchFamily="34" charset="0"/>
              </a:rPr>
              <a:t>Jose E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Rayas</a:t>
            </a:r>
            <a:r>
              <a:rPr lang="en-US" b="0" i="0" dirty="0">
                <a:effectLst/>
                <a:latin typeface="Arial" panose="020B0604020202020204" pitchFamily="34" charset="0"/>
              </a:rPr>
              <a:t>-Sanchez (2020-2021)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SSCS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 Vivek Tiwari (2020-2021)</a:t>
            </a:r>
          </a:p>
        </p:txBody>
      </p:sp>
    </p:spTree>
    <p:extLst>
      <p:ext uri="{BB962C8B-B14F-4D97-AF65-F5344CB8AC3E}">
        <p14:creationId xmlns:p14="http://schemas.microsoft.com/office/powerpoint/2010/main" val="377961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2022 Outstanding Positions and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1"/>
            <a:ext cx="11021607" cy="455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32316A"/>
                </a:solidFill>
              </a:rPr>
              <a:t>Member Technology Organization Reps (2022)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DATC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Jinwook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Jung (2021-2022)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HSTTC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Gang Qu,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Yier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Jin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(2020-2021)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SVDTC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 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Chinna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Prudvi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(2019-2020)</a:t>
            </a:r>
          </a:p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TTTC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Peilin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Song (2022-2023)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TCCPS – </a:t>
            </a:r>
            <a:r>
              <a:rPr lang="en-US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Shiyan</a:t>
            </a: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Hu</a:t>
            </a:r>
          </a:p>
        </p:txBody>
      </p:sp>
    </p:spTree>
    <p:extLst>
      <p:ext uri="{BB962C8B-B14F-4D97-AF65-F5344CB8AC3E}">
        <p14:creationId xmlns:p14="http://schemas.microsoft.com/office/powerpoint/2010/main" val="251379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2022 Outstanding Positions and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1"/>
            <a:ext cx="11021607" cy="455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32316A"/>
                </a:solidFill>
              </a:rPr>
              <a:t>Conference Reps (2022)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DAC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President-Elect (Miguel) and Past-President (Yao-Wen) (2022-2023)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ASP-DAC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Kazutoshi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Wakabayashi (2020-2021)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DATE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– Donatella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Sciuto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(2021)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ICCAD</a:t>
            </a: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– Tsung-Yi Ho (2021)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ESWEEK? </a:t>
            </a:r>
            <a:r>
              <a:rPr lang="en-US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–</a:t>
            </a:r>
            <a:endParaRPr lang="en-US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51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644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LucidaGrande</vt:lpstr>
      <vt:lpstr>Merriweather Sans</vt:lpstr>
      <vt:lpstr>Noto Sans Symbols</vt:lpstr>
      <vt:lpstr>Wingdings</vt:lpstr>
      <vt:lpstr>Office Theme</vt:lpstr>
      <vt:lpstr>2_Theme 1</vt:lpstr>
      <vt:lpstr>President’s Report</vt:lpstr>
      <vt:lpstr>2022 Priorities: Prioritize Strategic Discussion at EC and BoG Meetings</vt:lpstr>
      <vt:lpstr>2022 Priorities: Cultivate New Opportunities and Collaboration</vt:lpstr>
      <vt:lpstr>Enthusiastic Return to In-Person Conferences</vt:lpstr>
      <vt:lpstr>Special Topic for Today: SEMI &amp; CEDA Reps for DAC</vt:lpstr>
      <vt:lpstr>Appendix</vt:lpstr>
      <vt:lpstr>2022 Outstanding Positions and Appointments</vt:lpstr>
      <vt:lpstr>2022 Outstanding Positions and Appointments</vt:lpstr>
      <vt:lpstr>2022 Outstanding Positions and Appointments</vt:lpstr>
      <vt:lpstr>2022 Outstanding Positions and Appointments</vt:lpstr>
      <vt:lpstr>2022 Outstanding Positions and Appointments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Madie Nelson</cp:lastModifiedBy>
  <cp:revision>17</cp:revision>
  <dcterms:created xsi:type="dcterms:W3CDTF">2020-08-31T15:23:30Z</dcterms:created>
  <dcterms:modified xsi:type="dcterms:W3CDTF">2022-07-08T17:56:10Z</dcterms:modified>
</cp:coreProperties>
</file>