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60" r:id="rId3"/>
    <p:sldId id="268" r:id="rId4"/>
    <p:sldId id="264" r:id="rId5"/>
    <p:sldId id="261" r:id="rId6"/>
    <p:sldId id="265" r:id="rId7"/>
    <p:sldId id="262" r:id="rId8"/>
    <p:sldId id="363" r:id="rId9"/>
    <p:sldId id="364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9A2F6-56AD-4A2E-83A0-39DB29F1CA19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B2C8D-6250-4DBE-9053-6FA83812D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28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>
            <a:extLst>
              <a:ext uri="{FF2B5EF4-FFF2-40B4-BE49-F238E27FC236}">
                <a16:creationId xmlns:a16="http://schemas.microsoft.com/office/drawing/2014/main" id="{4768B6C1-EAF5-4738-88F6-32054EFA28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EFE7E-4F42-4D07-9CCA-BA65EED05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4718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9FC726-B604-4500-9F1C-26F000158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439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624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5DA9E43-F0AD-43E7-963E-649E53B74D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D53ED5-AAFF-4464-B2F5-DA16958ED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F5170-8BE9-4AA4-85C9-418500269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786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>
            <a:extLst>
              <a:ext uri="{FF2B5EF4-FFF2-40B4-BE49-F238E27FC236}">
                <a16:creationId xmlns:a16="http://schemas.microsoft.com/office/drawing/2014/main" id="{61C7D160-FB77-458E-B429-15F03E809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0E12C3-0AD4-45DE-946A-2538A94A3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BC49C-EEFD-4C16-AE96-552F43315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15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BDECF9A-F64E-4E16-A29F-06C3476D01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A4AAB8-E512-4820-A48B-651514D55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BB4F0-1AE2-4D8B-AA76-4185CF1D4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0445A-983F-4532-8020-FD5746CE7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217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8EE5C127-374E-4851-BF28-4DAB1B7C34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511C1C-160A-4A10-A30F-B2F6859EB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E26DF-1799-4B38-A430-A847FCC38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2209C-C526-4965-AF1F-59ACC980F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092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961E34-D492-4D46-B69F-0489FE58E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0875FA-3220-4BA6-A0BC-4C4E209BA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092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214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BFA79EC-F75F-435A-88F7-5CC0D30916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34089-4F4C-40B2-B59E-4798BE6A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3BCB3-95EF-4259-9098-E6486697A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994D1-83A5-405B-832C-5E21B39D8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945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C36B3E2-2AE4-4889-A6EE-05595EEC3C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F4C1F5-07C2-4809-A0C4-7533D94B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740A8-21BA-4A04-9137-A305BE3227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34936-1317-475D-8356-8535EAF87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79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E9CFA-CF36-482F-A57C-02A368B22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89DDE-6092-4BFE-B829-C7E8708C9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565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30FCD-8A35-401A-9903-417F8DBC3C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CEDA Standards Committee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1BA788-2CBF-445D-B9EB-E38B9540C0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Aparna Dey</a:t>
            </a:r>
          </a:p>
          <a:p>
            <a:r>
              <a:rPr lang="en-US" dirty="0"/>
              <a:t>10 July 2022</a:t>
            </a:r>
          </a:p>
        </p:txBody>
      </p:sp>
    </p:spTree>
    <p:extLst>
      <p:ext uri="{BB962C8B-B14F-4D97-AF65-F5344CB8AC3E}">
        <p14:creationId xmlns:p14="http://schemas.microsoft.com/office/powerpoint/2010/main" val="2186623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D29DA2-F72A-4514-B5A2-B9EF9B103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D8EB5C-EA2E-4D83-ABC3-2FF0DB78C8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56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/Objectives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84852"/>
            <a:ext cx="11129967" cy="3966038"/>
          </a:xfrm>
        </p:spPr>
        <p:txBody>
          <a:bodyPr>
            <a:normAutofit/>
          </a:bodyPr>
          <a:lstStyle/>
          <a:p>
            <a:r>
              <a:rPr lang="en-US" dirty="0"/>
              <a:t>Drive Standardization in advanced EDA topics involving “research” :  leveraging CEDA Academic and Industry member participation</a:t>
            </a:r>
          </a:p>
          <a:p>
            <a:r>
              <a:rPr lang="en-US" dirty="0"/>
              <a:t>Collaborate w/ IEEE  DASC and other outside Standardization committees – Joint sponsor</a:t>
            </a:r>
          </a:p>
          <a:p>
            <a:r>
              <a:rPr lang="en-US" dirty="0"/>
              <a:t>Collaborate w/ Industry Academic Network if possible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18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 &amp; Achievements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4851"/>
            <a:ext cx="7222066" cy="45565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CEDA Standards Committee (CEDA SC) infra</a:t>
            </a:r>
          </a:p>
          <a:p>
            <a:pPr lvl="1"/>
            <a:r>
              <a:rPr lang="en-US" dirty="0"/>
              <a:t>CEDA SC public and Collab site  - July-August</a:t>
            </a:r>
          </a:p>
          <a:p>
            <a:pPr lvl="1"/>
            <a:r>
              <a:rPr lang="en-US" dirty="0"/>
              <a:t>Mission Statement/ Objectives/P&amp;P - August 2020</a:t>
            </a:r>
          </a:p>
          <a:p>
            <a:r>
              <a:rPr lang="en-US" dirty="0"/>
              <a:t>CEDA SC Leadership </a:t>
            </a:r>
          </a:p>
          <a:p>
            <a:pPr lvl="1"/>
            <a:r>
              <a:rPr lang="en-US" dirty="0"/>
              <a:t>Aparna Dey, chair (CEDA Standards VP)</a:t>
            </a:r>
          </a:p>
          <a:p>
            <a:pPr lvl="1"/>
            <a:r>
              <a:rPr lang="en-US" dirty="0"/>
              <a:t>Dennis Brophy, vice-chair </a:t>
            </a:r>
          </a:p>
          <a:p>
            <a:pPr lvl="1"/>
            <a:r>
              <a:rPr lang="en-US" dirty="0"/>
              <a:t>Yatin Trivedi, secretary</a:t>
            </a:r>
          </a:p>
          <a:p>
            <a:r>
              <a:rPr lang="en-US" dirty="0"/>
              <a:t>CEDA SC member drive</a:t>
            </a:r>
          </a:p>
          <a:p>
            <a:pPr lvl="1"/>
            <a:r>
              <a:rPr lang="en-US" dirty="0"/>
              <a:t>Present to various CEDA Chapters  - Fall 2022</a:t>
            </a:r>
          </a:p>
          <a:p>
            <a:pPr lvl="1"/>
            <a:r>
              <a:rPr lang="en-US" dirty="0"/>
              <a:t>IEEE CEDA Events/ forums – Q3/Q4 2022</a:t>
            </a:r>
          </a:p>
          <a:p>
            <a:pPr lvl="1"/>
            <a:r>
              <a:rPr lang="en-US" dirty="0"/>
              <a:t>Industry Academic Networks?</a:t>
            </a:r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3EF3833-A8A9-4FB2-A391-4F5974A06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918" y="816638"/>
            <a:ext cx="3788063" cy="490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605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2F50D-37AC-40C5-8FF2-9BB364912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 &amp; Achievements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3CBD3-432B-472D-8237-AE7794C70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69101" cy="3128115"/>
          </a:xfrm>
        </p:spPr>
        <p:txBody>
          <a:bodyPr/>
          <a:lstStyle/>
          <a:p>
            <a:r>
              <a:rPr lang="en-US" dirty="0"/>
              <a:t>Plan to present CEDA Standards at IEEE EDPS conference -  Oct 2022</a:t>
            </a:r>
          </a:p>
          <a:p>
            <a:r>
              <a:rPr lang="en-US" dirty="0"/>
              <a:t> Plan call for Proposals/ Study Groups – Q3/Q4</a:t>
            </a:r>
          </a:p>
          <a:p>
            <a:r>
              <a:rPr lang="en-US" dirty="0"/>
              <a:t>CEDA SC Open-Source Maintainer</a:t>
            </a:r>
          </a:p>
          <a:p>
            <a:pPr lvl="1"/>
            <a:r>
              <a:rPr lang="en-US" dirty="0"/>
              <a:t>Dennis Brophy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12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4851"/>
            <a:ext cx="6460066" cy="4556511"/>
          </a:xfrm>
        </p:spPr>
        <p:txBody>
          <a:bodyPr/>
          <a:lstStyle/>
          <a:p>
            <a:r>
              <a:rPr lang="en-US" dirty="0"/>
              <a:t>Peng Cheng Lab not member of IEEE SA</a:t>
            </a:r>
          </a:p>
          <a:p>
            <a:pPr lvl="1"/>
            <a:r>
              <a:rPr lang="en-US" dirty="0"/>
              <a:t>Informed DASC. Require follow up</a:t>
            </a:r>
          </a:p>
          <a:p>
            <a:r>
              <a:rPr lang="en-US" dirty="0"/>
              <a:t>Titled: “Semiconductor Devices Modeling &amp; Measurements” </a:t>
            </a:r>
          </a:p>
          <a:p>
            <a:r>
              <a:rPr lang="en-US" dirty="0"/>
              <a:t>Initiated as an entity project by </a:t>
            </a:r>
            <a:r>
              <a:rPr lang="en-US" dirty="0" err="1"/>
              <a:t>Xiaoxu</a:t>
            </a:r>
            <a:r>
              <a:rPr lang="en-US" dirty="0"/>
              <a:t> Luan at Peng Cheng Laboratory (Shenzhen CN)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71E906-AA77-4E9D-9262-2425DF777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826" y="1690688"/>
            <a:ext cx="5096174" cy="2871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9507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322E8-041F-4557-A952-E5E2938AC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812" y="374003"/>
            <a:ext cx="10515600" cy="1019791"/>
          </a:xfrm>
        </p:spPr>
        <p:txBody>
          <a:bodyPr/>
          <a:lstStyle/>
          <a:p>
            <a:r>
              <a:rPr lang="en-US" dirty="0"/>
              <a:t>Challenges/Opportunities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FF71F-3D49-4666-8A31-5FA3B9FA7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423" y="1479396"/>
            <a:ext cx="10515600" cy="4059360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Aligning Membership recruitment w/ CEDA chapter meetings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Increasing CEDA/SC visibility with Industry &amp; Academia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Attracting differentiated Standardization proposals/ study group in advanced topics 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Not compete with DASC standards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901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4851"/>
            <a:ext cx="8596668" cy="4556511"/>
          </a:xfrm>
        </p:spPr>
        <p:txBody>
          <a:bodyPr/>
          <a:lstStyle/>
          <a:p>
            <a:r>
              <a:rPr lang="en-US" dirty="0"/>
              <a:t>Complete CEDA/SC infrastructure /administrative tasks</a:t>
            </a:r>
          </a:p>
          <a:p>
            <a:r>
              <a:rPr lang="en-US" dirty="0"/>
              <a:t>Follow up w/ DASC on Compact Model PAR</a:t>
            </a:r>
          </a:p>
          <a:p>
            <a:r>
              <a:rPr lang="en-US" dirty="0"/>
              <a:t>Increase Membership/ Call for participation drive</a:t>
            </a:r>
          </a:p>
          <a:p>
            <a:pPr lvl="1"/>
            <a:r>
              <a:rPr lang="en-US" dirty="0"/>
              <a:t>Present CEDA/SC Mission @ CEDA Chapter meetings/events</a:t>
            </a:r>
          </a:p>
          <a:p>
            <a:r>
              <a:rPr lang="en-US" dirty="0"/>
              <a:t>Follow up on adoption of IEEE SA Open platform</a:t>
            </a:r>
          </a:p>
          <a:p>
            <a:r>
              <a:rPr lang="en-US" dirty="0"/>
              <a:t>Explore Industry Academic Networks if possible</a:t>
            </a:r>
          </a:p>
        </p:txBody>
      </p:sp>
    </p:spTree>
    <p:extLst>
      <p:ext uri="{BB962C8B-B14F-4D97-AF65-F5344CB8AC3E}">
        <p14:creationId xmlns:p14="http://schemas.microsoft.com/office/powerpoint/2010/main" val="1951081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6C31B-D398-4B79-B852-9B479CA69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45" y="116550"/>
            <a:ext cx="10515600" cy="1325563"/>
          </a:xfrm>
        </p:spPr>
        <p:txBody>
          <a:bodyPr/>
          <a:lstStyle/>
          <a:p>
            <a:r>
              <a:rPr lang="en-US" dirty="0"/>
              <a:t>Current Published DASC Standards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436F550-663A-4AAA-8515-0C8CAC7DE8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872000"/>
              </p:ext>
            </p:extLst>
          </p:nvPr>
        </p:nvGraphicFramePr>
        <p:xfrm>
          <a:off x="932155" y="1168310"/>
          <a:ext cx="9060555" cy="4655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8047">
                  <a:extLst>
                    <a:ext uri="{9D8B030D-6E8A-4147-A177-3AD203B41FA5}">
                      <a16:colId xmlns:a16="http://schemas.microsoft.com/office/drawing/2014/main" val="1645493451"/>
                    </a:ext>
                  </a:extLst>
                </a:gridCol>
                <a:gridCol w="2362323">
                  <a:extLst>
                    <a:ext uri="{9D8B030D-6E8A-4147-A177-3AD203B41FA5}">
                      <a16:colId xmlns:a16="http://schemas.microsoft.com/office/drawing/2014/main" val="2499985605"/>
                    </a:ext>
                  </a:extLst>
                </a:gridCol>
                <a:gridCol w="3020185">
                  <a:extLst>
                    <a:ext uri="{9D8B030D-6E8A-4147-A177-3AD203B41FA5}">
                      <a16:colId xmlns:a16="http://schemas.microsoft.com/office/drawing/2014/main" val="3265252134"/>
                    </a:ext>
                  </a:extLst>
                </a:gridCol>
              </a:tblGrid>
              <a:tr h="381617">
                <a:tc>
                  <a:txBody>
                    <a:bodyPr/>
                    <a:lstStyle/>
                    <a:p>
                      <a:r>
                        <a:rPr lang="en-US" dirty="0"/>
                        <a:t>IEEE 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Approve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IEC Dual Logo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007647"/>
                  </a:ext>
                </a:extLst>
              </a:tr>
              <a:tr h="284922">
                <a:tc>
                  <a:txBody>
                    <a:bodyPr/>
                    <a:lstStyle/>
                    <a:p>
                      <a:r>
                        <a:rPr lang="en-US" sz="1200" dirty="0"/>
                        <a:t>1076 VHDL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229772"/>
                  </a:ext>
                </a:extLst>
              </a:tr>
              <a:tr h="284922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1076.1 (VHDL AMS)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168079"/>
                  </a:ext>
                </a:extLst>
              </a:tr>
              <a:tr h="284922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1481 (OLA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301186"/>
                  </a:ext>
                </a:extLst>
              </a:tr>
              <a:tr h="284922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1647 (e language)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833963"/>
                  </a:ext>
                </a:extLst>
              </a:tr>
              <a:tr h="284922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 panose="020B0604020202020204" pitchFamily="34" charset="0"/>
                        </a:rPr>
                        <a:t>1666 (SystemC)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237162"/>
                  </a:ext>
                </a:extLst>
              </a:tr>
              <a:tr h="284922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1666.1 (SystemC AMS)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843472"/>
                  </a:ext>
                </a:extLst>
              </a:tr>
              <a:tr h="284922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1685 (IP-XACT)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138627"/>
                  </a:ext>
                </a:extLst>
              </a:tr>
              <a:tr h="284922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1734 (Quality IP)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902165"/>
                  </a:ext>
                </a:extLst>
              </a:tr>
              <a:tr h="284922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1735 (IP Encryption)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814815"/>
                  </a:ext>
                </a:extLst>
              </a:tr>
              <a:tr h="284922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1800 (SystemVerilog)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501987"/>
                  </a:ext>
                </a:extLst>
              </a:tr>
              <a:tr h="284922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1800.2 (UVM)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688558"/>
                  </a:ext>
                </a:extLst>
              </a:tr>
              <a:tr h="284922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1801 (UPF)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464794"/>
                  </a:ext>
                </a:extLst>
              </a:tr>
              <a:tr h="284922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2401 (LSI Package Board)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555576"/>
                  </a:ext>
                </a:extLst>
              </a:tr>
              <a:tr h="284922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2416 (System Level Power)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929399"/>
                  </a:ext>
                </a:extLst>
              </a:tr>
              <a:tr h="284922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2804 (SHIM)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04292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7D8F5C-90ED-4880-BB18-5E1D2160FC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628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7A3395F8-734A-4443-B271-B7B25BF88E0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49ED44-3F55-457C-9C2C-D46F9C32A57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81200" y="6172200"/>
            <a:ext cx="312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/>
              <a:t>DASC January 2022 Status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173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86AD6-2784-42CD-83F7-73F5DF398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DASC Standards</a:t>
            </a:r>
            <a:br>
              <a:rPr lang="en-US" dirty="0"/>
            </a:br>
            <a:r>
              <a:rPr lang="en-US" sz="3200" dirty="0"/>
              <a:t>Transferred: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B0992A1-4578-402C-95D5-BBB461279F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259720"/>
              </p:ext>
            </p:extLst>
          </p:nvPr>
        </p:nvGraphicFramePr>
        <p:xfrm>
          <a:off x="931416" y="1540276"/>
          <a:ext cx="777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3420708916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55948856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5897294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IEEE PAR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 Approved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Transfer Approved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959471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P2851 (Functional Safety)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40115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2F8FA-2E45-4F3C-8716-ADF437F887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628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7A3395F8-734A-4443-B271-B7B25BF88E0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BA88B-3D69-40BF-993E-5A96B048FA4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81200" y="6172200"/>
            <a:ext cx="312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/>
              <a:t>DASC January 2022 Status Report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2873B6F-174E-4E92-9FCC-D485623EC0B8}"/>
              </a:ext>
            </a:extLst>
          </p:cNvPr>
          <p:cNvSpPr txBox="1">
            <a:spLocks/>
          </p:cNvSpPr>
          <p:nvPr/>
        </p:nvSpPr>
        <p:spPr>
          <a:xfrm>
            <a:off x="784933" y="2309334"/>
            <a:ext cx="10534095" cy="1321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2316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Begin Revised:</a:t>
            </a: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827D4A0A-65E3-4B84-87CB-95EA708D2B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299484"/>
              </p:ext>
            </p:extLst>
          </p:nvPr>
        </p:nvGraphicFramePr>
        <p:xfrm>
          <a:off x="913661" y="3475607"/>
          <a:ext cx="7786071" cy="1848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029">
                  <a:extLst>
                    <a:ext uri="{9D8B030D-6E8A-4147-A177-3AD203B41FA5}">
                      <a16:colId xmlns:a16="http://schemas.microsoft.com/office/drawing/2014/main" val="586006499"/>
                    </a:ext>
                  </a:extLst>
                </a:gridCol>
                <a:gridCol w="1984685">
                  <a:extLst>
                    <a:ext uri="{9D8B030D-6E8A-4147-A177-3AD203B41FA5}">
                      <a16:colId xmlns:a16="http://schemas.microsoft.com/office/drawing/2014/main" val="1790336842"/>
                    </a:ext>
                  </a:extLst>
                </a:gridCol>
                <a:gridCol w="2595357">
                  <a:extLst>
                    <a:ext uri="{9D8B030D-6E8A-4147-A177-3AD203B41FA5}">
                      <a16:colId xmlns:a16="http://schemas.microsoft.com/office/drawing/2014/main" val="3604873649"/>
                    </a:ext>
                  </a:extLst>
                </a:gridCol>
              </a:tblGrid>
              <a:tr h="369741">
                <a:tc>
                  <a:txBody>
                    <a:bodyPr/>
                    <a:lstStyle/>
                    <a:p>
                      <a:r>
                        <a:rPr lang="en-US" dirty="0"/>
                        <a:t>IEEE PAR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 Approved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Ballot Expected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85465754"/>
                  </a:ext>
                </a:extLst>
              </a:tr>
              <a:tr h="369741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P1666 (SystemC)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751402"/>
                  </a:ext>
                </a:extLst>
              </a:tr>
              <a:tr h="369741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P1735 (IP encryption)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634858"/>
                  </a:ext>
                </a:extLst>
              </a:tr>
              <a:tr h="369741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P1800 (SystemVerilog)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712561"/>
                  </a:ext>
                </a:extLst>
              </a:tr>
              <a:tr h="369741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P1801 (UPF)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348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263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3402</TotalTime>
  <Words>463</Words>
  <Application>Microsoft Office PowerPoint</Application>
  <PresentationFormat>Widescreen</PresentationFormat>
  <Paragraphs>115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CEDA Standards Committee</vt:lpstr>
      <vt:lpstr>Mission /Objectives</vt:lpstr>
      <vt:lpstr>Current Status &amp; Achievements</vt:lpstr>
      <vt:lpstr>Current Status &amp; Achievements (2)</vt:lpstr>
      <vt:lpstr>Challenges (1)</vt:lpstr>
      <vt:lpstr>Challenges/Opportunities (2)</vt:lpstr>
      <vt:lpstr>Action Items</vt:lpstr>
      <vt:lpstr>Current Published DASC Standards</vt:lpstr>
      <vt:lpstr>DASC Standards Transferred: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Exapmple Here</dc:title>
  <dc:creator>Hough,Mackenzie C</dc:creator>
  <cp:lastModifiedBy>Aparna Dey</cp:lastModifiedBy>
  <cp:revision>27</cp:revision>
  <dcterms:created xsi:type="dcterms:W3CDTF">2020-08-31T15:23:30Z</dcterms:created>
  <dcterms:modified xsi:type="dcterms:W3CDTF">2022-07-08T22:59:46Z</dcterms:modified>
</cp:coreProperties>
</file>