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73" r:id="rId3"/>
    <p:sldId id="272" r:id="rId4"/>
    <p:sldId id="269" r:id="rId5"/>
    <p:sldId id="270" r:id="rId6"/>
    <p:sldId id="2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31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7" autoAdjust="0"/>
    <p:restoredTop sz="94660"/>
  </p:normalViewPr>
  <p:slideViewPr>
    <p:cSldViewPr snapToGrid="0">
      <p:cViewPr varScale="1">
        <p:scale>
          <a:sx n="70" d="100"/>
          <a:sy n="70" d="100"/>
        </p:scale>
        <p:origin x="-127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 xmlns:a16="http://schemas.microsoft.com/office/drawing/2014/main" id="{4768B6C1-EAF5-4738-88F6-32054EFA28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D3EEFE7E-4F42-4D07-9CCA-BA65EED0541B}"/>
              </a:ext>
            </a:extLst>
          </p:cNvPr>
          <p:cNvSpPr>
            <a:spLocks noGrp="1"/>
          </p:cNvSpPr>
          <p:nvPr>
            <p:ph type="ctrTitle"/>
          </p:nvPr>
        </p:nvSpPr>
        <p:spPr>
          <a:xfrm>
            <a:off x="1524000" y="1784718"/>
            <a:ext cx="9144000" cy="2387600"/>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 xmlns:a16="http://schemas.microsoft.com/office/drawing/2014/main" id="{C19FC726-B604-4500-9F1C-26F0001584D3}"/>
              </a:ext>
            </a:extLst>
          </p:cNvPr>
          <p:cNvSpPr>
            <a:spLocks noGrp="1"/>
          </p:cNvSpPr>
          <p:nvPr>
            <p:ph type="subTitle" idx="1"/>
          </p:nvPr>
        </p:nvSpPr>
        <p:spPr>
          <a:xfrm>
            <a:off x="1524000" y="4264393"/>
            <a:ext cx="9144000" cy="1655762"/>
          </a:xfrm>
        </p:spPr>
        <p:txBody>
          <a:bodyPr/>
          <a:lstStyle>
            <a:lvl1pPr marL="0" indent="0" algn="ctr">
              <a:buNone/>
              <a:defRPr sz="2400">
                <a:solidFill>
                  <a:schemeClr val="bg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51624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A close up of a logo&#10;&#10;Description automatically generated">
            <a:extLst>
              <a:ext uri="{FF2B5EF4-FFF2-40B4-BE49-F238E27FC236}">
                <a16:creationId xmlns="" xmlns:a16="http://schemas.microsoft.com/office/drawing/2014/main" id="{B5DA9E43-F0AD-43E7-963E-649E53B74D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C3D53ED5-AAFF-4464-B2F5-DA16958EDDBA}"/>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28BF5170-8BE9-4AA4-85C9-41850026944C}"/>
              </a:ext>
            </a:extLst>
          </p:cNvPr>
          <p:cNvSpPr>
            <a:spLocks noGrp="1"/>
          </p:cNvSpPr>
          <p:nvPr>
            <p:ph idx="1"/>
          </p:nvPr>
        </p:nvSpPr>
        <p:spPr>
          <a:xfrm>
            <a:off x="838200" y="1825625"/>
            <a:ext cx="10515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7862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dark, person, bed, computer&#10;&#10;Description automatically generated">
            <a:extLst>
              <a:ext uri="{FF2B5EF4-FFF2-40B4-BE49-F238E27FC236}">
                <a16:creationId xmlns="" xmlns:a16="http://schemas.microsoft.com/office/drawing/2014/main" id="{61C7D160-FB77-458E-B429-15F03E809CC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8F0E12C3-0AD4-45DE-946A-2538A94A32B5}"/>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537BC49C-EEFD-4C16-AE96-552F43315AEF}"/>
              </a:ext>
            </a:extLst>
          </p:cNvPr>
          <p:cNvSpPr>
            <a:spLocks noGrp="1"/>
          </p:cNvSpPr>
          <p:nvPr>
            <p:ph type="body" idx="1"/>
          </p:nvPr>
        </p:nvSpPr>
        <p:spPr>
          <a:xfrm>
            <a:off x="831850" y="4589463"/>
            <a:ext cx="10515600" cy="1500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5815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5BDECF9A-F64E-4E16-A29F-06C3476D013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ABA4AAB8-E512-4820-A48B-651514D55AC6}"/>
              </a:ext>
            </a:extLst>
          </p:cNvPr>
          <p:cNvSpPr>
            <a:spLocks noGrp="1"/>
          </p:cNvSpPr>
          <p:nvPr>
            <p:ph type="title"/>
          </p:nvPr>
        </p:nvSpPr>
        <p:spPr/>
        <p:txBody>
          <a:bodyPr/>
          <a:lstStyle>
            <a:lvl1pPr>
              <a:defRPr>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DDFBB4F0-1AE2-4D8B-AA76-4185CF1D41CE}"/>
              </a:ext>
            </a:extLst>
          </p:cNvPr>
          <p:cNvSpPr>
            <a:spLocks noGrp="1"/>
          </p:cNvSpPr>
          <p:nvPr>
            <p:ph sz="half" idx="1"/>
          </p:nvPr>
        </p:nvSpPr>
        <p:spPr>
          <a:xfrm>
            <a:off x="838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35C0445A-983F-4532-8020-FD5746CE7D5B}"/>
              </a:ext>
            </a:extLst>
          </p:cNvPr>
          <p:cNvSpPr>
            <a:spLocks noGrp="1"/>
          </p:cNvSpPr>
          <p:nvPr>
            <p:ph sz="half" idx="2"/>
          </p:nvPr>
        </p:nvSpPr>
        <p:spPr>
          <a:xfrm>
            <a:off x="6172200" y="1825625"/>
            <a:ext cx="5181600" cy="4059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217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 xmlns:a16="http://schemas.microsoft.com/office/drawing/2014/main" id="{8EE5C127-374E-4851-BF28-4DAB1B7C34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05511C1C-160A-4A10-A30F-B2F6859EB2AF}"/>
              </a:ext>
            </a:extLst>
          </p:cNvPr>
          <p:cNvSpPr>
            <a:spLocks noGrp="1"/>
          </p:cNvSpPr>
          <p:nvPr>
            <p:ph type="title"/>
          </p:nvPr>
        </p:nvSpPr>
        <p:spPr>
          <a:xfrm>
            <a:off x="839788" y="365125"/>
            <a:ext cx="10515600" cy="1325563"/>
          </a:xfrm>
        </p:spPr>
        <p:txBody>
          <a:bodyPr/>
          <a:lstStyle>
            <a:lvl1pPr>
              <a:defRPr>
                <a:solidFill>
                  <a:srgbClr val="32316A"/>
                </a:solidFill>
              </a:defRPr>
            </a:lvl1pPr>
          </a:lstStyle>
          <a:p>
            <a:r>
              <a:rPr lang="en-US" dirty="0"/>
              <a:t>Click to edit Master title style</a:t>
            </a:r>
          </a:p>
        </p:txBody>
      </p:sp>
      <p:sp>
        <p:nvSpPr>
          <p:cNvPr id="3" name="Text Placeholder 2">
            <a:extLst>
              <a:ext uri="{FF2B5EF4-FFF2-40B4-BE49-F238E27FC236}">
                <a16:creationId xmlns="" xmlns:a16="http://schemas.microsoft.com/office/drawing/2014/main" id="{D8FE26DF-1799-4B38-A430-A847FCC386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2572209C-C526-4965-AF1F-59ACC980FBF0}"/>
              </a:ext>
            </a:extLst>
          </p:cNvPr>
          <p:cNvSpPr>
            <a:spLocks noGrp="1"/>
          </p:cNvSpPr>
          <p:nvPr>
            <p:ph sz="half" idx="2"/>
          </p:nvPr>
        </p:nvSpPr>
        <p:spPr>
          <a:xfrm>
            <a:off x="839788" y="2505075"/>
            <a:ext cx="5157787" cy="34092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9961E34-D492-4D46-B69F-0489FE58E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9B0875FA-3220-4BA6-A0BC-4C4E209BA961}"/>
              </a:ext>
            </a:extLst>
          </p:cNvPr>
          <p:cNvSpPr>
            <a:spLocks noGrp="1"/>
          </p:cNvSpPr>
          <p:nvPr>
            <p:ph sz="quarter" idx="4"/>
          </p:nvPr>
        </p:nvSpPr>
        <p:spPr>
          <a:xfrm>
            <a:off x="6172200" y="2505075"/>
            <a:ext cx="5183188" cy="34092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4214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2BFA79EC-F75F-435A-88F7-5CC0D30916C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6C034089-4F4C-40B2-B59E-4798BE6A9831}"/>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Content Placeholder 2">
            <a:extLst>
              <a:ext uri="{FF2B5EF4-FFF2-40B4-BE49-F238E27FC236}">
                <a16:creationId xmlns="" xmlns:a16="http://schemas.microsoft.com/office/drawing/2014/main" id="{7D73BCB3-95EF-4259-9098-E6486697A2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772994D1-83A5-405B-832C-5E21B39D84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6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 xmlns:a16="http://schemas.microsoft.com/office/drawing/2014/main" id="{AC36B3E2-2AE4-4889-A6EE-05595EEC3C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84" y="0"/>
            <a:ext cx="12189631" cy="6858000"/>
          </a:xfrm>
          <a:prstGeom prst="rect">
            <a:avLst/>
          </a:prstGeom>
        </p:spPr>
      </p:pic>
      <p:sp>
        <p:nvSpPr>
          <p:cNvPr id="2" name="Title 1">
            <a:extLst>
              <a:ext uri="{FF2B5EF4-FFF2-40B4-BE49-F238E27FC236}">
                <a16:creationId xmlns="" xmlns:a16="http://schemas.microsoft.com/office/drawing/2014/main" id="{A6F4C1F5-07C2-4809-A0C4-7533D94BD2EE}"/>
              </a:ext>
            </a:extLst>
          </p:cNvPr>
          <p:cNvSpPr>
            <a:spLocks noGrp="1"/>
          </p:cNvSpPr>
          <p:nvPr>
            <p:ph type="title"/>
          </p:nvPr>
        </p:nvSpPr>
        <p:spPr>
          <a:xfrm>
            <a:off x="839788" y="457200"/>
            <a:ext cx="3932237" cy="1600200"/>
          </a:xfrm>
        </p:spPr>
        <p:txBody>
          <a:bodyPr anchor="b"/>
          <a:lstStyle>
            <a:lvl1pPr>
              <a:defRPr sz="3200">
                <a:solidFill>
                  <a:srgbClr val="32316A"/>
                </a:solidFill>
              </a:defRPr>
            </a:lvl1pPr>
          </a:lstStyle>
          <a:p>
            <a:r>
              <a:rPr lang="en-US" dirty="0"/>
              <a:t>Click to edit Master title style</a:t>
            </a:r>
          </a:p>
        </p:txBody>
      </p:sp>
      <p:sp>
        <p:nvSpPr>
          <p:cNvPr id="3" name="Picture Placeholder 2">
            <a:extLst>
              <a:ext uri="{FF2B5EF4-FFF2-40B4-BE49-F238E27FC236}">
                <a16:creationId xmlns="" xmlns:a16="http://schemas.microsoft.com/office/drawing/2014/main" id="{0F0740A8-21BA-4A04-9137-A305BE32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9F734936-1317-475D-8356-8535EAF871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767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60E9CFA-CF36-482F-A57C-02A368B22C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9F89DDE-6092-4BFE-B829-C7E8708C99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65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930FCD-8A35-401A-9903-417F8DBC3CA4}"/>
              </a:ext>
            </a:extLst>
          </p:cNvPr>
          <p:cNvSpPr>
            <a:spLocks noGrp="1"/>
          </p:cNvSpPr>
          <p:nvPr>
            <p:ph type="ctrTitle"/>
          </p:nvPr>
        </p:nvSpPr>
        <p:spPr/>
        <p:txBody>
          <a:bodyPr/>
          <a:lstStyle/>
          <a:p>
            <a:r>
              <a:rPr lang="en-US" dirty="0" smtClean="0"/>
              <a:t>Strategies</a:t>
            </a:r>
            <a:endParaRPr lang="en-US" dirty="0"/>
          </a:p>
        </p:txBody>
      </p:sp>
      <p:sp>
        <p:nvSpPr>
          <p:cNvPr id="3" name="Subtitle 2">
            <a:extLst>
              <a:ext uri="{FF2B5EF4-FFF2-40B4-BE49-F238E27FC236}">
                <a16:creationId xmlns:a16="http://schemas.microsoft.com/office/drawing/2014/main" xmlns="" id="{471BA788-2CBF-445D-B9EB-E38B9540C087}"/>
              </a:ext>
            </a:extLst>
          </p:cNvPr>
          <p:cNvSpPr>
            <a:spLocks noGrp="1"/>
          </p:cNvSpPr>
          <p:nvPr>
            <p:ph type="subTitle" idx="1"/>
          </p:nvPr>
        </p:nvSpPr>
        <p:spPr/>
        <p:txBody>
          <a:bodyPr/>
          <a:lstStyle/>
          <a:p>
            <a:r>
              <a:rPr lang="en-US" sz="2800" dirty="0" smtClean="0"/>
              <a:t>Enrico </a:t>
            </a:r>
            <a:r>
              <a:rPr lang="en-US" sz="2800" dirty="0" err="1" smtClean="0"/>
              <a:t>Macii</a:t>
            </a:r>
            <a:r>
              <a:rPr lang="en-US" sz="2800" dirty="0" smtClean="0"/>
              <a:t>, VP</a:t>
            </a:r>
          </a:p>
          <a:p>
            <a:r>
              <a:rPr lang="en-US" sz="2000" dirty="0" smtClean="0"/>
              <a:t>July 10, 2022</a:t>
            </a:r>
            <a:endParaRPr lang="en-US" sz="2000" dirty="0"/>
          </a:p>
        </p:txBody>
      </p:sp>
    </p:spTree>
    <p:extLst>
      <p:ext uri="{BB962C8B-B14F-4D97-AF65-F5344CB8AC3E}">
        <p14:creationId xmlns:p14="http://schemas.microsoft.com/office/powerpoint/2010/main" val="313169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600" i="1" dirty="0" smtClean="0">
                <a:solidFill>
                  <a:srgbClr val="00B0F0"/>
                </a:solidFill>
              </a:rPr>
              <a:t>Increase CEDA’s visibility (i.e., creation of new chapters, especially in growing countries, strengthening of the DLP program and of the Luncheon Keynotes initiative, engagement of more students in the Council’s activities, development of policies for increasing the size of the membership, as well as the inclusion of diversity in leadership positions); </a:t>
            </a:r>
          </a:p>
          <a:p>
            <a:endParaRPr lang="en-US" dirty="0" smtClean="0"/>
          </a:p>
          <a:p>
            <a:r>
              <a:rPr lang="en-US" sz="3000" dirty="0" smtClean="0"/>
              <a:t>Are we sure the whole scientific community knows who we are and what we do? Including industry?</a:t>
            </a:r>
          </a:p>
          <a:p>
            <a:endParaRPr lang="en-US" sz="3000" dirty="0"/>
          </a:p>
          <a:p>
            <a:r>
              <a:rPr lang="en-US" sz="3000" dirty="0" smtClean="0"/>
              <a:t>What about producing a “CEDA Advertisement Package” with multimedia material, VIP interviews, games, etc. to promote CEDA and its activities/services?</a:t>
            </a:r>
            <a:endParaRPr lang="en-US" dirty="0"/>
          </a:p>
        </p:txBody>
      </p:sp>
    </p:spTree>
    <p:extLst>
      <p:ext uri="{BB962C8B-B14F-4D97-AF65-F5344CB8AC3E}">
        <p14:creationId xmlns:p14="http://schemas.microsoft.com/office/powerpoint/2010/main" val="4056932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600" i="1" dirty="0" smtClean="0">
                <a:solidFill>
                  <a:srgbClr val="00B0F0"/>
                </a:solidFill>
              </a:rPr>
              <a:t>Innovate the publication model (e.g., promotion of conference integration into periodicals); </a:t>
            </a:r>
          </a:p>
          <a:p>
            <a:endParaRPr lang="en-US" dirty="0" smtClean="0"/>
          </a:p>
          <a:p>
            <a:r>
              <a:rPr lang="en-US" sz="3000" dirty="0" smtClean="0"/>
              <a:t>Interesting panel at DATE 2022 on the future of conferences.</a:t>
            </a:r>
            <a:endParaRPr lang="en-US" dirty="0" smtClean="0"/>
          </a:p>
          <a:p>
            <a:pPr lvl="1"/>
            <a:r>
              <a:rPr lang="en-US" sz="2000" dirty="0"/>
              <a:t>L.2 Panel: The future of conferences - what will DATE and the others be like?</a:t>
            </a:r>
          </a:p>
          <a:p>
            <a:pPr lvl="1"/>
            <a:r>
              <a:rPr lang="en-US" sz="2000" dirty="0" smtClean="0"/>
              <a:t>Session chair: Ian </a:t>
            </a:r>
            <a:r>
              <a:rPr lang="en-US" sz="2000" dirty="0"/>
              <a:t>O'Connor, Lyon Institute of Nanotechnology, FR</a:t>
            </a:r>
          </a:p>
          <a:p>
            <a:pPr lvl="1"/>
            <a:r>
              <a:rPr lang="en-US" sz="2000" dirty="0" err="1" smtClean="0"/>
              <a:t>Panellists</a:t>
            </a:r>
            <a:r>
              <a:rPr lang="en-US" sz="2000" dirty="0"/>
              <a:t>:</a:t>
            </a:r>
          </a:p>
          <a:p>
            <a:pPr lvl="2"/>
            <a:r>
              <a:rPr lang="en-US" sz="1400" dirty="0"/>
              <a:t>David Atienza, </a:t>
            </a:r>
            <a:r>
              <a:rPr lang="en-US" sz="1400" dirty="0" err="1"/>
              <a:t>École</a:t>
            </a:r>
            <a:r>
              <a:rPr lang="en-US" sz="1400" dirty="0"/>
              <a:t> </a:t>
            </a:r>
            <a:r>
              <a:rPr lang="en-US" sz="1400" dirty="0" err="1"/>
              <a:t>Polytechnique</a:t>
            </a:r>
            <a:r>
              <a:rPr lang="en-US" sz="1400" dirty="0"/>
              <a:t> </a:t>
            </a:r>
            <a:r>
              <a:rPr lang="en-US" sz="1400" dirty="0" err="1"/>
              <a:t>Fédérale</a:t>
            </a:r>
            <a:r>
              <a:rPr lang="en-US" sz="1400" dirty="0"/>
              <a:t> de Lausanne (EPFL), CH</a:t>
            </a:r>
          </a:p>
          <a:p>
            <a:pPr lvl="2"/>
            <a:r>
              <a:rPr lang="en-US" sz="1400" dirty="0"/>
              <a:t>Enrico </a:t>
            </a:r>
            <a:r>
              <a:rPr lang="en-US" sz="1400" dirty="0" err="1"/>
              <a:t>Macii</a:t>
            </a:r>
            <a:r>
              <a:rPr lang="en-US" sz="1400" dirty="0"/>
              <a:t>, Politecnico di Torino, IT</a:t>
            </a:r>
          </a:p>
          <a:p>
            <a:pPr lvl="2"/>
            <a:r>
              <a:rPr lang="en-US" sz="1400" dirty="0" err="1"/>
              <a:t>Yiran</a:t>
            </a:r>
            <a:r>
              <a:rPr lang="en-US" sz="1400" dirty="0"/>
              <a:t> Chen, Duke University, US</a:t>
            </a:r>
          </a:p>
          <a:p>
            <a:pPr lvl="2"/>
            <a:r>
              <a:rPr lang="en-US" sz="1400" dirty="0" err="1"/>
              <a:t>Tulika</a:t>
            </a:r>
            <a:r>
              <a:rPr lang="en-US" sz="1400" dirty="0"/>
              <a:t> </a:t>
            </a:r>
            <a:r>
              <a:rPr lang="en-US" sz="1400" dirty="0" err="1"/>
              <a:t>Mitra</a:t>
            </a:r>
            <a:r>
              <a:rPr lang="en-US" sz="1400" dirty="0"/>
              <a:t>, National University of Singapore, </a:t>
            </a:r>
            <a:r>
              <a:rPr lang="en-US" sz="1400" dirty="0" smtClean="0"/>
              <a:t>SG</a:t>
            </a:r>
          </a:p>
          <a:p>
            <a:pPr lvl="2"/>
            <a:endParaRPr lang="en-US" sz="1400" dirty="0"/>
          </a:p>
          <a:p>
            <a:r>
              <a:rPr lang="en-US" sz="3000" dirty="0"/>
              <a:t>Shall </a:t>
            </a:r>
            <a:r>
              <a:rPr lang="en-US" sz="3000" dirty="0" smtClean="0"/>
              <a:t>we set up a WG to explore the matter, extending the discussion to journals and periodicals?</a:t>
            </a:r>
            <a:endParaRPr lang="en-US" sz="3000" dirty="0"/>
          </a:p>
        </p:txBody>
      </p:sp>
    </p:spTree>
    <p:extLst>
      <p:ext uri="{BB962C8B-B14F-4D97-AF65-F5344CB8AC3E}">
        <p14:creationId xmlns:p14="http://schemas.microsoft.com/office/powerpoint/2010/main" val="4056932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lstStyle/>
          <a:p>
            <a:r>
              <a:rPr lang="en-US" sz="2400" i="1" dirty="0" smtClean="0">
                <a:solidFill>
                  <a:srgbClr val="00B0F0"/>
                </a:solidFill>
              </a:rPr>
              <a:t>Enforce integrity in publications on CEDA journals and conferences. </a:t>
            </a:r>
          </a:p>
          <a:p>
            <a:endParaRPr lang="en-US" dirty="0"/>
          </a:p>
          <a:p>
            <a:r>
              <a:rPr lang="en-US" dirty="0" smtClean="0"/>
              <a:t>Any initiative from the Pubs VP to investigate?</a:t>
            </a:r>
            <a:endParaRPr lang="en-US" dirty="0"/>
          </a:p>
        </p:txBody>
      </p:sp>
    </p:spTree>
    <p:extLst>
      <p:ext uri="{BB962C8B-B14F-4D97-AF65-F5344CB8AC3E}">
        <p14:creationId xmlns:p14="http://schemas.microsoft.com/office/powerpoint/2010/main" val="2514623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2022-2023 Strategic Plan</a:t>
            </a:r>
            <a:endParaRPr lang="en-US" sz="4000" dirty="0">
              <a:solidFill>
                <a:srgbClr val="00B0F0"/>
              </a:solidFill>
            </a:endParaRPr>
          </a:p>
        </p:txBody>
      </p:sp>
      <p:sp>
        <p:nvSpPr>
          <p:cNvPr id="3" name="Content Placeholder 2"/>
          <p:cNvSpPr>
            <a:spLocks noGrp="1"/>
          </p:cNvSpPr>
          <p:nvPr>
            <p:ph idx="1"/>
          </p:nvPr>
        </p:nvSpPr>
        <p:spPr/>
        <p:txBody>
          <a:bodyPr/>
          <a:lstStyle/>
          <a:p>
            <a:r>
              <a:rPr lang="en-US" sz="2400" i="1" dirty="0" smtClean="0">
                <a:solidFill>
                  <a:srgbClr val="00B0F0"/>
                </a:solidFill>
              </a:rPr>
              <a:t>Select some major technical domains where EDA technologies (at large) may have a significant impact and seek penetration of the existing communities by EDA people/organizations. </a:t>
            </a:r>
          </a:p>
          <a:p>
            <a:endParaRPr lang="en-US" dirty="0" smtClean="0"/>
          </a:p>
          <a:p>
            <a:pPr lvl="1"/>
            <a:r>
              <a:rPr lang="en-US" dirty="0" smtClean="0"/>
              <a:t>RISC-V and open hardware – Architectures (HW and SW), tools, applications</a:t>
            </a:r>
          </a:p>
          <a:p>
            <a:pPr lvl="2"/>
            <a:r>
              <a:rPr lang="en-US" dirty="0" smtClean="0"/>
              <a:t>Very hot in Europe</a:t>
            </a:r>
          </a:p>
          <a:p>
            <a:pPr lvl="1"/>
            <a:r>
              <a:rPr lang="en-US" dirty="0" smtClean="0"/>
              <a:t>Edge AI – Toolchains for AI/ML automatic deployment of HW platforms</a:t>
            </a:r>
          </a:p>
          <a:p>
            <a:pPr lvl="1"/>
            <a:r>
              <a:rPr lang="en-US" dirty="0"/>
              <a:t>Industry 5.0 – Add social impact and sustainability to the I4.0 paradigm</a:t>
            </a:r>
          </a:p>
          <a:p>
            <a:pPr lvl="1"/>
            <a:r>
              <a:rPr lang="en-US" smtClean="0"/>
              <a:t>Digital </a:t>
            </a:r>
            <a:r>
              <a:rPr lang="en-US" dirty="0" smtClean="0"/>
              <a:t>Twins – From data </a:t>
            </a:r>
            <a:r>
              <a:rPr lang="en-US" smtClean="0"/>
              <a:t>to models and DTs </a:t>
            </a:r>
            <a:r>
              <a:rPr lang="en-US" dirty="0" smtClean="0"/>
              <a:t>(automatically)</a:t>
            </a:r>
          </a:p>
          <a:p>
            <a:pPr lvl="1"/>
            <a:r>
              <a:rPr lang="en-US" dirty="0" smtClean="0"/>
              <a:t>…</a:t>
            </a:r>
          </a:p>
          <a:p>
            <a:pPr lvl="1"/>
            <a:endParaRPr lang="en-US" dirty="0"/>
          </a:p>
          <a:p>
            <a:endParaRPr lang="en-US" dirty="0" smtClean="0"/>
          </a:p>
        </p:txBody>
      </p:sp>
    </p:spTree>
    <p:extLst>
      <p:ext uri="{BB962C8B-B14F-4D97-AF65-F5344CB8AC3E}">
        <p14:creationId xmlns:p14="http://schemas.microsoft.com/office/powerpoint/2010/main" val="59725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CEDA Strategy Committee</a:t>
            </a:r>
            <a:endParaRPr lang="en-US" dirty="0"/>
          </a:p>
        </p:txBody>
      </p:sp>
      <p:sp>
        <p:nvSpPr>
          <p:cNvPr id="3" name="Content Placeholder 2"/>
          <p:cNvSpPr>
            <a:spLocks noGrp="1"/>
          </p:cNvSpPr>
          <p:nvPr>
            <p:ph idx="1"/>
          </p:nvPr>
        </p:nvSpPr>
        <p:spPr>
          <a:xfrm>
            <a:off x="838200" y="1825626"/>
            <a:ext cx="10515600" cy="985814"/>
          </a:xfrm>
        </p:spPr>
        <p:txBody>
          <a:bodyPr>
            <a:normAutofit lnSpcReduction="10000"/>
          </a:bodyPr>
          <a:lstStyle/>
          <a:p>
            <a:r>
              <a:rPr lang="en-US" dirty="0" smtClean="0"/>
              <a:t>Call for Candidates sent out </a:t>
            </a:r>
            <a:r>
              <a:rPr lang="en-US" dirty="0" smtClean="0"/>
              <a:t>twice, only two applications received.</a:t>
            </a:r>
            <a:endParaRPr lang="en-US" sz="2600" dirty="0" smtClean="0"/>
          </a:p>
          <a:p>
            <a:r>
              <a:rPr lang="en-US" dirty="0" smtClean="0"/>
              <a:t>Composition </a:t>
            </a:r>
            <a:r>
              <a:rPr lang="en-US" dirty="0" smtClean="0"/>
              <a:t>of the committee (proposal):</a:t>
            </a:r>
          </a:p>
          <a:p>
            <a:pPr lvl="1"/>
            <a:endParaRPr lang="en-US" dirty="0" smtClean="0"/>
          </a:p>
        </p:txBody>
      </p:sp>
      <p:sp>
        <p:nvSpPr>
          <p:cNvPr id="5" name="TextBox 4"/>
          <p:cNvSpPr txBox="1"/>
          <p:nvPr/>
        </p:nvSpPr>
        <p:spPr>
          <a:xfrm>
            <a:off x="859810" y="2784127"/>
            <a:ext cx="4722125" cy="2585323"/>
          </a:xfrm>
          <a:prstGeom prst="rect">
            <a:avLst/>
          </a:prstGeom>
          <a:noFill/>
        </p:spPr>
        <p:txBody>
          <a:bodyPr wrap="square" rtlCol="0">
            <a:spAutoFit/>
          </a:bodyPr>
          <a:lstStyle/>
          <a:p>
            <a:pPr marL="742950" lvl="1" indent="-285750">
              <a:buFont typeface="Arial" panose="020B0604020202020204" pitchFamily="34" charset="0"/>
              <a:buChar char="•"/>
            </a:pPr>
            <a:r>
              <a:rPr lang="en-US" dirty="0"/>
              <a:t>Enrico </a:t>
            </a:r>
            <a:r>
              <a:rPr lang="en-US" dirty="0" err="1"/>
              <a:t>Macii</a:t>
            </a:r>
            <a:r>
              <a:rPr lang="en-US" dirty="0"/>
              <a:t>, VP Strategy (Chair)</a:t>
            </a:r>
          </a:p>
          <a:p>
            <a:pPr marL="742950" lvl="1" indent="-285750">
              <a:buFont typeface="Arial" panose="020B0604020202020204" pitchFamily="34" charset="0"/>
              <a:buChar char="•"/>
            </a:pPr>
            <a:r>
              <a:rPr lang="en-US" dirty="0" err="1"/>
              <a:t>Gi-Joon</a:t>
            </a:r>
            <a:r>
              <a:rPr lang="en-US" dirty="0"/>
              <a:t> Nam, President</a:t>
            </a:r>
          </a:p>
          <a:p>
            <a:pPr marL="742950" lvl="1" indent="-285750">
              <a:buFont typeface="Arial" panose="020B0604020202020204" pitchFamily="34" charset="0"/>
              <a:buChar char="•"/>
            </a:pPr>
            <a:r>
              <a:rPr lang="en-US" dirty="0"/>
              <a:t>Luis Miguel </a:t>
            </a:r>
            <a:r>
              <a:rPr lang="en-US" dirty="0" err="1"/>
              <a:t>Silveira</a:t>
            </a:r>
            <a:r>
              <a:rPr lang="en-US" dirty="0"/>
              <a:t>, President Elect</a:t>
            </a:r>
          </a:p>
          <a:p>
            <a:pPr marL="742950" lvl="1" indent="-285750">
              <a:buFont typeface="Arial" panose="020B0604020202020204" pitchFamily="34" charset="0"/>
              <a:buChar char="•"/>
            </a:pPr>
            <a:r>
              <a:rPr lang="en-US" dirty="0" smtClean="0"/>
              <a:t>Cristiana </a:t>
            </a:r>
            <a:r>
              <a:rPr lang="en-US" dirty="0" err="1"/>
              <a:t>Bolchini</a:t>
            </a:r>
            <a:r>
              <a:rPr lang="en-US" dirty="0"/>
              <a:t>, VP Conferences </a:t>
            </a:r>
            <a:endParaRPr lang="en-US" dirty="0" smtClean="0"/>
          </a:p>
          <a:p>
            <a:pPr marL="742950" lvl="1" indent="-285750">
              <a:buFont typeface="Arial" panose="020B0604020202020204" pitchFamily="34" charset="0"/>
              <a:buChar char="•"/>
            </a:pPr>
            <a:r>
              <a:rPr lang="en-US" dirty="0"/>
              <a:t>Agnieszka </a:t>
            </a:r>
            <a:r>
              <a:rPr lang="en-US" dirty="0" err="1" smtClean="0"/>
              <a:t>Dubaj</a:t>
            </a:r>
            <a:r>
              <a:rPr lang="en-US" dirty="0" smtClean="0"/>
              <a:t>, VP Publicity</a:t>
            </a:r>
          </a:p>
          <a:p>
            <a:pPr marL="742950" lvl="1" indent="-285750">
              <a:buFont typeface="Arial" panose="020B0604020202020204" pitchFamily="34" charset="0"/>
              <a:buChar char="•"/>
            </a:pPr>
            <a:r>
              <a:rPr lang="en-US" dirty="0" err="1" smtClean="0"/>
              <a:t>Jörg</a:t>
            </a:r>
            <a:r>
              <a:rPr lang="en-US" dirty="0" smtClean="0"/>
              <a:t> </a:t>
            </a:r>
            <a:r>
              <a:rPr lang="en-US" dirty="0"/>
              <a:t>Henkel, VP Publications</a:t>
            </a:r>
          </a:p>
          <a:p>
            <a:pPr marL="742950" lvl="1" indent="-285750">
              <a:buFont typeface="Arial" panose="020B0604020202020204" pitchFamily="34" charset="0"/>
              <a:buChar char="•"/>
            </a:pPr>
            <a:r>
              <a:rPr lang="en-US" dirty="0"/>
              <a:t>Ian O’Connor, VP Initiatives</a:t>
            </a:r>
          </a:p>
          <a:p>
            <a:pPr marL="742950" lvl="1" indent="-285750">
              <a:buFont typeface="Arial" panose="020B0604020202020204" pitchFamily="34" charset="0"/>
              <a:buChar char="•"/>
            </a:pPr>
            <a:r>
              <a:rPr lang="en-US" dirty="0" err="1" smtClean="0"/>
              <a:t>Tsung</a:t>
            </a:r>
            <a:r>
              <a:rPr lang="en-US" dirty="0" smtClean="0"/>
              <a:t>-Yi </a:t>
            </a:r>
            <a:r>
              <a:rPr lang="en-US" dirty="0"/>
              <a:t>Ho, VP </a:t>
            </a:r>
            <a:r>
              <a:rPr lang="en-US" dirty="0" smtClean="0"/>
              <a:t>Activities</a:t>
            </a:r>
          </a:p>
          <a:p>
            <a:pPr lvl="1"/>
            <a:endParaRPr lang="en-US" dirty="0"/>
          </a:p>
        </p:txBody>
      </p:sp>
      <p:sp>
        <p:nvSpPr>
          <p:cNvPr id="7" name="TextBox 6"/>
          <p:cNvSpPr txBox="1"/>
          <p:nvPr/>
        </p:nvSpPr>
        <p:spPr>
          <a:xfrm>
            <a:off x="2370119" y="5038301"/>
            <a:ext cx="7115059" cy="830997"/>
          </a:xfrm>
          <a:prstGeom prst="rect">
            <a:avLst/>
          </a:prstGeom>
          <a:noFill/>
        </p:spPr>
        <p:txBody>
          <a:bodyPr wrap="square" rtlCol="0">
            <a:spAutoFit/>
          </a:bodyPr>
          <a:lstStyle/>
          <a:p>
            <a:pPr marL="0" lvl="1" algn="ctr"/>
            <a:r>
              <a:rPr lang="en-US" sz="2400" b="1" dirty="0" smtClean="0">
                <a:solidFill>
                  <a:srgbClr val="00B0F0"/>
                </a:solidFill>
              </a:rPr>
              <a:t>Start with committee AS IS, </a:t>
            </a:r>
            <a:br>
              <a:rPr lang="en-US" sz="2400" b="1" dirty="0" smtClean="0">
                <a:solidFill>
                  <a:srgbClr val="00B0F0"/>
                </a:solidFill>
              </a:rPr>
            </a:br>
            <a:r>
              <a:rPr lang="en-US" sz="2400" b="1" dirty="0" smtClean="0">
                <a:solidFill>
                  <a:srgbClr val="00B0F0"/>
                </a:solidFill>
              </a:rPr>
              <a:t>add new members (up to </a:t>
            </a:r>
            <a:r>
              <a:rPr lang="en-US" sz="2400" b="1" dirty="0" smtClean="0">
                <a:solidFill>
                  <a:srgbClr val="00B0F0"/>
                </a:solidFill>
              </a:rPr>
              <a:t>2) </a:t>
            </a:r>
            <a:r>
              <a:rPr lang="en-US" sz="2400" b="1" dirty="0" smtClean="0">
                <a:solidFill>
                  <a:srgbClr val="00B0F0"/>
                </a:solidFill>
              </a:rPr>
              <a:t>when/if available</a:t>
            </a:r>
            <a:r>
              <a:rPr lang="en-US" sz="2000" b="1" dirty="0" smtClean="0">
                <a:solidFill>
                  <a:srgbClr val="00B0F0"/>
                </a:solidFill>
              </a:rPr>
              <a:t>.</a:t>
            </a:r>
            <a:endParaRPr lang="en-US" b="1" dirty="0">
              <a:solidFill>
                <a:srgbClr val="00B0F0"/>
              </a:solidFill>
            </a:endParaRPr>
          </a:p>
        </p:txBody>
      </p:sp>
      <p:sp>
        <p:nvSpPr>
          <p:cNvPr id="8" name="TextBox 7"/>
          <p:cNvSpPr txBox="1"/>
          <p:nvPr/>
        </p:nvSpPr>
        <p:spPr>
          <a:xfrm>
            <a:off x="5845782" y="2772751"/>
            <a:ext cx="4884600" cy="1200329"/>
          </a:xfrm>
          <a:prstGeom prst="rect">
            <a:avLst/>
          </a:prstGeom>
          <a:noFill/>
        </p:spPr>
        <p:txBody>
          <a:bodyPr wrap="square" rtlCol="0">
            <a:spAutoFit/>
          </a:bodyPr>
          <a:lstStyle/>
          <a:p>
            <a:pPr marL="285750" indent="-285750">
              <a:buFont typeface="Arial" panose="020B0604020202020204" pitchFamily="34" charset="0"/>
              <a:buChar char="•"/>
            </a:pPr>
            <a:r>
              <a:rPr lang="en-US" dirty="0" err="1"/>
              <a:t>Dimitrios</a:t>
            </a:r>
            <a:r>
              <a:rPr lang="en-US" dirty="0"/>
              <a:t> </a:t>
            </a:r>
            <a:r>
              <a:rPr lang="en-US" dirty="0" err="1"/>
              <a:t>Serpanos</a:t>
            </a:r>
            <a:r>
              <a:rPr lang="en-US" dirty="0"/>
              <a:t>, Univ. of </a:t>
            </a:r>
            <a:r>
              <a:rPr lang="en-US" dirty="0" err="1"/>
              <a:t>Patras</a:t>
            </a:r>
            <a:r>
              <a:rPr lang="en-US" dirty="0"/>
              <a:t>, Greece</a:t>
            </a:r>
          </a:p>
          <a:p>
            <a:pPr marL="285750" indent="-285750">
              <a:buFont typeface="Arial" panose="020B0604020202020204" pitchFamily="34" charset="0"/>
              <a:buChar char="•"/>
            </a:pPr>
            <a:r>
              <a:rPr lang="en-US" dirty="0" err="1"/>
              <a:t>Chinna</a:t>
            </a:r>
            <a:r>
              <a:rPr lang="en-US" dirty="0"/>
              <a:t> </a:t>
            </a:r>
            <a:r>
              <a:rPr lang="en-US" dirty="0" err="1"/>
              <a:t>Prudvi</a:t>
            </a:r>
            <a:r>
              <a:rPr lang="en-US" dirty="0"/>
              <a:t>, </a:t>
            </a:r>
            <a:r>
              <a:rPr lang="en-US" dirty="0" smtClean="0"/>
              <a:t>Intel</a:t>
            </a:r>
          </a:p>
          <a:p>
            <a:pPr marL="285750" indent="-285750">
              <a:buFont typeface="Arial" panose="020B0604020202020204" pitchFamily="34" charset="0"/>
              <a:buChar char="•"/>
            </a:pPr>
            <a:r>
              <a:rPr lang="en-US" dirty="0" smtClean="0"/>
              <a:t>XXX</a:t>
            </a:r>
          </a:p>
          <a:p>
            <a:pPr marL="285750" indent="-285750">
              <a:buFont typeface="Arial" panose="020B0604020202020204" pitchFamily="34" charset="0"/>
              <a:buChar char="•"/>
            </a:pPr>
            <a:r>
              <a:rPr lang="en-US" dirty="0" smtClean="0"/>
              <a:t>YYY</a:t>
            </a:r>
          </a:p>
        </p:txBody>
      </p:sp>
    </p:spTree>
    <p:extLst>
      <p:ext uri="{BB962C8B-B14F-4D97-AF65-F5344CB8AC3E}">
        <p14:creationId xmlns:p14="http://schemas.microsoft.com/office/powerpoint/2010/main" val="263824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428</Words>
  <Application>Microsoft Office PowerPoint</Application>
  <PresentationFormat>Custom</PresentationFormat>
  <Paragraphs>51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Strategies</vt:lpstr>
      <vt:lpstr>From 2022-2023 Strategic Plan</vt:lpstr>
      <vt:lpstr>From 2022-2023 Strategic Plan</vt:lpstr>
      <vt:lpstr>From 2022-2023 Strategic Plan</vt:lpstr>
      <vt:lpstr>From 2022-2023 Strategic Plan</vt:lpstr>
      <vt:lpstr>CEDA Strategy Committee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Exapmple Here</dc:title>
  <dc:creator>Hough,Mackenzie C</dc:creator>
  <cp:lastModifiedBy>utente</cp:lastModifiedBy>
  <cp:revision>21</cp:revision>
  <dcterms:created xsi:type="dcterms:W3CDTF">2020-08-31T15:23:30Z</dcterms:created>
  <dcterms:modified xsi:type="dcterms:W3CDTF">2022-07-10T13:40:18Z</dcterms:modified>
</cp:coreProperties>
</file>