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669" r:id="rId2"/>
    <p:sldId id="259" r:id="rId3"/>
    <p:sldId id="313" r:id="rId4"/>
    <p:sldId id="260" r:id="rId5"/>
    <p:sldId id="167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31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773" autoAdjust="0"/>
    <p:restoredTop sz="94660"/>
  </p:normalViewPr>
  <p:slideViewPr>
    <p:cSldViewPr snapToGrid="0">
      <p:cViewPr varScale="1">
        <p:scale>
          <a:sx n="90" d="100"/>
          <a:sy n="90" d="100"/>
        </p:scale>
        <p:origin x="216" y="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ark, person, bed, computer&#10;&#10;Description automatically generated">
            <a:extLst>
              <a:ext uri="{FF2B5EF4-FFF2-40B4-BE49-F238E27FC236}">
                <a16:creationId xmlns:a16="http://schemas.microsoft.com/office/drawing/2014/main" id="{4768B6C1-EAF5-4738-88F6-32054EFA28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EFE7E-4F42-4D07-9CCA-BA65EED054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84718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9FC726-B604-4500-9F1C-26F0001584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64393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16242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5DA9E43-F0AD-43E7-963E-649E53B74D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D53ED5-AAFF-4464-B2F5-DA16958ED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231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F5170-8BE9-4AA4-85C9-418500269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59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7862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ark, person, bed, computer&#10;&#10;Description automatically generated">
            <a:extLst>
              <a:ext uri="{FF2B5EF4-FFF2-40B4-BE49-F238E27FC236}">
                <a16:creationId xmlns:a16="http://schemas.microsoft.com/office/drawing/2014/main" id="{61C7D160-FB77-458E-B429-15F03E809C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0E12C3-0AD4-45DE-946A-2538A94A3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7BC49C-EEFD-4C16-AE96-552F43315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8155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5BDECF9A-F64E-4E16-A29F-06C3476D01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A4AAB8-E512-4820-A48B-651514D55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231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BB4F0-1AE2-4D8B-AA76-4185CF1D41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59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C0445A-983F-4532-8020-FD5746CE7D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59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2177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8EE5C127-374E-4851-BF28-4DAB1B7C34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511C1C-160A-4A10-A30F-B2F6859EB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3231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FE26DF-1799-4B38-A430-A847FCC386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72209C-C526-4965-AF1F-59ACC980FB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092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961E34-D492-4D46-B69F-0489FE58E1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0875FA-3220-4BA6-A0BC-4C4E209BA9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092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2148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2BFA79EC-F75F-435A-88F7-5CC0D30916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034089-4F4C-40B2-B59E-4798BE6A9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3231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3BCB3-95EF-4259-9098-E6486697A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2994D1-83A5-405B-832C-5E21B39D84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9455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AC36B3E2-2AE4-4889-A6EE-05595EEC3C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F4C1F5-07C2-4809-A0C4-7533D94BD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3231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0740A8-21BA-4A04-9137-A305BE3227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734936-1317-475D-8356-8535EAF871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7797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0E9CFA-CF36-482F-A57C-02A368B22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F89DDE-6092-4BFE-B829-C7E8708C99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85653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30FCD-8A35-401A-9903-417F8DBC3C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Technical Activities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1BA788-2CBF-445D-B9EB-E38B9540C0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Tsung-Yi Ho/Vasilis </a:t>
            </a:r>
            <a:r>
              <a:rPr lang="en-US" dirty="0" err="1"/>
              <a:t>Pavlidis</a:t>
            </a:r>
            <a:endParaRPr lang="en-US" dirty="0"/>
          </a:p>
          <a:p>
            <a:r>
              <a:rPr lang="en-US" dirty="0"/>
              <a:t>July 10, 2022</a:t>
            </a:r>
          </a:p>
        </p:txBody>
      </p:sp>
    </p:spTree>
    <p:extLst>
      <p:ext uri="{BB962C8B-B14F-4D97-AF65-F5344CB8AC3E}">
        <p14:creationId xmlns:p14="http://schemas.microsoft.com/office/powerpoint/2010/main" val="2663327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AF842-03B3-45BA-8CB6-EE92EFEEF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0" y="73296"/>
            <a:ext cx="10515600" cy="1325563"/>
          </a:xfrm>
        </p:spPr>
        <p:txBody>
          <a:bodyPr/>
          <a:lstStyle/>
          <a:p>
            <a:r>
              <a:rPr lang="en-US" dirty="0"/>
              <a:t>CEDA Chapters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BF8FB7A3-6866-154D-8B1C-7E9EB63933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66" y="1129355"/>
            <a:ext cx="10845800" cy="4813300"/>
          </a:xfrm>
          <a:prstGeom prst="rect">
            <a:avLst/>
          </a:prstGeom>
        </p:spPr>
      </p:pic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C8EFD564-AA79-9B4E-ADCC-541E4C63E5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8210580"/>
              </p:ext>
            </p:extLst>
          </p:nvPr>
        </p:nvGraphicFramePr>
        <p:xfrm>
          <a:off x="684723" y="2041215"/>
          <a:ext cx="1346200" cy="3901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6200">
                  <a:extLst>
                    <a:ext uri="{9D8B030D-6E8A-4147-A177-3AD203B41FA5}">
                      <a16:colId xmlns:a16="http://schemas.microsoft.com/office/drawing/2014/main" val="3170491337"/>
                    </a:ext>
                  </a:extLst>
                </a:gridCol>
              </a:tblGrid>
              <a:tr h="176194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Beijing</a:t>
                      </a:r>
                      <a:endParaRPr lang="zh-TW" sz="1600" dirty="0">
                        <a:effectLst/>
                        <a:latin typeface="TUM Neue Helvetica 55 Regular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2147" marR="321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0726022"/>
                  </a:ext>
                </a:extLst>
              </a:tr>
              <a:tr h="1761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>
                          <a:effectLst/>
                        </a:rPr>
                        <a:t>Central Illinois</a:t>
                      </a:r>
                      <a:endParaRPr lang="zh-TW" altLang="zh-TW" sz="1600" dirty="0">
                        <a:effectLst/>
                        <a:latin typeface="TUM Neue Helvetica 55 Regular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147" marR="321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2604137"/>
                  </a:ext>
                </a:extLst>
              </a:tr>
              <a:tr h="176194">
                <a:tc>
                  <a:txBody>
                    <a:bodyPr/>
                    <a:lstStyle/>
                    <a:p>
                      <a:r>
                        <a:rPr lang="en-US" altLang="zh-TW" sz="1600" dirty="0">
                          <a:effectLst/>
                        </a:rPr>
                        <a:t>Central Texas</a:t>
                      </a:r>
                      <a:endParaRPr lang="zh-TW" sz="1600" dirty="0">
                        <a:effectLst/>
                        <a:latin typeface="TUM Neue Helvetica 55 Regular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2147" marR="321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7740886"/>
                  </a:ext>
                </a:extLst>
              </a:tr>
              <a:tr h="176194">
                <a:tc>
                  <a:txBody>
                    <a:bodyPr/>
                    <a:lstStyle/>
                    <a:p>
                      <a:r>
                        <a:rPr lang="en-US" altLang="zh-TW" sz="1600" dirty="0">
                          <a:effectLst/>
                        </a:rPr>
                        <a:t>Chengdu</a:t>
                      </a:r>
                      <a:endParaRPr lang="zh-TW" sz="1600" dirty="0">
                        <a:effectLst/>
                        <a:latin typeface="TUM Neue Helvetica 55 Regular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2147" marR="321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2421688"/>
                  </a:ext>
                </a:extLst>
              </a:tr>
              <a:tr h="176194">
                <a:tc>
                  <a:txBody>
                    <a:bodyPr/>
                    <a:lstStyle/>
                    <a:p>
                      <a:r>
                        <a:rPr lang="en-US" altLang="zh-TW" sz="1600" dirty="0">
                          <a:effectLst/>
                        </a:rPr>
                        <a:t>Hong Kong</a:t>
                      </a:r>
                      <a:endParaRPr lang="zh-TW" sz="1600" dirty="0">
                        <a:effectLst/>
                        <a:latin typeface="TUM Neue Helvetica 55 Regular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2147" marR="321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5274301"/>
                  </a:ext>
                </a:extLst>
              </a:tr>
              <a:tr h="1761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>
                          <a:effectLst/>
                        </a:rPr>
                        <a:t>Japan</a:t>
                      </a:r>
                      <a:endParaRPr lang="zh-TW" altLang="zh-TW" sz="1600" dirty="0">
                        <a:effectLst/>
                        <a:latin typeface="TUM Neue Helvetica 55 Regular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147" marR="321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2204971"/>
                  </a:ext>
                </a:extLst>
              </a:tr>
              <a:tr h="176194">
                <a:tc>
                  <a:txBody>
                    <a:bodyPr/>
                    <a:lstStyle/>
                    <a:p>
                      <a:r>
                        <a:rPr lang="en-US" altLang="zh-TW" sz="1600" dirty="0">
                          <a:effectLst/>
                        </a:rPr>
                        <a:t>Montreal</a:t>
                      </a:r>
                      <a:endParaRPr lang="zh-TW" sz="1600" dirty="0">
                        <a:effectLst/>
                        <a:latin typeface="TUM Neue Helvetica 55 Regular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2147" marR="321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2726554"/>
                  </a:ext>
                </a:extLst>
              </a:tr>
              <a:tr h="1761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>
                          <a:effectLst/>
                        </a:rPr>
                        <a:t>Morocco</a:t>
                      </a:r>
                      <a:endParaRPr lang="zh-TW" altLang="zh-TW" sz="1600" dirty="0">
                        <a:effectLst/>
                        <a:latin typeface="TUM Neue Helvetica 55 Regular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147" marR="321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7584636"/>
                  </a:ext>
                </a:extLst>
              </a:tr>
              <a:tr h="176194">
                <a:tc>
                  <a:txBody>
                    <a:bodyPr/>
                    <a:lstStyle/>
                    <a:p>
                      <a:r>
                        <a:rPr lang="en-US" altLang="zh-TW" sz="1600" dirty="0">
                          <a:effectLst/>
                        </a:rPr>
                        <a:t>Pennsylvania</a:t>
                      </a:r>
                      <a:endParaRPr lang="zh-TW" sz="1600" dirty="0">
                        <a:effectLst/>
                        <a:latin typeface="TUM Neue Helvetica 55 Regular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2147" marR="321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3613574"/>
                  </a:ext>
                </a:extLst>
              </a:tr>
              <a:tr h="1761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>
                          <a:effectLst/>
                        </a:rPr>
                        <a:t>Seoul</a:t>
                      </a:r>
                      <a:endParaRPr lang="zh-TW" altLang="zh-TW" sz="1600" dirty="0">
                        <a:effectLst/>
                        <a:latin typeface="TUM Neue Helvetica 55 Regular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147" marR="321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4270492"/>
                  </a:ext>
                </a:extLst>
              </a:tr>
              <a:tr h="1761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>
                          <a:effectLst/>
                        </a:rPr>
                        <a:t>Shanghai</a:t>
                      </a:r>
                      <a:endParaRPr lang="zh-TW" altLang="zh-TW" sz="1600" dirty="0">
                        <a:effectLst/>
                        <a:latin typeface="TUM Neue Helvetica 55 Regular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147" marR="321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1542896"/>
                  </a:ext>
                </a:extLst>
              </a:tr>
              <a:tr h="176194">
                <a:tc>
                  <a:txBody>
                    <a:bodyPr/>
                    <a:lstStyle/>
                    <a:p>
                      <a:r>
                        <a:rPr lang="en-US" altLang="zh-TW" sz="1600" dirty="0">
                          <a:effectLst/>
                        </a:rPr>
                        <a:t>South Brazil</a:t>
                      </a:r>
                      <a:endParaRPr lang="zh-TW" sz="1600" dirty="0">
                        <a:effectLst/>
                        <a:latin typeface="TUM Neue Helvetica 55 Regular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2147" marR="321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4253803"/>
                  </a:ext>
                </a:extLst>
              </a:tr>
              <a:tr h="176194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Spain</a:t>
                      </a:r>
                      <a:endParaRPr lang="zh-TW" sz="1600" dirty="0">
                        <a:effectLst/>
                        <a:latin typeface="TUM Neue Helvetica 55 Regular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2147" marR="321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3807284"/>
                  </a:ext>
                </a:extLst>
              </a:tr>
              <a:tr h="176194">
                <a:tc>
                  <a:txBody>
                    <a:bodyPr/>
                    <a:lstStyle/>
                    <a:p>
                      <a:r>
                        <a:rPr lang="en-US" altLang="zh-TW" sz="1600" dirty="0">
                          <a:effectLst/>
                        </a:rPr>
                        <a:t>Switzerland</a:t>
                      </a:r>
                      <a:endParaRPr lang="zh-TW" sz="1600" dirty="0">
                        <a:effectLst/>
                        <a:latin typeface="TUM Neue Helvetica 55 Regular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2147" marR="321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3180547"/>
                  </a:ext>
                </a:extLst>
              </a:tr>
              <a:tr h="176194">
                <a:tc>
                  <a:txBody>
                    <a:bodyPr/>
                    <a:lstStyle/>
                    <a:p>
                      <a:r>
                        <a:rPr lang="en-US" altLang="zh-TW" sz="1600" dirty="0">
                          <a:effectLst/>
                        </a:rPr>
                        <a:t>Taipei</a:t>
                      </a:r>
                      <a:endParaRPr lang="zh-TW" sz="1600" dirty="0">
                        <a:effectLst/>
                        <a:latin typeface="TUM Neue Helvetica 55 Regular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2147" marR="321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5919319"/>
                  </a:ext>
                </a:extLst>
              </a:tr>
              <a:tr h="176194">
                <a:tc>
                  <a:txBody>
                    <a:bodyPr/>
                    <a:lstStyle/>
                    <a:p>
                      <a:r>
                        <a:rPr lang="en-US" altLang="zh-TW" sz="1600" dirty="0">
                          <a:effectLst/>
                        </a:rPr>
                        <a:t>Tunisia</a:t>
                      </a:r>
                      <a:endParaRPr lang="zh-TW" sz="1600" dirty="0">
                        <a:effectLst/>
                        <a:latin typeface="TUM Neue Helvetica 55 Regular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2147" marR="321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6007814"/>
                  </a:ext>
                </a:extLst>
              </a:tr>
            </a:tbl>
          </a:graphicData>
        </a:graphic>
      </p:graphicFrame>
      <p:sp>
        <p:nvSpPr>
          <p:cNvPr id="9" name="爆炸 2 8">
            <a:extLst>
              <a:ext uri="{FF2B5EF4-FFF2-40B4-BE49-F238E27FC236}">
                <a16:creationId xmlns:a16="http://schemas.microsoft.com/office/drawing/2014/main" id="{4854D906-88FD-6A43-86FF-261B5C3AFFD7}"/>
              </a:ext>
            </a:extLst>
          </p:cNvPr>
          <p:cNvSpPr/>
          <p:nvPr/>
        </p:nvSpPr>
        <p:spPr>
          <a:xfrm>
            <a:off x="-72143" y="834653"/>
            <a:ext cx="2640245" cy="1327681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/>
              <a:t>16 Chapters</a:t>
            </a:r>
            <a:endParaRPr kumimoji="1" lang="zh-TW" altLang="en-US" dirty="0"/>
          </a:p>
        </p:txBody>
      </p:sp>
      <p:sp>
        <p:nvSpPr>
          <p:cNvPr id="6" name="爆炸 2 5">
            <a:extLst>
              <a:ext uri="{FF2B5EF4-FFF2-40B4-BE49-F238E27FC236}">
                <a16:creationId xmlns:a16="http://schemas.microsoft.com/office/drawing/2014/main" id="{7E0096E8-3F5B-E542-B4B9-7DC94CA51AC5}"/>
              </a:ext>
            </a:extLst>
          </p:cNvPr>
          <p:cNvSpPr/>
          <p:nvPr/>
        </p:nvSpPr>
        <p:spPr>
          <a:xfrm>
            <a:off x="2424589" y="834653"/>
            <a:ext cx="2640245" cy="1327681"/>
          </a:xfrm>
          <a:prstGeom prst="irregularSeal2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/>
              <a:t>4 Student Chapters</a:t>
            </a:r>
            <a:endParaRPr kumimoji="1" lang="zh-TW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DF2140E0-8298-4C75-A593-555DF7AB4749}"/>
              </a:ext>
            </a:extLst>
          </p:cNvPr>
          <p:cNvSpPr/>
          <p:nvPr/>
        </p:nvSpPr>
        <p:spPr>
          <a:xfrm>
            <a:off x="676282" y="3022731"/>
            <a:ext cx="1357823" cy="2376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FC94639-DDD3-5D3E-1158-274BAE3B4F35}"/>
              </a:ext>
            </a:extLst>
          </p:cNvPr>
          <p:cNvSpPr/>
          <p:nvPr/>
        </p:nvSpPr>
        <p:spPr>
          <a:xfrm>
            <a:off x="674890" y="3260971"/>
            <a:ext cx="1357823" cy="2376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6C9201E-C057-E673-496C-54235F0CB5D6}"/>
              </a:ext>
            </a:extLst>
          </p:cNvPr>
          <p:cNvSpPr/>
          <p:nvPr/>
        </p:nvSpPr>
        <p:spPr>
          <a:xfrm>
            <a:off x="678604" y="4732594"/>
            <a:ext cx="1357823" cy="2376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B58A294D-A0DB-7DB5-5F4B-DEE612773624}"/>
              </a:ext>
            </a:extLst>
          </p:cNvPr>
          <p:cNvSpPr/>
          <p:nvPr/>
        </p:nvSpPr>
        <p:spPr>
          <a:xfrm>
            <a:off x="678603" y="4975480"/>
            <a:ext cx="1357823" cy="2376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CC1A66C2-3A7A-7020-FD05-5F91F26B4B8A}"/>
              </a:ext>
            </a:extLst>
          </p:cNvPr>
          <p:cNvSpPr/>
          <p:nvPr/>
        </p:nvSpPr>
        <p:spPr>
          <a:xfrm>
            <a:off x="682317" y="5461255"/>
            <a:ext cx="1357823" cy="2376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B9E591FA-8E93-6913-2D97-5FED29FF2E26}"/>
              </a:ext>
            </a:extLst>
          </p:cNvPr>
          <p:cNvSpPr/>
          <p:nvPr/>
        </p:nvSpPr>
        <p:spPr>
          <a:xfrm>
            <a:off x="678602" y="5232650"/>
            <a:ext cx="1357823" cy="2376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41782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25270C-64D5-1644-8A8B-938086E2E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TW" dirty="0"/>
              <a:t>CEDA Technical Committees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0FE9CF5-1AA9-DB46-8CA0-24FCE45D4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TW" dirty="0"/>
              <a:t>DATC (Design Automation Technical Committee)</a:t>
            </a:r>
          </a:p>
          <a:p>
            <a:pPr lvl="1"/>
            <a:r>
              <a:rPr lang="en-US" altLang="zh-TW" dirty="0"/>
              <a:t>Chair: </a:t>
            </a:r>
            <a:r>
              <a:rPr lang="en-US" altLang="zh-TW" dirty="0" err="1"/>
              <a:t>Jinwook</a:t>
            </a:r>
            <a:r>
              <a:rPr lang="en-US" altLang="zh-TW" dirty="0"/>
              <a:t> Jung, IBM</a:t>
            </a:r>
          </a:p>
          <a:p>
            <a:r>
              <a:rPr lang="en-US" altLang="zh-TW" dirty="0"/>
              <a:t>SVDTC (System Validation and Debug Technology Committee)</a:t>
            </a:r>
          </a:p>
          <a:p>
            <a:pPr lvl="1"/>
            <a:r>
              <a:rPr lang="en-US" altLang="zh-TW" dirty="0"/>
              <a:t>Chair: </a:t>
            </a:r>
            <a:r>
              <a:rPr lang="en-US" altLang="zh-TW" dirty="0" err="1"/>
              <a:t>Chinna</a:t>
            </a:r>
            <a:r>
              <a:rPr lang="en-US" altLang="zh-TW" dirty="0"/>
              <a:t> </a:t>
            </a:r>
            <a:r>
              <a:rPr lang="en-US" altLang="zh-TW" dirty="0" err="1"/>
              <a:t>Prudvi</a:t>
            </a:r>
            <a:r>
              <a:rPr lang="en-US" altLang="zh-TW" dirty="0"/>
              <a:t>, Intel Inc.</a:t>
            </a:r>
          </a:p>
          <a:p>
            <a:r>
              <a:rPr lang="en-US" altLang="zh-TW" dirty="0"/>
              <a:t>TCCPS (Technical Committee on Cyber-Physical Systems)</a:t>
            </a:r>
          </a:p>
          <a:p>
            <a:pPr lvl="1"/>
            <a:r>
              <a:rPr lang="en-US" altLang="zh-TW" dirty="0"/>
              <a:t>Chair: </a:t>
            </a:r>
            <a:r>
              <a:rPr lang="en-US" altLang="zh-TW" dirty="0" err="1"/>
              <a:t>Shiyan</a:t>
            </a:r>
            <a:r>
              <a:rPr lang="en-US" altLang="zh-TW" dirty="0"/>
              <a:t> Hu, University of Southampton</a:t>
            </a:r>
          </a:p>
          <a:p>
            <a:r>
              <a:rPr lang="en-US" altLang="zh-TW" dirty="0"/>
              <a:t>TTTC (Test Technology Technical Council)</a:t>
            </a:r>
          </a:p>
          <a:p>
            <a:pPr lvl="1"/>
            <a:r>
              <a:rPr lang="en-US" altLang="zh-TW" dirty="0"/>
              <a:t>Chair: </a:t>
            </a:r>
            <a:r>
              <a:rPr lang="en-US" altLang="zh-TW" dirty="0" err="1"/>
              <a:t>Peilin</a:t>
            </a:r>
            <a:r>
              <a:rPr lang="en-US" altLang="zh-TW" dirty="0"/>
              <a:t> Song, IBM</a:t>
            </a:r>
          </a:p>
          <a:p>
            <a:r>
              <a:rPr kumimoji="1" lang="en-US" altLang="zh-TW" dirty="0"/>
              <a:t>Hardware Security and Trust Technical Committee (HSTTC)</a:t>
            </a:r>
          </a:p>
          <a:p>
            <a:pPr lvl="1"/>
            <a:r>
              <a:rPr lang="en-US" altLang="zh-TW" dirty="0"/>
              <a:t>Chair: Gang Qu, University of Maryland</a:t>
            </a:r>
          </a:p>
          <a:p>
            <a:pPr marL="0" indent="0">
              <a:buNone/>
            </a:pPr>
            <a:endParaRPr kumimoji="1" lang="en-US" altLang="zh-TW" dirty="0">
              <a:solidFill>
                <a:srgbClr val="0070C0"/>
              </a:solidFill>
            </a:endParaRPr>
          </a:p>
          <a:p>
            <a:r>
              <a:rPr kumimoji="1" lang="en-US" altLang="zh-TW" dirty="0"/>
              <a:t>Awards, Tools, Standards, Outreach, etc.</a:t>
            </a:r>
          </a:p>
          <a:p>
            <a:pPr marL="685800" lvl="1"/>
            <a:endParaRPr kumimoji="1" lang="zh-TW" altLang="en-US" sz="15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5D11D53-157E-4834-24A3-9DC87FFBD8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988" y="4375272"/>
            <a:ext cx="3019425" cy="150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103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AF842-03B3-45BA-8CB6-EE92EFEEF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Status &amp; Action Items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ED6B0-D200-47AB-934A-01EC7B20E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4851"/>
            <a:ext cx="8596668" cy="4556511"/>
          </a:xfrm>
        </p:spPr>
        <p:txBody>
          <a:bodyPr/>
          <a:lstStyle/>
          <a:p>
            <a:r>
              <a:rPr lang="en-US" dirty="0"/>
              <a:t>Distinguished Lecturer Program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87BB395-1461-3F49-9252-B55B6D37CB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276" y="1793290"/>
            <a:ext cx="5097294" cy="4641082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00221844-B334-6A4E-B781-EAF13D8AB4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482" y="1991433"/>
            <a:ext cx="922142" cy="1154754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3FC8E27E-739A-B74B-9EF2-92BD8242AA3F}"/>
              </a:ext>
            </a:extLst>
          </p:cNvPr>
          <p:cNvSpPr txBox="1"/>
          <p:nvPr/>
        </p:nvSpPr>
        <p:spPr>
          <a:xfrm>
            <a:off x="4037950" y="2377702"/>
            <a:ext cx="1215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dirty="0"/>
              <a:t>Helen Li</a:t>
            </a:r>
          </a:p>
          <a:p>
            <a:r>
              <a:rPr kumimoji="1" lang="en-US" altLang="zh-TW" dirty="0"/>
              <a:t>2022-2023</a:t>
            </a:r>
            <a:endParaRPr kumimoji="1" lang="zh-TW" altLang="en-US" dirty="0"/>
          </a:p>
        </p:txBody>
      </p:sp>
      <p:pic>
        <p:nvPicPr>
          <p:cNvPr id="57" name="圖片 56">
            <a:extLst>
              <a:ext uri="{FF2B5EF4-FFF2-40B4-BE49-F238E27FC236}">
                <a16:creationId xmlns:a16="http://schemas.microsoft.com/office/drawing/2014/main" id="{B5ED6939-7022-FC46-827E-93D8D6634B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51" y="3485636"/>
            <a:ext cx="1008006" cy="1506038"/>
          </a:xfrm>
          <a:prstGeom prst="rect">
            <a:avLst/>
          </a:prstGeom>
        </p:spPr>
      </p:pic>
      <p:pic>
        <p:nvPicPr>
          <p:cNvPr id="59" name="圖片 58">
            <a:extLst>
              <a:ext uri="{FF2B5EF4-FFF2-40B4-BE49-F238E27FC236}">
                <a16:creationId xmlns:a16="http://schemas.microsoft.com/office/drawing/2014/main" id="{A5FE2D4F-C510-364B-A84F-1C39827576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103" y="3372234"/>
            <a:ext cx="1092716" cy="1548000"/>
          </a:xfrm>
          <a:prstGeom prst="rect">
            <a:avLst/>
          </a:prstGeom>
        </p:spPr>
      </p:pic>
      <p:pic>
        <p:nvPicPr>
          <p:cNvPr id="61" name="圖片 60">
            <a:extLst>
              <a:ext uri="{FF2B5EF4-FFF2-40B4-BE49-F238E27FC236}">
                <a16:creationId xmlns:a16="http://schemas.microsoft.com/office/drawing/2014/main" id="{BF869B83-2705-9042-BC56-91E21B005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010" y="3381640"/>
            <a:ext cx="927080" cy="1548000"/>
          </a:xfrm>
          <a:prstGeom prst="rect">
            <a:avLst/>
          </a:prstGeom>
        </p:spPr>
      </p:pic>
      <p:pic>
        <p:nvPicPr>
          <p:cNvPr id="63" name="圖片 62">
            <a:extLst>
              <a:ext uri="{FF2B5EF4-FFF2-40B4-BE49-F238E27FC236}">
                <a16:creationId xmlns:a16="http://schemas.microsoft.com/office/drawing/2014/main" id="{9193F63A-52FF-3F41-8D1C-96EE16C3A1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281" y="3381640"/>
            <a:ext cx="909063" cy="1548000"/>
          </a:xfrm>
          <a:prstGeom prst="rect">
            <a:avLst/>
          </a:prstGeom>
        </p:spPr>
      </p:pic>
      <p:pic>
        <p:nvPicPr>
          <p:cNvPr id="65" name="圖片 64">
            <a:extLst>
              <a:ext uri="{FF2B5EF4-FFF2-40B4-BE49-F238E27FC236}">
                <a16:creationId xmlns:a16="http://schemas.microsoft.com/office/drawing/2014/main" id="{080B6404-9956-B843-B4D3-7D37B0F997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478" y="3385322"/>
            <a:ext cx="928800" cy="15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518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ED6B0-D200-47AB-934A-01EC7B20E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4851"/>
            <a:ext cx="8596668" cy="4556511"/>
          </a:xfrm>
        </p:spPr>
        <p:txBody>
          <a:bodyPr/>
          <a:lstStyle/>
          <a:p>
            <a:r>
              <a:rPr lang="en-US" dirty="0"/>
              <a:t>CAD for Assurance Webinar</a:t>
            </a:r>
          </a:p>
          <a:p>
            <a:r>
              <a:rPr lang="en-US" dirty="0"/>
              <a:t>Design Automation Webinar (DAWN)</a:t>
            </a:r>
          </a:p>
          <a:p>
            <a:r>
              <a:rPr lang="en-US" dirty="0"/>
              <a:t>Job </a:t>
            </a:r>
            <a:r>
              <a:rPr lang="en-US" dirty="0" err="1"/>
              <a:t>Fair@ICCAD</a:t>
            </a:r>
            <a:endParaRPr lang="en-US" dirty="0"/>
          </a:p>
          <a:p>
            <a:r>
              <a:rPr lang="en-US" dirty="0"/>
              <a:t>Open Source EDA Design Challenges</a:t>
            </a:r>
          </a:p>
          <a:p>
            <a:r>
              <a:rPr lang="en-US" dirty="0"/>
              <a:t>EDA Summer Camp (co-sponsor by Synopsys)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87940E1-3829-4C76-D1F1-382896A52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Current Status &amp; Action Items</a:t>
            </a:r>
          </a:p>
        </p:txBody>
      </p:sp>
    </p:spTree>
    <p:extLst>
      <p:ext uri="{BB962C8B-B14F-4D97-AF65-F5344CB8AC3E}">
        <p14:creationId xmlns:p14="http://schemas.microsoft.com/office/powerpoint/2010/main" val="30946192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2045</TotalTime>
  <Words>170</Words>
  <Application>Microsoft Macintosh PowerPoint</Application>
  <PresentationFormat>寬螢幕</PresentationFormat>
  <Paragraphs>45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0" baseType="lpstr">
      <vt:lpstr>TUM Neue Helvetica 55 Regular</vt:lpstr>
      <vt:lpstr>Arial</vt:lpstr>
      <vt:lpstr>Calibri</vt:lpstr>
      <vt:lpstr>Calibri Light</vt:lpstr>
      <vt:lpstr>Office Theme</vt:lpstr>
      <vt:lpstr>Technical Activities </vt:lpstr>
      <vt:lpstr>CEDA Chapters</vt:lpstr>
      <vt:lpstr>CEDA Technical Committees</vt:lpstr>
      <vt:lpstr>Current Status &amp; Action Items</vt:lpstr>
      <vt:lpstr>Current Status &amp; Action Items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Exapmple Here</dc:title>
  <dc:creator>Hough,Mackenzie C</dc:creator>
  <cp:lastModifiedBy>Tsung Yi Ho (CSD)</cp:lastModifiedBy>
  <cp:revision>18</cp:revision>
  <dcterms:created xsi:type="dcterms:W3CDTF">2020-08-31T15:23:30Z</dcterms:created>
  <dcterms:modified xsi:type="dcterms:W3CDTF">2022-07-05T07:10:36Z</dcterms:modified>
</cp:coreProperties>
</file>