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9410"/>
            </a:schemeClr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" name="Shape 1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84"/>
            <a:ext cx="12192000" cy="6854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/>
          <p:nvPr>
            <p:ph type="title"/>
          </p:nvPr>
        </p:nvSpPr>
        <p:spPr>
          <a:xfrm>
            <a:off x="1524000" y="2527213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/>
          </p:nvPr>
        </p:nvSpPr>
        <p:spPr>
          <a:xfrm>
            <a:off x="1524000" y="500688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chemeClr val="accent2">
                    <a:lumOff val="15488"/>
                  </a:schemeClr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chemeClr val="accent2">
                    <a:lumOff val="15488"/>
                  </a:schemeClr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chemeClr val="accent2">
                    <a:lumOff val="15488"/>
                  </a:schemeClr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chemeClr val="accent2">
                    <a:lumOff val="15488"/>
                  </a:schemeClr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chemeClr val="accent2">
                    <a:lumOff val="15488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icture Placeholder 3"/>
          <p:cNvSpPr/>
          <p:nvPr>
            <p:ph type="pic" sz="quarter" idx="21"/>
          </p:nvPr>
        </p:nvSpPr>
        <p:spPr>
          <a:xfrm>
            <a:off x="2657229" y="1953219"/>
            <a:ext cx="1223964" cy="12239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6" name="Picture Placeholder 3"/>
          <p:cNvSpPr/>
          <p:nvPr>
            <p:ph type="pic" sz="quarter" idx="22"/>
          </p:nvPr>
        </p:nvSpPr>
        <p:spPr>
          <a:xfrm>
            <a:off x="4132996" y="1953219"/>
            <a:ext cx="1223964" cy="12239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7" name="Picture Placeholder 3"/>
          <p:cNvSpPr/>
          <p:nvPr>
            <p:ph type="pic" sz="quarter" idx="23"/>
          </p:nvPr>
        </p:nvSpPr>
        <p:spPr>
          <a:xfrm>
            <a:off x="5591943" y="1953219"/>
            <a:ext cx="1223964" cy="12239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8" name="Picture Placeholder 3"/>
          <p:cNvSpPr/>
          <p:nvPr>
            <p:ph type="pic" sz="quarter" idx="24"/>
          </p:nvPr>
        </p:nvSpPr>
        <p:spPr>
          <a:xfrm>
            <a:off x="7067711" y="1953219"/>
            <a:ext cx="1223964" cy="12239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9" name="Picture Placeholder 3"/>
          <p:cNvSpPr/>
          <p:nvPr>
            <p:ph type="pic" sz="quarter" idx="25"/>
          </p:nvPr>
        </p:nvSpPr>
        <p:spPr>
          <a:xfrm>
            <a:off x="8543479" y="1953219"/>
            <a:ext cx="1223964" cy="12239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0" name="Picture Placeholder 3"/>
          <p:cNvSpPr/>
          <p:nvPr>
            <p:ph type="pic" sz="quarter" idx="26"/>
          </p:nvPr>
        </p:nvSpPr>
        <p:spPr>
          <a:xfrm>
            <a:off x="2657229" y="3429000"/>
            <a:ext cx="1223964" cy="12239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1" name="Picture Placeholder 3"/>
          <p:cNvSpPr/>
          <p:nvPr>
            <p:ph type="pic" sz="quarter" idx="27"/>
          </p:nvPr>
        </p:nvSpPr>
        <p:spPr>
          <a:xfrm>
            <a:off x="4132996" y="3429000"/>
            <a:ext cx="1223964" cy="12239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2" name="Picture Placeholder 3"/>
          <p:cNvSpPr/>
          <p:nvPr>
            <p:ph type="pic" sz="quarter" idx="28"/>
          </p:nvPr>
        </p:nvSpPr>
        <p:spPr>
          <a:xfrm>
            <a:off x="5591943" y="3429000"/>
            <a:ext cx="1223964" cy="12239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3" name="Picture Placeholder 3"/>
          <p:cNvSpPr/>
          <p:nvPr>
            <p:ph type="pic" sz="quarter" idx="29"/>
          </p:nvPr>
        </p:nvSpPr>
        <p:spPr>
          <a:xfrm>
            <a:off x="7067711" y="3429000"/>
            <a:ext cx="1223964" cy="12239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4" name="Picture Placeholder 3"/>
          <p:cNvSpPr/>
          <p:nvPr>
            <p:ph type="pic" sz="quarter" idx="30"/>
          </p:nvPr>
        </p:nvSpPr>
        <p:spPr>
          <a:xfrm>
            <a:off x="8543479" y="3429000"/>
            <a:ext cx="1223964" cy="12239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84"/>
            <a:ext cx="12192000" cy="68544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ieee-cas.org/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-cas.org/" TargetMode="External"/><Relationship Id="rId3" Type="http://schemas.openxmlformats.org/officeDocument/2006/relationships/hyperlink" Target="https://ieee-cas.org/form/predoc-grant" TargetMode="External"/><Relationship Id="rId4" Type="http://schemas.openxmlformats.org/officeDocument/2006/relationships/hyperlink" Target="https://ieee-cas.org/post/news/call-board-governors-nominations-2023-2025-term" TargetMode="External"/><Relationship Id="rId5" Type="http://schemas.openxmlformats.org/officeDocument/2006/relationships/hyperlink" Target="https://ieee-cas.org/post/announcement/second-call-proposals-cas-emerging-and-selected-topics-industry-forums-casif-2022" TargetMode="External"/><Relationship Id="rId6" Type="http://schemas.openxmlformats.org/officeDocument/2006/relationships/hyperlink" Target="https://ieee-cas.org/forms/2022-ieee-circuits-and-systems-society-student-travel-grant-nominations-2nd-call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eee-cas.org/files/ieeecass/2022-05/ojcas_cfp_advanced_power_electronics_techniques_for_smart_grid_applications.pdf" TargetMode="External"/><Relationship Id="rId3" Type="http://schemas.openxmlformats.org/officeDocument/2006/relationships/hyperlink" Target="https://ieee-cas.org/post/announcement/call-special-issue-proposals-ieee-transactions-circuits-and-systems-video" TargetMode="External"/><Relationship Id="rId4" Type="http://schemas.openxmlformats.org/officeDocument/2006/relationships/hyperlink" Target="https://ieee-cas.org/files/ieeecass/2022-06/JETCAS_2022_CFP_Unconventional_Computing_Techniques%20(2).pdf" TargetMode="External"/><Relationship Id="rId5" Type="http://schemas.openxmlformats.org/officeDocument/2006/relationships/hyperlink" Target="https://ieee-cas.org/files/ieeecass/2022-06/Call_for_Papers_TBioCAS_Special%20Issue_v5.pdf" TargetMode="External"/><Relationship Id="rId6" Type="http://schemas.openxmlformats.org/officeDocument/2006/relationships/hyperlink" Target="http://www.ieee-cas.org/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/>
          <p:nvPr>
            <p:ph type="ctrTitle"/>
          </p:nvPr>
        </p:nvSpPr>
        <p:spPr>
          <a:xfrm>
            <a:off x="1524000" y="3057566"/>
            <a:ext cx="9144000" cy="23876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Latest CASS Updates</a:t>
            </a:r>
          </a:p>
        </p:txBody>
      </p:sp>
      <p:sp>
        <p:nvSpPr>
          <p:cNvPr id="115" name="Subtitle 2"/>
          <p:cNvSpPr txBox="1"/>
          <p:nvPr>
            <p:ph type="subTitle" sz="quarter" idx="1"/>
          </p:nvPr>
        </p:nvSpPr>
        <p:spPr>
          <a:xfrm>
            <a:off x="1524000" y="5445166"/>
            <a:ext cx="9144000" cy="689824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FFFFFF"/>
                </a:solidFill>
              </a:defRPr>
            </a:lvl1pPr>
          </a:lstStyle>
          <a:p>
            <a:pPr/>
            <a:r>
              <a:t>Ricardo Reis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C73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 Placeholder 6"/>
          <p:cNvSpPr txBox="1"/>
          <p:nvPr>
            <p:ph type="sldNum" sz="quarter" idx="4294967295"/>
          </p:nvPr>
        </p:nvSpPr>
        <p:spPr>
          <a:xfrm>
            <a:off x="11478216" y="6341995"/>
            <a:ext cx="220004" cy="2059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52" name="Text Box 3"/>
          <p:cNvSpPr txBox="1"/>
          <p:nvPr/>
        </p:nvSpPr>
        <p:spPr>
          <a:xfrm>
            <a:off x="228305" y="143746"/>
            <a:ext cx="11384120" cy="774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25400" dir="2700000">
              <a:srgbClr val="151623">
                <a:alpha val="3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defRPr spc="300" sz="48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pPr/>
            <a:r>
              <a:t>STUDENT DESIGN COMPETITION</a:t>
            </a:r>
          </a:p>
        </p:txBody>
      </p:sp>
      <p:sp>
        <p:nvSpPr>
          <p:cNvPr id="153" name="Rectangle 12"/>
          <p:cNvSpPr txBox="1"/>
          <p:nvPr/>
        </p:nvSpPr>
        <p:spPr>
          <a:xfrm>
            <a:off x="403940" y="1006753"/>
            <a:ext cx="11559461" cy="5201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lvl="1">
              <a:defRPr sz="20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t>The IEEE Circuits and Systems Society (CASS) invites you to participate in the 5th CASS Student Design Competition. The CASS Student Design Competition is a worldwide competition where undergraduate students will suggest and execute projects on Electrical Engineering, Computer Engineering and related areas. The focus should be on finding a solution to a real-life problem based on circuits and systems.</a:t>
            </a:r>
            <a:endParaRPr sz="2400"/>
          </a:p>
          <a:p>
            <a:pPr lvl="1">
              <a:defRPr sz="21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</a:p>
          <a:p>
            <a:pPr lvl="1">
              <a:defRPr sz="21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t>Three phases: </a:t>
            </a:r>
            <a:endParaRPr sz="4200"/>
          </a:p>
          <a:p>
            <a:pPr lvl="3">
              <a:defRPr sz="21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t>1</a:t>
            </a:r>
            <a:r>
              <a:rPr baseline="31999"/>
              <a:t>st</a:t>
            </a:r>
            <a:r>
              <a:t> at chapter level</a:t>
            </a:r>
            <a:endParaRPr sz="4200"/>
          </a:p>
          <a:p>
            <a:pPr lvl="3">
              <a:defRPr sz="21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t>2</a:t>
            </a:r>
            <a:r>
              <a:rPr baseline="31999"/>
              <a:t>nd</a:t>
            </a:r>
            <a:r>
              <a:t> at regional level</a:t>
            </a:r>
            <a:endParaRPr sz="4200"/>
          </a:p>
          <a:p>
            <a:pPr lvl="3">
              <a:defRPr sz="21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t>Final competition during ISCAS, in </a:t>
            </a:r>
            <a:r>
              <a:t>Monterey</a:t>
            </a:r>
            <a:r>
              <a:t>, USA, May 2</a:t>
            </a:r>
            <a:r>
              <a:t>1</a:t>
            </a:r>
            <a:r>
              <a:t> - </a:t>
            </a:r>
            <a:r>
              <a:t>25</a:t>
            </a:r>
            <a:r>
              <a:t>, </a:t>
            </a:r>
            <a:r>
              <a:t>2023</a:t>
            </a:r>
          </a:p>
          <a:p>
            <a:pPr lvl="3">
              <a:defRPr sz="24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</a:p>
          <a:p>
            <a:pPr lvl="1">
              <a:defRPr sz="21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t>CASS supports travel of up to 3 members of each of the finalist teams to present their work during ISCAS.</a:t>
            </a:r>
            <a:endParaRPr sz="4200"/>
          </a:p>
          <a:p>
            <a:pPr lvl="1">
              <a:defRPr sz="13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</a:p>
          <a:p>
            <a:pPr lvl="1">
              <a:defRPr sz="21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t>Detailed information on </a:t>
            </a:r>
            <a:r>
              <a: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http://ieee-cas.org/</a:t>
            </a:r>
            <a:endParaRPr sz="4200"/>
          </a:p>
          <a:p>
            <a:pPr lvl="1">
              <a:defRPr b="1" sz="1300" u="sng">
                <a:solidFill>
                  <a:schemeClr val="accent5"/>
                </a:solidFill>
                <a:uFill>
                  <a:solidFill>
                    <a:srgbClr val="DDDDDD"/>
                  </a:solidFill>
                </a:uFill>
                <a:latin typeface="Arial Nova Light"/>
                <a:ea typeface="Arial Nova Light"/>
                <a:cs typeface="Arial Nova Light"/>
                <a:sym typeface="Arial Nova Light"/>
              </a:defRPr>
            </a:pPr>
          </a:p>
          <a:p>
            <a:pPr lvl="1">
              <a:defRPr sz="21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t>Prepare your team for the 2022/2023 edition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ctrTitle"/>
          </p:nvPr>
        </p:nvSpPr>
        <p:spPr>
          <a:xfrm>
            <a:off x="1524000" y="2527213"/>
            <a:ext cx="9144000" cy="2953809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br/>
            <a:br/>
            <a:r>
              <a:rPr sz="4000"/>
              <a:t>For more information, please visit: www.ieee-cas.org</a:t>
            </a:r>
            <a:br>
              <a:rPr sz="4000"/>
            </a:br>
          </a:p>
        </p:txBody>
      </p:sp>
      <p:sp>
        <p:nvSpPr>
          <p:cNvPr id="156" name="Subtitle 2"/>
          <p:cNvSpPr txBox="1"/>
          <p:nvPr>
            <p:ph type="subTitle" sz="quarter" idx="1"/>
          </p:nvPr>
        </p:nvSpPr>
        <p:spPr>
          <a:xfrm>
            <a:off x="1524000" y="5481022"/>
            <a:ext cx="9144000" cy="6996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/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Latest CASS News</a:t>
            </a:r>
          </a:p>
        </p:txBody>
      </p:sp>
      <p:sp>
        <p:nvSpPr>
          <p:cNvPr id="118" name="Content Placeholder 2"/>
          <p:cNvSpPr txBox="1"/>
          <p:nvPr>
            <p:ph type="body" idx="1"/>
          </p:nvPr>
        </p:nvSpPr>
        <p:spPr>
          <a:xfrm>
            <a:off x="838199" y="1197863"/>
            <a:ext cx="10998760" cy="500197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t>The new CASS website has launched: </a:t>
            </a:r>
            <a:br/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www.ieee-cas.org</a:t>
            </a:r>
            <a:endParaRPr>
              <a:solidFill>
                <a:srgbClr val="7EB669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>
                <a:solidFill>
                  <a:srgbClr val="7EB669"/>
                </a:solidFill>
              </a:defRPr>
            </a:pPr>
          </a:p>
          <a:p>
            <a:pPr marL="0" indent="0">
              <a:lnSpc>
                <a:spcPct val="100000"/>
              </a:lnSpc>
              <a:buSzTx/>
              <a:buNone/>
              <a:defRPr sz="2400">
                <a:solidFill>
                  <a:srgbClr val="7EB669"/>
                </a:solidFill>
              </a:defRPr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CASS Pre-Doctoral Grants </a:t>
            </a:r>
            <a:r>
              <a:rPr>
                <a:solidFill>
                  <a:srgbClr val="000000"/>
                </a:solidFill>
              </a:rPr>
              <a:t>| </a:t>
            </a:r>
            <a:r>
              <a:rPr b="1">
                <a:solidFill>
                  <a:srgbClr val="000000"/>
                </a:solidFill>
              </a:rPr>
              <a:t>Deadline: 15 July 2022</a:t>
            </a:r>
          </a:p>
          <a:p>
            <a:pPr marL="0" indent="0">
              <a:lnSpc>
                <a:spcPct val="100000"/>
              </a:lnSpc>
              <a:buSzTx/>
              <a:buNone/>
              <a:defRPr sz="2400">
                <a:solidFill>
                  <a:srgbClr val="7EB669"/>
                </a:solidFill>
              </a:defRPr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rPr>
              <a:t>Call for Board of Governors (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rPr>
              <a:t>BoG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rPr>
              <a:t>) 2023-2025 term</a:t>
            </a:r>
            <a:r>
              <a:rPr>
                <a:solidFill>
                  <a:srgbClr val="000000"/>
                </a:solidFill>
              </a:rPr>
              <a:t> | </a:t>
            </a:r>
            <a:r>
              <a:rPr b="1">
                <a:solidFill>
                  <a:srgbClr val="000000"/>
                </a:solidFill>
              </a:rPr>
              <a:t>Deadline: 19 July 2022</a:t>
            </a:r>
            <a:endParaRPr b="1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>
                <a:solidFill>
                  <a:srgbClr val="7EB669"/>
                </a:solidFill>
              </a:defRPr>
            </a:pPr>
          </a:p>
          <a:p>
            <a:pPr marL="0" indent="0">
              <a:lnSpc>
                <a:spcPct val="100000"/>
              </a:lnSpc>
              <a:buSzTx/>
              <a:buNone/>
              <a:defRPr sz="2400">
                <a:solidFill>
                  <a:srgbClr val="7EB669"/>
                </a:solidFill>
              </a:defRPr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 invalidUrl="" action="" tgtFrame="" tooltip="" history="1" highlightClick="0" endSnd="0"/>
              </a:rPr>
              <a:t>Call for Proposals of the CAS Emerging and Selected Topics for Industry Forums (CASIF)</a:t>
            </a:r>
            <a:r>
              <a:t> </a:t>
            </a:r>
            <a:r>
              <a:rPr>
                <a:solidFill>
                  <a:srgbClr val="000000"/>
                </a:solidFill>
              </a:rPr>
              <a:t>| </a:t>
            </a:r>
            <a:r>
              <a:rPr b="1">
                <a:solidFill>
                  <a:srgbClr val="000000"/>
                </a:solidFill>
              </a:rPr>
              <a:t>Deadline: 31 July 2022</a:t>
            </a:r>
            <a:endParaRPr b="1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>
                <a:solidFill>
                  <a:srgbClr val="7EB669"/>
                </a:solidFill>
              </a:defRPr>
            </a:pPr>
          </a:p>
          <a:p>
            <a:pPr marL="0" indent="0">
              <a:lnSpc>
                <a:spcPct val="100000"/>
              </a:lnSpc>
              <a:buSzTx/>
              <a:buNone/>
              <a:defRPr sz="2400">
                <a:solidFill>
                  <a:srgbClr val="7EB669"/>
                </a:solidFill>
              </a:defRPr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6" invalidUrl="" action="" tgtFrame="" tooltip="" history="1" highlightClick="0" endSnd="0"/>
              </a:rPr>
              <a:t>CASS Student Travel Grants </a:t>
            </a:r>
            <a:r>
              <a:rPr>
                <a:solidFill>
                  <a:srgbClr val="000000"/>
                </a:solidFill>
              </a:rPr>
              <a:t>| </a:t>
            </a:r>
            <a:r>
              <a:rPr b="1">
                <a:solidFill>
                  <a:srgbClr val="000000"/>
                </a:solidFill>
              </a:rPr>
              <a:t>Deadline: 1 August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/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Latest CASS News</a:t>
            </a:r>
          </a:p>
        </p:txBody>
      </p:sp>
      <p:sp>
        <p:nvSpPr>
          <p:cNvPr id="121" name="Content Placeholder 2"/>
          <p:cNvSpPr txBox="1"/>
          <p:nvPr>
            <p:ph type="body" idx="1"/>
          </p:nvPr>
        </p:nvSpPr>
        <p:spPr>
          <a:xfrm>
            <a:off x="838199" y="1197864"/>
            <a:ext cx="10998760" cy="524103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t>Latest calls for CASS publications:</a:t>
            </a:r>
          </a:p>
          <a:p>
            <a:pPr lvl="1" marL="0" indent="457200">
              <a:lnSpc>
                <a:spcPct val="100000"/>
              </a:lnSpc>
              <a:spcBef>
                <a:spcPts val="500"/>
              </a:spcBef>
              <a:buSzTx/>
              <a:buNone/>
              <a:defRPr b="1" sz="2400"/>
            </a:pPr>
            <a:r>
              <a:t>OJCAS </a:t>
            </a:r>
            <a:r>
              <a:rPr b="0"/>
              <a:t>- </a:t>
            </a:r>
            <a:r>
              <a:rPr b="0" i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Call for Papers Special Section on Advanced Power Electronics Techniques for Smart Grid Applications</a:t>
            </a:r>
            <a:r>
              <a:rPr b="0" i="1"/>
              <a:t> </a:t>
            </a:r>
            <a:r>
              <a:rPr b="0"/>
              <a:t>| </a:t>
            </a:r>
            <a:r>
              <a:t>Deadline: 21 July 2022</a:t>
            </a:r>
          </a:p>
          <a:p>
            <a:pPr lvl="1" marL="0" indent="457200">
              <a:lnSpc>
                <a:spcPct val="100000"/>
              </a:lnSpc>
              <a:spcBef>
                <a:spcPts val="500"/>
              </a:spcBef>
              <a:buSzTx/>
              <a:buNone/>
              <a:defRPr b="1" sz="2400"/>
            </a:pPr>
            <a:r>
              <a:t>TCSVT</a:t>
            </a:r>
            <a:r>
              <a:rPr b="0"/>
              <a:t> – </a:t>
            </a:r>
            <a:r>
              <a:rPr b="0" i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Call for Papers Emerging Topics in all Areas Relevant to TCSVT</a:t>
            </a:r>
            <a:r>
              <a:rPr b="0" i="1"/>
              <a:t> </a:t>
            </a:r>
            <a:r>
              <a:rPr b="0"/>
              <a:t>| </a:t>
            </a:r>
            <a:r>
              <a:t>Deadline: 15 September 2022</a:t>
            </a:r>
          </a:p>
          <a:p>
            <a:pPr lvl="1" marL="0" indent="457200">
              <a:lnSpc>
                <a:spcPct val="100000"/>
              </a:lnSpc>
              <a:spcBef>
                <a:spcPts val="500"/>
              </a:spcBef>
              <a:buSzTx/>
              <a:buNone/>
              <a:defRPr b="1" sz="2400"/>
            </a:pPr>
            <a:r>
              <a:t>JETCAS</a:t>
            </a:r>
            <a:r>
              <a:rPr b="0"/>
              <a:t> - </a:t>
            </a:r>
            <a:r>
              <a:rPr b="0" i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rPr>
              <a:t>Call for Papers Unconventional Computing Techniques for Emerging Technology Applications</a:t>
            </a:r>
            <a:r>
              <a:rPr b="0" i="1"/>
              <a:t> </a:t>
            </a:r>
            <a:r>
              <a:rPr b="0"/>
              <a:t>| </a:t>
            </a:r>
            <a:r>
              <a:t>Deadline: 1 October 2022</a:t>
            </a:r>
          </a:p>
          <a:p>
            <a:pPr lvl="1" marL="0" indent="457200">
              <a:lnSpc>
                <a:spcPct val="100000"/>
              </a:lnSpc>
              <a:spcBef>
                <a:spcPts val="500"/>
              </a:spcBef>
              <a:buSzTx/>
              <a:buNone/>
              <a:defRPr b="1" sz="2400"/>
            </a:pPr>
            <a:r>
              <a:t>TBioCAS</a:t>
            </a:r>
            <a:r>
              <a:rPr b="0"/>
              <a:t> - </a:t>
            </a:r>
            <a:r>
              <a:rPr b="0" i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 invalidUrl="" action="" tgtFrame="" tooltip="" history="1" highlightClick="0" endSnd="0"/>
              </a:rPr>
              <a:t>Call for Papers Special Issue on Flexible Biomedical Sensors for Healthcare Applications</a:t>
            </a:r>
            <a:r>
              <a:rPr b="0" i="1">
                <a:solidFill>
                  <a:srgbClr val="7EB669"/>
                </a:solidFill>
              </a:rPr>
              <a:t> </a:t>
            </a:r>
            <a:r>
              <a:rPr b="0"/>
              <a:t>| </a:t>
            </a:r>
            <a:r>
              <a:t>Deadline:</a:t>
            </a:r>
            <a:r>
              <a:rPr b="0"/>
              <a:t> </a:t>
            </a:r>
            <a:r>
              <a:t>20 December 2022</a:t>
            </a:r>
          </a:p>
          <a:p>
            <a:pPr marL="0" indent="228600">
              <a:lnSpc>
                <a:spcPct val="100000"/>
              </a:lnSpc>
              <a:buSzTx/>
              <a:buNone/>
              <a:defRPr b="1" sz="1800"/>
            </a:pPr>
          </a:p>
          <a:p>
            <a:pPr marL="0" indent="228600">
              <a:lnSpc>
                <a:spcPct val="100000"/>
              </a:lnSpc>
              <a:buSzTx/>
              <a:buNone/>
              <a:defRPr b="1" sz="1800"/>
            </a:pPr>
            <a:r>
              <a:t>For more information and the latest news on the IEEE Circuits and Systems Society, please visit: </a:t>
            </a:r>
            <a:br/>
            <a:r>
              <a:rPr b="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6" invalidUrl="" action="" tgtFrame="" tooltip="" history="1" highlightClick="0" endSnd="0"/>
              </a:rPr>
              <a:t>www.ieee-cas.org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>
            <p:ph type="title"/>
          </p:nvPr>
        </p:nvSpPr>
        <p:spPr>
          <a:xfrm>
            <a:off x="576942" y="194303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New Journal</a:t>
            </a:r>
          </a:p>
        </p:txBody>
      </p:sp>
      <p:pic>
        <p:nvPicPr>
          <p:cNvPr id="124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5524" y="0"/>
            <a:ext cx="4846695" cy="685868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Box 6"/>
          <p:cNvSpPr txBox="1"/>
          <p:nvPr/>
        </p:nvSpPr>
        <p:spPr>
          <a:xfrm>
            <a:off x="622662" y="1391002"/>
            <a:ext cx="4948648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7EB669"/>
                </a:solidFill>
              </a:defRPr>
            </a:pPr>
            <a:r>
              <a:t>IEEE Transactions on AgriFood Electronics (TAFE)</a:t>
            </a:r>
          </a:p>
          <a:p>
            <a:pPr>
              <a:defRPr>
                <a:solidFill>
                  <a:srgbClr val="7EB669"/>
                </a:solidFill>
              </a:defRPr>
            </a:pPr>
            <a:r>
              <a:t> </a:t>
            </a:r>
          </a:p>
          <a:p>
            <a:pPr>
              <a:defRPr>
                <a:solidFill>
                  <a:srgbClr val="7EB669"/>
                </a:solidFill>
              </a:defRPr>
            </a:pPr>
            <a:r>
              <a:t>submission portal will open in </a:t>
            </a:r>
            <a:r>
              <a:rPr b="1">
                <a:solidFill>
                  <a:srgbClr val="000000"/>
                </a:solidFill>
              </a:rPr>
              <a:t>November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>
            <a:off x="576942" y="194303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Seasonal Schools</a:t>
            </a:r>
          </a:p>
        </p:txBody>
      </p:sp>
      <p:sp>
        <p:nvSpPr>
          <p:cNvPr id="128" name="TextBox 6"/>
          <p:cNvSpPr txBox="1"/>
          <p:nvPr/>
        </p:nvSpPr>
        <p:spPr>
          <a:xfrm>
            <a:off x="622662" y="1391002"/>
            <a:ext cx="3953860" cy="2669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Call for Seasonal Schools</a:t>
            </a:r>
          </a:p>
          <a:p>
            <a:pPr/>
          </a:p>
          <a:p>
            <a:pPr/>
            <a:r>
              <a:t>In Person or Hybrid Seasonal Schools can get a support of US$5000</a:t>
            </a:r>
          </a:p>
          <a:p>
            <a:pPr/>
          </a:p>
          <a:p>
            <a:pPr/>
            <a:r>
              <a:t>Virtual ones can get US$ 2000</a:t>
            </a:r>
          </a:p>
          <a:p>
            <a:pPr/>
          </a:p>
          <a:p>
            <a:pPr/>
            <a:r>
              <a:t>Book based on slides with comments</a:t>
            </a:r>
          </a:p>
          <a:p>
            <a:pPr/>
            <a:r>
              <a:t>(see CASS webpage)</a:t>
            </a:r>
          </a:p>
        </p:txBody>
      </p:sp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3303" y="597221"/>
            <a:ext cx="7217674" cy="4522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>
            <p:ph type="title"/>
          </p:nvPr>
        </p:nvSpPr>
        <p:spPr>
          <a:xfrm>
            <a:off x="838200" y="11004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Upcoming CASS Flagship Conferences</a:t>
            </a:r>
          </a:p>
        </p:txBody>
      </p:sp>
      <p:sp>
        <p:nvSpPr>
          <p:cNvPr id="132" name="Content Placeholder 2"/>
          <p:cNvSpPr txBox="1"/>
          <p:nvPr>
            <p:ph type="body" idx="1"/>
          </p:nvPr>
        </p:nvSpPr>
        <p:spPr>
          <a:xfrm>
            <a:off x="838200" y="1307591"/>
            <a:ext cx="10515600" cy="5056634"/>
          </a:xfrm>
          <a:prstGeom prst="rect">
            <a:avLst/>
          </a:prstGeom>
        </p:spPr>
        <p:txBody>
          <a:bodyPr numCol="2"/>
          <a:lstStyle/>
          <a:p>
            <a:pPr marL="0" indent="0">
              <a:lnSpc>
                <a:spcPct val="72000"/>
              </a:lnSpc>
              <a:buSzTx/>
              <a:buNone/>
              <a:defRPr b="1" sz="2200">
                <a:solidFill>
                  <a:srgbClr val="7EB669"/>
                </a:solidFill>
              </a:defRPr>
            </a:pPr>
            <a:r>
              <a:t>Global Flagship</a:t>
            </a:r>
            <a:endParaRPr sz="1900"/>
          </a:p>
          <a:p>
            <a:pPr>
              <a:lnSpc>
                <a:spcPct val="96000"/>
              </a:lnSpc>
              <a:defRPr b="1" sz="1900"/>
            </a:pPr>
            <a:r>
              <a:t>ISCAS 2023 </a:t>
            </a:r>
            <a:r>
              <a:rPr b="0"/>
              <a:t>| 21-25 May 2023 Monterey, California, USA</a:t>
            </a:r>
            <a:br>
              <a:rPr b="0"/>
            </a:br>
            <a:r>
              <a:rPr b="0" i="1" sz="1500"/>
              <a:t>International Symposium on Circuits and Systems (ISCAS)</a:t>
            </a:r>
          </a:p>
          <a:p>
            <a:pPr marL="0" indent="0">
              <a:lnSpc>
                <a:spcPct val="72000"/>
              </a:lnSpc>
              <a:buSzTx/>
              <a:buNone/>
              <a:defRPr b="1" sz="2200">
                <a:solidFill>
                  <a:srgbClr val="7EB669"/>
                </a:solidFill>
              </a:defRPr>
            </a:pPr>
            <a:r>
              <a:t>Regional Flagship</a:t>
            </a:r>
            <a:endParaRPr sz="1900"/>
          </a:p>
          <a:p>
            <a:pPr>
              <a:lnSpc>
                <a:spcPct val="96000"/>
              </a:lnSpc>
              <a:defRPr b="1" sz="1900"/>
            </a:pPr>
            <a:r>
              <a:t>APCCAS 2022 </a:t>
            </a:r>
            <a:r>
              <a:rPr b="0"/>
              <a:t>| 27-30 October 2022 Shenzen, China</a:t>
            </a:r>
            <a:br>
              <a:rPr b="0"/>
            </a:br>
            <a:r>
              <a:rPr b="0" i="1" sz="1500"/>
              <a:t>Asia Pacific Conference on Circuits and Systems (APCCAS, R10)</a:t>
            </a:r>
          </a:p>
          <a:p>
            <a:pPr>
              <a:lnSpc>
                <a:spcPct val="96000"/>
              </a:lnSpc>
              <a:defRPr b="1" sz="1900"/>
            </a:pPr>
            <a:r>
              <a:t>ICECS 2022 </a:t>
            </a:r>
            <a:r>
              <a:rPr b="0"/>
              <a:t>| 24-26 October 2022 Glasgow, United Kingdom</a:t>
            </a:r>
            <a:br>
              <a:rPr b="0"/>
            </a:br>
            <a:r>
              <a:rPr b="0" i="1" sz="1500"/>
              <a:t>International Conference on Electronics, Circuits, and Systems (ICECS, R8)</a:t>
            </a:r>
          </a:p>
          <a:p>
            <a:pPr>
              <a:lnSpc>
                <a:spcPct val="96000"/>
              </a:lnSpc>
              <a:defRPr b="1" sz="1900"/>
            </a:pPr>
            <a:r>
              <a:t>LASCAS 2023 </a:t>
            </a:r>
            <a:r>
              <a:rPr b="0"/>
              <a:t>| 28 February-3 March 2023 Quito, Ecuador </a:t>
            </a:r>
            <a:br>
              <a:rPr b="0"/>
            </a:br>
            <a:r>
              <a:rPr b="0" i="1" sz="1500"/>
              <a:t>Latin American Symposium on Circuits and Systems (LASCAS, R9)</a:t>
            </a:r>
            <a:endParaRPr sz="2600"/>
          </a:p>
          <a:p>
            <a:pPr>
              <a:lnSpc>
                <a:spcPct val="96000"/>
              </a:lnSpc>
              <a:defRPr b="1" sz="1900"/>
            </a:pPr>
            <a:r>
              <a:t>MWSCAS 2022 </a:t>
            </a:r>
            <a:r>
              <a:rPr b="0"/>
              <a:t>| 7-10 August 2022 Fukuoka, Japan</a:t>
            </a:r>
            <a:br>
              <a:rPr b="0"/>
            </a:br>
            <a:r>
              <a:rPr b="0" i="1" sz="1500"/>
              <a:t>International Midwest Conference on Circuits and Systems (MWSCAS, R1-6)</a:t>
            </a:r>
          </a:p>
          <a:p>
            <a:pPr>
              <a:lnSpc>
                <a:spcPct val="96000"/>
              </a:lnSpc>
              <a:defRPr b="1" sz="1900"/>
            </a:pPr>
            <a:r>
              <a:t>NEWCAS 2023 </a:t>
            </a:r>
            <a:r>
              <a:rPr b="0"/>
              <a:t>| 19-22 June 2022 Edinburgh, Scotland </a:t>
            </a:r>
            <a:br>
              <a:rPr b="0"/>
            </a:br>
            <a:r>
              <a:rPr b="0" i="1" sz="1500"/>
              <a:t>IEEE Interregional NEWCAS Conference (NEWCAS, R7/9)</a:t>
            </a:r>
            <a:endParaRPr i="1" sz="2200"/>
          </a:p>
          <a:p>
            <a:pPr marL="0" indent="0">
              <a:lnSpc>
                <a:spcPct val="72000"/>
              </a:lnSpc>
              <a:buSzTx/>
              <a:buNone/>
              <a:defRPr b="1" sz="2200">
                <a:solidFill>
                  <a:srgbClr val="7EB669"/>
                </a:solidFill>
              </a:defRPr>
            </a:pPr>
            <a:r>
              <a:t>Premier Flagship</a:t>
            </a:r>
            <a:endParaRPr sz="1900"/>
          </a:p>
          <a:p>
            <a:pPr>
              <a:lnSpc>
                <a:spcPct val="96000"/>
              </a:lnSpc>
              <a:defRPr b="1" sz="1900"/>
            </a:pPr>
            <a:r>
              <a:t>ISICAS 2022 </a:t>
            </a:r>
            <a:r>
              <a:rPr b="0"/>
              <a:t>| 20-21 October 2022 Bordeaux, France</a:t>
            </a:r>
            <a:br>
              <a:rPr b="0"/>
            </a:br>
            <a:r>
              <a:rPr b="0" i="1" sz="1500"/>
              <a:t>International Symposium on Integrated Circuits and Systems (ISICAS) </a:t>
            </a:r>
          </a:p>
          <a:p>
            <a:pPr>
              <a:lnSpc>
                <a:spcPct val="96000"/>
              </a:lnSpc>
              <a:defRPr b="1" sz="1900"/>
            </a:pPr>
            <a:r>
              <a:t>AICAS 2023 </a:t>
            </a:r>
            <a:r>
              <a:rPr b="0"/>
              <a:t>| Hangzhou, China</a:t>
            </a:r>
            <a:br>
              <a:rPr b="0"/>
            </a:br>
            <a:r>
              <a:rPr b="0" i="1" sz="1500"/>
              <a:t>International Conference on Artificial Intelligence Circuits and Systems (AICAS)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/>
          <p:nvPr>
            <p:ph type="title"/>
          </p:nvPr>
        </p:nvSpPr>
        <p:spPr>
          <a:xfrm>
            <a:off x="234093" y="238125"/>
            <a:ext cx="10515601" cy="1325563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2023 International Symposium </a:t>
            </a:r>
            <a:br/>
            <a:r>
              <a:t>on Circuits and Systems (ISCAS)</a:t>
            </a:r>
          </a:p>
        </p:txBody>
      </p:sp>
      <p:sp>
        <p:nvSpPr>
          <p:cNvPr id="135" name="Content Placeholder 2"/>
          <p:cNvSpPr txBox="1"/>
          <p:nvPr>
            <p:ph type="body" sz="half" idx="1"/>
          </p:nvPr>
        </p:nvSpPr>
        <p:spPr>
          <a:xfrm>
            <a:off x="431800" y="1777139"/>
            <a:ext cx="5562600" cy="4351338"/>
          </a:xfrm>
          <a:prstGeom prst="rect">
            <a:avLst/>
          </a:prstGeom>
        </p:spPr>
        <p:txBody>
          <a:bodyPr/>
          <a:lstStyle/>
          <a:p>
            <a:pPr>
              <a:defRPr b="1" sz="2000">
                <a:solidFill>
                  <a:srgbClr val="7EB669"/>
                </a:solidFill>
              </a:defRPr>
            </a:pPr>
            <a:r>
              <a:t>Date and Location:</a:t>
            </a:r>
            <a:br/>
            <a:r>
              <a:rPr b="0">
                <a:solidFill>
                  <a:srgbClr val="000000"/>
                </a:solidFill>
              </a:rPr>
              <a:t>21-25 May 2023, Monterey, California, USA</a:t>
            </a:r>
            <a:endParaRPr b="0">
              <a:solidFill>
                <a:srgbClr val="000000"/>
              </a:solidFill>
            </a:endParaRPr>
          </a:p>
          <a:p>
            <a:pPr>
              <a:defRPr b="1" sz="2000">
                <a:solidFill>
                  <a:srgbClr val="7EB669"/>
                </a:solidFill>
              </a:defRPr>
            </a:pPr>
            <a:r>
              <a:t>Conference Theme: </a:t>
            </a:r>
            <a:br/>
            <a:r>
              <a:rPr b="0">
                <a:solidFill>
                  <a:srgbClr val="000000"/>
                </a:solidFill>
              </a:rPr>
              <a:t>“Technology Disruption and Society” </a:t>
            </a:r>
            <a:endParaRPr b="0">
              <a:solidFill>
                <a:srgbClr val="000000"/>
              </a:solidFill>
            </a:endParaRPr>
          </a:p>
          <a:p>
            <a:pPr>
              <a:defRPr b="1" sz="2000">
                <a:solidFill>
                  <a:srgbClr val="7EB669"/>
                </a:solidFill>
              </a:defRPr>
            </a:pPr>
            <a:r>
              <a:t>Conference Venue:</a:t>
            </a:r>
            <a:br/>
            <a:r>
              <a:rPr b="0">
                <a:solidFill>
                  <a:srgbClr val="000000"/>
                </a:solidFill>
              </a:rPr>
              <a:t>Monterey Convention Center</a:t>
            </a:r>
            <a:endParaRPr b="0">
              <a:solidFill>
                <a:srgbClr val="000000"/>
              </a:solidFill>
            </a:endParaRPr>
          </a:p>
          <a:p>
            <a:pPr>
              <a:defRPr b="1" sz="2000">
                <a:solidFill>
                  <a:srgbClr val="7EB669"/>
                </a:solidFill>
              </a:defRPr>
            </a:pPr>
            <a:r>
              <a:t>Call for Papers Deadline:</a:t>
            </a:r>
            <a:br/>
            <a:r>
              <a:rPr b="0">
                <a:solidFill>
                  <a:srgbClr val="000000"/>
                </a:solidFill>
              </a:rPr>
              <a:t>24 October 2022</a:t>
            </a:r>
            <a:endParaRPr b="0">
              <a:solidFill>
                <a:srgbClr val="000000"/>
              </a:solidFill>
            </a:endParaRPr>
          </a:p>
          <a:p>
            <a:pPr>
              <a:defRPr b="1" sz="2000">
                <a:solidFill>
                  <a:srgbClr val="7EB669"/>
                </a:solidFill>
              </a:defRPr>
            </a:pPr>
            <a:r>
              <a:t>Planned Conference Events:</a:t>
            </a:r>
          </a:p>
          <a:p>
            <a:pPr lvl="1" marL="685800" indent="-228600">
              <a:spcBef>
                <a:spcPts val="500"/>
              </a:spcBef>
              <a:defRPr sz="2000"/>
            </a:pPr>
            <a:r>
              <a:t>Welcome Reception 22 May, Monterey Bay Aquarium</a:t>
            </a:r>
            <a:endParaRPr sz="2400"/>
          </a:p>
          <a:p>
            <a:pPr lvl="1" marL="685800" indent="-228600">
              <a:spcBef>
                <a:spcPts val="500"/>
              </a:spcBef>
              <a:defRPr sz="2000"/>
            </a:pPr>
            <a:r>
              <a:t>Gala Dinner 24 May, Monterey Beach House</a:t>
            </a:r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611" y="1"/>
            <a:ext cx="530239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/>
          <p:nvPr>
            <p:ph type="title"/>
          </p:nvPr>
        </p:nvSpPr>
        <p:spPr>
          <a:xfrm>
            <a:off x="533400" y="334979"/>
            <a:ext cx="5562600" cy="2016336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2023 </a:t>
            </a:r>
            <a:r>
              <a:rPr i="1"/>
              <a:t>Latin American </a:t>
            </a:r>
            <a:br>
              <a:rPr i="1"/>
            </a:br>
            <a:r>
              <a:rPr i="1"/>
              <a:t>Symposium on Circuits </a:t>
            </a:r>
            <a:br>
              <a:rPr i="1"/>
            </a:br>
            <a:r>
              <a:rPr i="1"/>
              <a:t>and Systems (LASCAS, R9)</a:t>
            </a:r>
          </a:p>
        </p:txBody>
      </p:sp>
      <p:sp>
        <p:nvSpPr>
          <p:cNvPr id="139" name="Content Placeholder 2"/>
          <p:cNvSpPr txBox="1"/>
          <p:nvPr>
            <p:ph type="body" sz="quarter" idx="1"/>
          </p:nvPr>
        </p:nvSpPr>
        <p:spPr>
          <a:xfrm>
            <a:off x="583353" y="2506661"/>
            <a:ext cx="5562601" cy="140214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000">
                <a:solidFill>
                  <a:srgbClr val="7EB669"/>
                </a:solidFill>
              </a:defRPr>
            </a:pPr>
            <a:r>
              <a:t>Date and Location:</a:t>
            </a:r>
            <a:br/>
            <a:r>
              <a:rPr b="0">
                <a:solidFill>
                  <a:srgbClr val="000000"/>
                </a:solidFill>
              </a:rPr>
              <a:t>28 February-3 March 2023 Quito, Ecuador </a:t>
            </a:r>
            <a:endParaRPr b="0">
              <a:solidFill>
                <a:srgbClr val="000000"/>
              </a:solidFill>
            </a:endParaRPr>
          </a:p>
          <a:p>
            <a:pPr marL="0" indent="0">
              <a:buSzTx/>
              <a:buNone/>
              <a:defRPr b="1" sz="2000">
                <a:solidFill>
                  <a:srgbClr val="7EB669"/>
                </a:solidFill>
              </a:defRPr>
            </a:pPr>
            <a:r>
              <a:t>Call for Papers Deadline:</a:t>
            </a:r>
            <a:br/>
            <a:r>
              <a:rPr b="0">
                <a:solidFill>
                  <a:srgbClr val="000000"/>
                </a:solidFill>
              </a:rPr>
              <a:t>24 October 2022</a:t>
            </a:r>
          </a:p>
        </p:txBody>
      </p:sp>
      <p:pic>
        <p:nvPicPr>
          <p:cNvPr id="14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2206" y="0"/>
            <a:ext cx="484446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Box 7"/>
          <p:cNvSpPr txBox="1"/>
          <p:nvPr/>
        </p:nvSpPr>
        <p:spPr>
          <a:xfrm>
            <a:off x="629072" y="4280599"/>
            <a:ext cx="5338427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pPr/>
            <a:r>
              <a:t>Best papers selected to TCAS 2 and TCAS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C73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Box 3"/>
          <p:cNvSpPr txBox="1"/>
          <p:nvPr/>
        </p:nvSpPr>
        <p:spPr>
          <a:xfrm>
            <a:off x="2115268" y="86102"/>
            <a:ext cx="7276237" cy="774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38099" dir="2700000">
              <a:srgbClr val="151623">
                <a:alpha val="3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algn="ctr">
              <a:defRPr spc="300" sz="48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pPr/>
            <a:r>
              <a:t>CASS TALKS</a:t>
            </a:r>
          </a:p>
        </p:txBody>
      </p:sp>
      <p:sp>
        <p:nvSpPr>
          <p:cNvPr id="144" name="Each Friday, 1:30 PM"/>
          <p:cNvSpPr txBox="1"/>
          <p:nvPr/>
        </p:nvSpPr>
        <p:spPr>
          <a:xfrm>
            <a:off x="4151793" y="1293474"/>
            <a:ext cx="2817986" cy="33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lvl="1">
              <a:defRPr sz="19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t>Each Friday, 1:30 PM</a:t>
            </a:r>
          </a:p>
        </p:txBody>
      </p:sp>
      <p:sp>
        <p:nvSpPr>
          <p:cNvPr id="145" name="YouTube Live @ IEEE CASS Rio Grande do Sul Chapter…"/>
          <p:cNvSpPr txBox="1"/>
          <p:nvPr/>
        </p:nvSpPr>
        <p:spPr>
          <a:xfrm>
            <a:off x="3093574" y="2121327"/>
            <a:ext cx="5808892" cy="629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228600">
              <a:defRPr sz="2000">
                <a:solidFill>
                  <a:srgbClr val="FFFC6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YouTube Live @ IEEE CASS Rio Grande do Sul Chapter</a:t>
            </a:r>
            <a:endParaRPr sz="4100"/>
          </a:p>
          <a:p>
            <a:pPr defTabSz="228600">
              <a:defRPr sz="2000">
                <a:solidFill>
                  <a:srgbClr val="F8BA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https://www.youtube.com/cassriograndedosul</a:t>
            </a:r>
          </a:p>
        </p:txBody>
      </p:sp>
      <p:sp>
        <p:nvSpPr>
          <p:cNvPr id="146" name="Organized by CASS Rio Grande do Sul Chapter"/>
          <p:cNvSpPr txBox="1"/>
          <p:nvPr/>
        </p:nvSpPr>
        <p:spPr>
          <a:xfrm>
            <a:off x="2898475" y="873685"/>
            <a:ext cx="5652672" cy="33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lvl="1">
              <a:defRPr sz="19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t>Organized by CASS Rio Grande do Sul Chapter</a:t>
            </a:r>
          </a:p>
        </p:txBody>
      </p:sp>
      <p:sp>
        <p:nvSpPr>
          <p:cNvPr id="147" name="presentations are realtime"/>
          <p:cNvSpPr txBox="1"/>
          <p:nvPr/>
        </p:nvSpPr>
        <p:spPr>
          <a:xfrm>
            <a:off x="3861478" y="1701537"/>
            <a:ext cx="3305416" cy="33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lvl="1" algn="ctr">
              <a:defRPr sz="1900">
                <a:solidFill>
                  <a:srgbClr val="FEFFFE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t>presentations are realtime</a:t>
            </a:r>
          </a:p>
        </p:txBody>
      </p:sp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" y="3429000"/>
            <a:ext cx="5803900" cy="3264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8412" y="3429000"/>
            <a:ext cx="5803901" cy="3264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