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453" r:id="rId3"/>
    <p:sldId id="6158" r:id="rId4"/>
    <p:sldId id="528" r:id="rId5"/>
    <p:sldId id="6164" r:id="rId6"/>
    <p:sldId id="460" r:id="rId7"/>
    <p:sldId id="259" r:id="rId8"/>
    <p:sldId id="527" r:id="rId9"/>
    <p:sldId id="529" r:id="rId10"/>
    <p:sldId id="522" r:id="rId11"/>
    <p:sldId id="521" r:id="rId12"/>
    <p:sldId id="526" r:id="rId13"/>
    <p:sldId id="457" r:id="rId14"/>
    <p:sldId id="566" r:id="rId15"/>
    <p:sldId id="6159" r:id="rId16"/>
    <p:sldId id="6160" r:id="rId17"/>
    <p:sldId id="6161" r:id="rId18"/>
    <p:sldId id="458" r:id="rId19"/>
    <p:sldId id="558" r:id="rId20"/>
    <p:sldId id="368" r:id="rId21"/>
    <p:sldId id="560" r:id="rId22"/>
    <p:sldId id="559" r:id="rId23"/>
    <p:sldId id="459" r:id="rId24"/>
    <p:sldId id="561" r:id="rId25"/>
    <p:sldId id="6162" r:id="rId26"/>
    <p:sldId id="616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Review/submitted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327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D32-D44C-8B41-A37175D524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Sheet1!$A$2:$A$15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355</c:v>
                </c:pt>
                <c:pt idx="1">
                  <c:v>340</c:v>
                </c:pt>
                <c:pt idx="2">
                  <c:v>300</c:v>
                </c:pt>
                <c:pt idx="3">
                  <c:v>287</c:v>
                </c:pt>
                <c:pt idx="4">
                  <c:v>311</c:v>
                </c:pt>
                <c:pt idx="5">
                  <c:v>341</c:v>
                </c:pt>
                <c:pt idx="6">
                  <c:v>318</c:v>
                </c:pt>
                <c:pt idx="7">
                  <c:v>274</c:v>
                </c:pt>
                <c:pt idx="8">
                  <c:v>304</c:v>
                </c:pt>
                <c:pt idx="9">
                  <c:v>234</c:v>
                </c:pt>
                <c:pt idx="10">
                  <c:v>292</c:v>
                </c:pt>
                <c:pt idx="11">
                  <c:v>250</c:v>
                </c:pt>
                <c:pt idx="12">
                  <c:v>327</c:v>
                </c:pt>
                <c:pt idx="13">
                  <c:v>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08-4D9B-A2D6-37BE60196F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Withdraw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1.7774740485010185E-3"/>
                  <c:y val="-6.21729776277941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ja-JP"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ja-JP" sz="1600"/>
                      <a:t>299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643794788483304E-2"/>
                      <c:h val="6.738353894825524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B508-4D9B-A2D6-37BE60196F1E}"/>
                </c:ext>
              </c:extLst>
            </c:dLbl>
            <c:dLbl>
              <c:idx val="8"/>
              <c:layout>
                <c:manualLayout>
                  <c:x val="1.7774040719627524E-3"/>
                  <c:y val="-9.1778985386463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ja-JP"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ja-JP" sz="1600"/>
                      <a:t>358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B508-4D9B-A2D6-37BE60196F1E}"/>
                </c:ext>
              </c:extLst>
            </c:dLbl>
            <c:dLbl>
              <c:idx val="9"/>
              <c:layout>
                <c:manualLayout>
                  <c:x val="3.5548081439255048E-3"/>
                  <c:y val="-7.10546983637138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ja-JP"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ja-JP" sz="1600"/>
                      <a:t>271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B508-4D9B-A2D6-37BE60196F1E}"/>
                </c:ext>
              </c:extLst>
            </c:dLbl>
            <c:dLbl>
              <c:idx val="10"/>
              <c:layout>
                <c:manualLayout>
                  <c:x val="1.7774040719627524E-3"/>
                  <c:y val="-5.06763600692177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ja-JP"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ko-KR" sz="1600"/>
                      <a:t>304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408-4D0B-9831-53D10F734A44}"/>
                </c:ext>
              </c:extLst>
            </c:dLbl>
            <c:dLbl>
              <c:idx val="11"/>
              <c:layout>
                <c:manualLayout>
                  <c:x val="-1.3034145956160517E-16"/>
                  <c:y val="-5.62516362046067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ja-JP"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/>
                      <a:t>263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30B5-EA48-9267-FAB1984966D1}"/>
                </c:ext>
              </c:extLst>
            </c:dLbl>
            <c:dLbl>
              <c:idx val="12"/>
              <c:layout>
                <c:manualLayout>
                  <c:x val="0"/>
                  <c:y val="-6.2172861068249576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368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D32-D44C-8B41-A37175D524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Sheet1!$A$2:$A$15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Sheet1!$C$2:$C$15</c:f>
              <c:numCache>
                <c:formatCode>General</c:formatCode>
                <c:ptCount val="14"/>
                <c:pt idx="7">
                  <c:v>25</c:v>
                </c:pt>
                <c:pt idx="8">
                  <c:v>54</c:v>
                </c:pt>
                <c:pt idx="9">
                  <c:v>37</c:v>
                </c:pt>
                <c:pt idx="10">
                  <c:v>12</c:v>
                </c:pt>
                <c:pt idx="11">
                  <c:v>13</c:v>
                </c:pt>
                <c:pt idx="12">
                  <c:v>41</c:v>
                </c:pt>
                <c:pt idx="1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08-4D9B-A2D6-37BE60196F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100"/>
        <c:axId val="162568704"/>
        <c:axId val="67139200"/>
      </c:barChart>
      <c:catAx>
        <c:axId val="16256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67139200"/>
        <c:crosses val="autoZero"/>
        <c:auto val="1"/>
        <c:lblAlgn val="ctr"/>
        <c:lblOffset val="100"/>
        <c:noMultiLvlLbl val="0"/>
      </c:catAx>
      <c:valAx>
        <c:axId val="6713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62568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AE340-1269-ED41-AB5C-D8671DBB66C9}" type="datetimeFigureOut">
              <a:rPr lang="it-IT" smtClean="0"/>
              <a:t>10/07/22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9AC11-420D-D343-8B1F-1DB836D137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757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T" dirty="0"/>
              <a:t>(taken from slide shown at June IEE TAB meeting; this is confidential, perhaps omit from PDF)</a:t>
            </a:r>
          </a:p>
          <a:p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AED0-25BA-A949-84D3-116E3CB82D04}" type="slidenum">
              <a:rPr lang="en-PT" smtClean="0"/>
              <a:t>4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556626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D15E6B-E1B6-4B3B-B8F9-49E7BF6A940D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38630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T" dirty="0"/>
              <a:t>It became clear earlier in the year that speakers from certain countries/regions might not be able/allowed to come, so provisions were put in place</a:t>
            </a:r>
          </a:p>
          <a:p>
            <a:r>
              <a:rPr lang="en-PT" dirty="0"/>
              <a:t>One of the authors should come present the paper</a:t>
            </a:r>
          </a:p>
          <a:p>
            <a:r>
              <a:rPr lang="en-PT" dirty="0"/>
              <a:t>If none could present, record presentation and be present during session for Q&amp;A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AED0-25BA-A949-84D3-116E3CB82D04}" type="slidenum">
              <a:rPr lang="en-PT" smtClean="0"/>
              <a:t>7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86948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T" dirty="0"/>
              <a:t>Original estimation was a loss ($193k).  Net results was +$118k.  Revenue was $2,473k</a:t>
            </a:r>
          </a:p>
          <a:p>
            <a:r>
              <a:rPr lang="en-PT" dirty="0"/>
              <a:t>Registration income lower than expected: expected 60% of usual, got 40%</a:t>
            </a:r>
          </a:p>
          <a:p>
            <a:r>
              <a:rPr lang="en-PT" dirty="0"/>
              <a:t>Exhibit income: on budget but much lower than usual</a:t>
            </a:r>
          </a:p>
          <a:p>
            <a:r>
              <a:rPr lang="en-PT" dirty="0"/>
              <a:t>Really cut down on costs</a:t>
            </a:r>
          </a:p>
          <a:p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AED0-25BA-A949-84D3-116E3CB82D04}" type="slidenum">
              <a:rPr lang="en-PT" smtClean="0"/>
              <a:t>8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152391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" name="Google Shape;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59650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" name="Google Shape;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1575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" name="Google Shape;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71538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T" dirty="0"/>
              <a:t>(slide was made with information from mid June, still one month </a:t>
            </a:r>
            <a:r>
              <a:rPr lang="en-PT"/>
              <a:t>to go at that time)</a:t>
            </a:r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AED0-25BA-A949-84D3-116E3CB82D04}" type="slidenum">
              <a:rPr lang="en-PT" smtClean="0"/>
              <a:t>12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453376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D15E6B-E1B6-4B3B-B8F9-49E7BF6A940D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22020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D15E6B-E1B6-4B3B-B8F9-49E7BF6A940D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54622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ark, person, bed, computer&#10;&#10;Description automatically generated">
            <a:extLst>
              <a:ext uri="{FF2B5EF4-FFF2-40B4-BE49-F238E27FC236}">
                <a16:creationId xmlns:a16="http://schemas.microsoft.com/office/drawing/2014/main" id="{4768B6C1-EAF5-4738-88F6-32054EFA2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EFE7E-4F42-4D07-9CCA-BA65EED0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4718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9FC726-B604-4500-9F1C-26F000158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64393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624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5DA9E43-F0AD-43E7-963E-649E53B74D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D53ED5-AAFF-4464-B2F5-DA16958ED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231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F5170-8BE9-4AA4-85C9-418500269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9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7862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ark, person, bed, computer&#10;&#10;Description automatically generated">
            <a:extLst>
              <a:ext uri="{FF2B5EF4-FFF2-40B4-BE49-F238E27FC236}">
                <a16:creationId xmlns:a16="http://schemas.microsoft.com/office/drawing/2014/main" id="{61C7D160-FB77-458E-B429-15F03E809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0E12C3-0AD4-45DE-946A-2538A94A3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BC49C-EEFD-4C16-AE96-552F43315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8155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BDECF9A-F64E-4E16-A29F-06C3476D0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A4AAB8-E512-4820-A48B-651514D55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231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BB4F0-1AE2-4D8B-AA76-4185CF1D41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59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0445A-983F-4532-8020-FD5746CE7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59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2177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EE5C127-374E-4851-BF28-4DAB1B7C34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511C1C-160A-4A10-A30F-B2F6859EB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3231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E26DF-1799-4B38-A430-A847FCC38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2209C-C526-4965-AF1F-59ACC980F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092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961E34-D492-4D46-B69F-0489FE58E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0875FA-3220-4BA6-A0BC-4C4E209BA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0921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214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BFA79EC-F75F-435A-88F7-5CC0D30916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34089-4F4C-40B2-B59E-4798BE6A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3231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3BCB3-95EF-4259-9098-E6486697A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994D1-83A5-405B-832C-5E21B39D8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9455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36B3E2-2AE4-4889-A6EE-05595EEC3C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F4C1F5-07C2-4809-A0C4-7533D94B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3231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740A8-21BA-4A04-9137-A305BE3227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734936-1317-475D-8356-8535EAF87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797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7/10/22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25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E9CFA-CF36-482F-A57C-02A368B2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89DDE-6092-4BFE-B829-C7E8708C9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565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8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0FCD-8A35-401A-9903-417F8DBC3C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Conferences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1BA788-2CBF-445D-B9EB-E38B9540C0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Cristiana </a:t>
            </a:r>
            <a:r>
              <a:rPr lang="en-US" dirty="0" err="1"/>
              <a:t>Bolchini</a:t>
            </a:r>
            <a:endParaRPr lang="en-US" dirty="0"/>
          </a:p>
          <a:p>
            <a:r>
              <a:rPr lang="en-US" dirty="0"/>
              <a:t>July 10 2022</a:t>
            </a:r>
          </a:p>
        </p:txBody>
      </p:sp>
    </p:spTree>
    <p:extLst>
      <p:ext uri="{BB962C8B-B14F-4D97-AF65-F5344CB8AC3E}">
        <p14:creationId xmlns:p14="http://schemas.microsoft.com/office/powerpoint/2010/main" val="2186623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EB2CBF34-DBF5-1A71-FF19-B07B33957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21" y="969789"/>
            <a:ext cx="8662728" cy="2570874"/>
          </a:xfrm>
          <a:prstGeom prst="rect">
            <a:avLst/>
          </a:prstGeom>
        </p:spPr>
      </p:pic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B29DA23D-27A1-F74A-192B-5EE62E232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034" y="1570510"/>
            <a:ext cx="2839683" cy="981780"/>
          </a:xfrm>
        </p:spPr>
        <p:txBody>
          <a:bodyPr/>
          <a:lstStyle/>
          <a:p>
            <a:pPr marL="0" indent="0">
              <a:buNone/>
            </a:pPr>
            <a:r>
              <a:rPr lang="en-PT" sz="3200" b="1" u="sng" dirty="0"/>
              <a:t>New elements:</a:t>
            </a:r>
          </a:p>
          <a:p>
            <a:endParaRPr lang="en-PT" dirty="0"/>
          </a:p>
          <a:p>
            <a:endParaRPr lang="en-PT" dirty="0"/>
          </a:p>
        </p:txBody>
      </p:sp>
      <p:pic>
        <p:nvPicPr>
          <p:cNvPr id="7" name="Picture 6" descr="A picture containing text, outdoor, blue, screenshot&#10;&#10;Description automatically generated">
            <a:extLst>
              <a:ext uri="{FF2B5EF4-FFF2-40B4-BE49-F238E27FC236}">
                <a16:creationId xmlns:a16="http://schemas.microsoft.com/office/drawing/2014/main" id="{70917AD5-F4C2-0B7A-BC16-933370968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5137"/>
            <a:ext cx="6406016" cy="1941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3F87B-9AB7-5A59-EA62-B69B69DC8B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638" y="3955903"/>
            <a:ext cx="6475843" cy="1932308"/>
          </a:xfrm>
          <a:prstGeom prst="rect">
            <a:avLst/>
          </a:prstGeom>
        </p:spPr>
      </p:pic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2C980029-5FBF-2BC9-516D-6B87151133B2}"/>
              </a:ext>
            </a:extLst>
          </p:cNvPr>
          <p:cNvSpPr/>
          <p:nvPr/>
        </p:nvSpPr>
        <p:spPr>
          <a:xfrm>
            <a:off x="1692876" y="269652"/>
            <a:ext cx="9744314" cy="536977"/>
          </a:xfrm>
          <a:prstGeom prst="roundRect">
            <a:avLst/>
          </a:prstGeom>
          <a:solidFill>
            <a:srgbClr val="F47836"/>
          </a:solidFill>
          <a:ln>
            <a:solidFill>
              <a:srgbClr val="F47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2022 Live Conference</a:t>
            </a:r>
          </a:p>
        </p:txBody>
      </p:sp>
    </p:spTree>
    <p:extLst>
      <p:ext uri="{BB962C8B-B14F-4D97-AF65-F5344CB8AC3E}">
        <p14:creationId xmlns:p14="http://schemas.microsoft.com/office/powerpoint/2010/main" val="1477006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B9D3061-B177-44CC-A2F0-3109BF6E3B28}"/>
              </a:ext>
            </a:extLst>
          </p:cNvPr>
          <p:cNvGrpSpPr/>
          <p:nvPr/>
        </p:nvGrpSpPr>
        <p:grpSpPr>
          <a:xfrm>
            <a:off x="339431" y="1094795"/>
            <a:ext cx="11541216" cy="4840940"/>
            <a:chOff x="3008650" y="2691799"/>
            <a:chExt cx="8605656" cy="316177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7EFE8DE-A849-46BA-BC59-8EE48F58302A}"/>
                </a:ext>
              </a:extLst>
            </p:cNvPr>
            <p:cNvGrpSpPr/>
            <p:nvPr/>
          </p:nvGrpSpPr>
          <p:grpSpPr>
            <a:xfrm>
              <a:off x="3008650" y="2691799"/>
              <a:ext cx="8605656" cy="3161779"/>
              <a:chOff x="1847302" y="1226862"/>
              <a:chExt cx="9765102" cy="4485359"/>
            </a:xfrm>
          </p:grpSpPr>
          <p:sp>
            <p:nvSpPr>
              <p:cNvPr id="22" name="Rounded Rectangle 5">
                <a:extLst>
                  <a:ext uri="{FF2B5EF4-FFF2-40B4-BE49-F238E27FC236}">
                    <a16:creationId xmlns:a16="http://schemas.microsoft.com/office/drawing/2014/main" id="{B0AF8D6B-C19B-46AF-8BC1-273DB4A5161C}"/>
                  </a:ext>
                </a:extLst>
              </p:cNvPr>
              <p:cNvSpPr/>
              <p:nvPr/>
            </p:nvSpPr>
            <p:spPr>
              <a:xfrm>
                <a:off x="1847302" y="1226862"/>
                <a:ext cx="9765102" cy="448535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3" name="Rounded Rectangle 10">
                <a:extLst>
                  <a:ext uri="{FF2B5EF4-FFF2-40B4-BE49-F238E27FC236}">
                    <a16:creationId xmlns:a16="http://schemas.microsoft.com/office/drawing/2014/main" id="{A7807305-439E-45B7-99C3-4549366B370A}"/>
                  </a:ext>
                </a:extLst>
              </p:cNvPr>
              <p:cNvSpPr/>
              <p:nvPr/>
            </p:nvSpPr>
            <p:spPr>
              <a:xfrm>
                <a:off x="6020488" y="2353225"/>
                <a:ext cx="5476836" cy="3185080"/>
              </a:xfrm>
              <a:prstGeom prst="roundRect">
                <a:avLst/>
              </a:prstGeom>
              <a:solidFill>
                <a:srgbClr val="C55A11">
                  <a:alpha val="1882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FEAF05E-0C04-499B-9D54-3E67C0B67E22}"/>
                  </a:ext>
                </a:extLst>
              </p:cNvPr>
              <p:cNvSpPr txBox="1"/>
              <p:nvPr/>
            </p:nvSpPr>
            <p:spPr>
              <a:xfrm>
                <a:off x="2000474" y="2353225"/>
                <a:ext cx="2105051" cy="2081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Research Papers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Research Panels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Research WIP Posters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Late Breaking Results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Workshops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Tutorials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E50952-99AD-41B0-9EC2-967797CC0159}"/>
                  </a:ext>
                </a:extLst>
              </p:cNvPr>
              <p:cNvSpPr txBox="1"/>
              <p:nvPr/>
            </p:nvSpPr>
            <p:spPr>
              <a:xfrm>
                <a:off x="8938071" y="2873240"/>
                <a:ext cx="2471091" cy="2138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Engineering Presentations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Engineering Posters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Engineering Panels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Engineering Invited Talks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OpenSource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Networking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2250211-8F67-4162-8E65-6537E15900C9}"/>
                  </a:ext>
                </a:extLst>
              </p:cNvPr>
              <p:cNvSpPr txBox="1"/>
              <p:nvPr/>
            </p:nvSpPr>
            <p:spPr>
              <a:xfrm>
                <a:off x="3550330" y="3686808"/>
                <a:ext cx="2133534" cy="1083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Research Invited Talks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Research Best Paper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Training Day Sessions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56E16C3-ED39-463E-97B6-EC62D040A0D0}"/>
                  </a:ext>
                </a:extLst>
              </p:cNvPr>
              <p:cNvSpPr txBox="1"/>
              <p:nvPr/>
            </p:nvSpPr>
            <p:spPr>
              <a:xfrm>
                <a:off x="6123769" y="2462941"/>
                <a:ext cx="2559253" cy="2081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Keynotes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SKYtalks</a:t>
                </a:r>
                <a:r>
                  <a:rPr lang="en-US" dirty="0"/>
                  <a:t> (Short Keynotes)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Pavilion  </a:t>
                </a:r>
                <a:r>
                  <a:rPr lang="en-US" dirty="0" err="1"/>
                  <a:t>TechTalks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Industry Analyst Reviews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IEngineering</a:t>
                </a:r>
                <a:r>
                  <a:rPr lang="en-US" dirty="0"/>
                  <a:t> Focused Best Paper</a:t>
                </a:r>
              </a:p>
              <a:p>
                <a:endParaRPr lang="en-US" sz="1600" dirty="0"/>
              </a:p>
            </p:txBody>
          </p:sp>
        </p:grpSp>
        <p:sp>
          <p:nvSpPr>
            <p:cNvPr id="21" name="Rounded Rectangle 22">
              <a:extLst>
                <a:ext uri="{FF2B5EF4-FFF2-40B4-BE49-F238E27FC236}">
                  <a16:creationId xmlns:a16="http://schemas.microsoft.com/office/drawing/2014/main" id="{63EC6FB5-9EB5-4786-90A1-6200662DCEF7}"/>
                </a:ext>
              </a:extLst>
            </p:cNvPr>
            <p:cNvSpPr/>
            <p:nvPr/>
          </p:nvSpPr>
          <p:spPr>
            <a:xfrm>
              <a:off x="6692090" y="3482918"/>
              <a:ext cx="4826551" cy="2245198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1826DC6-500C-4775-AC4D-904772A8F8F0}"/>
              </a:ext>
            </a:extLst>
          </p:cNvPr>
          <p:cNvSpPr txBox="1"/>
          <p:nvPr/>
        </p:nvSpPr>
        <p:spPr>
          <a:xfrm>
            <a:off x="1190121" y="1498946"/>
            <a:ext cx="30102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FULL CONFERENCE</a:t>
            </a:r>
          </a:p>
          <a:p>
            <a:r>
              <a:rPr lang="en-US" i="1" dirty="0"/>
              <a:t>Research Focused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0D6A81-A6F9-40EE-BC63-C16588AAB1D6}"/>
              </a:ext>
            </a:extLst>
          </p:cNvPr>
          <p:cNvSpPr txBox="1"/>
          <p:nvPr/>
        </p:nvSpPr>
        <p:spPr>
          <a:xfrm>
            <a:off x="5892164" y="5065320"/>
            <a:ext cx="596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/>
              <a:t>ENGINEERING </a:t>
            </a:r>
            <a:r>
              <a:rPr lang="en-US" sz="1800" b="1" dirty="0"/>
              <a:t>TRACKS</a:t>
            </a:r>
          </a:p>
          <a:p>
            <a:r>
              <a:rPr lang="en-US" i="1" dirty="0"/>
              <a:t>Industry/</a:t>
            </a:r>
            <a:r>
              <a:rPr lang="en-US" i="1" dirty="0" err="1"/>
              <a:t>Practicioner</a:t>
            </a:r>
            <a:r>
              <a:rPr lang="en-US" i="1" dirty="0"/>
              <a:t> Focused</a:t>
            </a: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23C0B9A3-B661-DDDA-C999-2FBD6C3923F9}"/>
              </a:ext>
            </a:extLst>
          </p:cNvPr>
          <p:cNvSpPr/>
          <p:nvPr/>
        </p:nvSpPr>
        <p:spPr>
          <a:xfrm>
            <a:off x="1692876" y="269652"/>
            <a:ext cx="9744314" cy="536977"/>
          </a:xfrm>
          <a:prstGeom prst="roundRect">
            <a:avLst/>
          </a:prstGeom>
          <a:solidFill>
            <a:srgbClr val="F47836"/>
          </a:solidFill>
          <a:ln>
            <a:solidFill>
              <a:srgbClr val="F47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2022 Live Conference</a:t>
            </a:r>
          </a:p>
        </p:txBody>
      </p:sp>
    </p:spTree>
    <p:extLst>
      <p:ext uri="{BB962C8B-B14F-4D97-AF65-F5344CB8AC3E}">
        <p14:creationId xmlns:p14="http://schemas.microsoft.com/office/powerpoint/2010/main" val="1913857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79DF35D-9B45-4F1A-9CAE-0AB9157BC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20" y="326979"/>
            <a:ext cx="11059160" cy="802640"/>
          </a:xfrm>
        </p:spPr>
        <p:txBody>
          <a:bodyPr/>
          <a:lstStyle/>
          <a:p>
            <a:r>
              <a:rPr lang="en-US" dirty="0"/>
              <a:t>Still navigating the 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69569-5F61-C3B6-3D46-2EE18E1FB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820"/>
            <a:ext cx="10787380" cy="4649057"/>
          </a:xfrm>
        </p:spPr>
        <p:txBody>
          <a:bodyPr>
            <a:normAutofit/>
          </a:bodyPr>
          <a:lstStyle/>
          <a:p>
            <a:r>
              <a:rPr lang="en-PT" dirty="0"/>
              <a:t>Tough year with shorter preparation time and still uncertain times</a:t>
            </a:r>
          </a:p>
          <a:p>
            <a:pPr lvl="1"/>
            <a:r>
              <a:rPr lang="en-PT" dirty="0"/>
              <a:t>People individually might be anxious for networking (affects registration and overall attendance)</a:t>
            </a:r>
          </a:p>
          <a:p>
            <a:pPr lvl="1"/>
            <a:r>
              <a:rPr lang="en-PT" dirty="0"/>
              <a:t>Companies still somewhat cautious (affects exhibits and overall attendance)</a:t>
            </a:r>
          </a:p>
          <a:p>
            <a:r>
              <a:rPr lang="en-PT" dirty="0"/>
              <a:t>Revenue estimated as a slight growth over 2021 (cautious!)</a:t>
            </a:r>
          </a:p>
          <a:p>
            <a:pPr lvl="1"/>
            <a:r>
              <a:rPr lang="en-PT" dirty="0"/>
              <a:t>Registration doing well and on track with estimates (2019 levels)</a:t>
            </a:r>
          </a:p>
          <a:p>
            <a:pPr lvl="1"/>
            <a:r>
              <a:rPr lang="en-PT" dirty="0"/>
              <a:t>Booth/Exhibition recovering but still lagging pre-Covid  (2019) times</a:t>
            </a:r>
          </a:p>
          <a:p>
            <a:pPr lvl="1"/>
            <a:r>
              <a:rPr lang="en-PT" dirty="0"/>
              <a:t>Expenses in general, and the Moscone in particular, sky-rocketed above inflation</a:t>
            </a:r>
          </a:p>
          <a:p>
            <a:pPr lvl="2"/>
            <a:r>
              <a:rPr lang="en-PT" dirty="0"/>
              <a:t>scrambling to reduce expenses</a:t>
            </a:r>
          </a:p>
          <a:p>
            <a:r>
              <a:rPr lang="en-PT" dirty="0"/>
              <a:t>Post-Covid </a:t>
            </a:r>
            <a:r>
              <a:rPr lang="en-PT"/>
              <a:t>rebound is visible but still </a:t>
            </a:r>
            <a:r>
              <a:rPr lang="en-PT" dirty="0"/>
              <a:t>lagging</a:t>
            </a:r>
          </a:p>
          <a:p>
            <a:pPr lvl="1"/>
            <a:r>
              <a:rPr lang="en-PT" dirty="0"/>
              <a:t>Might be looking at a small loss, but still early to tell</a:t>
            </a:r>
          </a:p>
          <a:p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3644028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904DE-59FD-79A9-FBDA-A8CAD84BB4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/>
              <a:t>ICCAD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386A6-5028-0BB7-84DA-0CD8B41B8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GB"/>
              <a:t>Tsung-Yi Ho</a:t>
            </a:r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431961-9225-5A73-DE20-09CA3F41D855}"/>
              </a:ext>
            </a:extLst>
          </p:cNvPr>
          <p:cNvSpPr txBox="1"/>
          <p:nvPr/>
        </p:nvSpPr>
        <p:spPr>
          <a:xfrm rot="20110946">
            <a:off x="4100946" y="2593797"/>
            <a:ext cx="1624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00B050"/>
                </a:solidFill>
                <a:latin typeface="Trade Gothic Inline" panose="020F0502020204030204" pitchFamily="34" charset="0"/>
                <a:cs typeface="Trade Gothic Inline" panose="020F050202020403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376607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8EDC3-ECEB-577D-2889-745DC5EEC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Executive Committee</a:t>
            </a:r>
          </a:p>
        </p:txBody>
      </p:sp>
      <p:pic>
        <p:nvPicPr>
          <p:cNvPr id="4" name="圖片 2">
            <a:extLst>
              <a:ext uri="{FF2B5EF4-FFF2-40B4-BE49-F238E27FC236}">
                <a16:creationId xmlns:a16="http://schemas.microsoft.com/office/drawing/2014/main" id="{9BE11837-0F0A-3421-F483-694DEFF12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8" y="1461243"/>
            <a:ext cx="1574133" cy="2276872"/>
          </a:xfrm>
          <a:prstGeom prst="rect">
            <a:avLst/>
          </a:prstGeom>
        </p:spPr>
      </p:pic>
      <p:pic>
        <p:nvPicPr>
          <p:cNvPr id="5" name="圖片 7">
            <a:extLst>
              <a:ext uri="{FF2B5EF4-FFF2-40B4-BE49-F238E27FC236}">
                <a16:creationId xmlns:a16="http://schemas.microsoft.com/office/drawing/2014/main" id="{1FAB191E-8FFB-8CF9-78F6-59445E8CE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86" y="1420020"/>
            <a:ext cx="1512293" cy="2271251"/>
          </a:xfrm>
          <a:prstGeom prst="rect">
            <a:avLst/>
          </a:prstGeom>
        </p:spPr>
      </p:pic>
      <p:pic>
        <p:nvPicPr>
          <p:cNvPr id="6" name="圖片 9">
            <a:extLst>
              <a:ext uri="{FF2B5EF4-FFF2-40B4-BE49-F238E27FC236}">
                <a16:creationId xmlns:a16="http://schemas.microsoft.com/office/drawing/2014/main" id="{54EAD177-2E5A-7D7A-35F6-E79479979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289" y="1403345"/>
            <a:ext cx="1465701" cy="2276872"/>
          </a:xfrm>
          <a:prstGeom prst="rect">
            <a:avLst/>
          </a:prstGeom>
        </p:spPr>
      </p:pic>
      <p:pic>
        <p:nvPicPr>
          <p:cNvPr id="7" name="圖片 11">
            <a:extLst>
              <a:ext uri="{FF2B5EF4-FFF2-40B4-BE49-F238E27FC236}">
                <a16:creationId xmlns:a16="http://schemas.microsoft.com/office/drawing/2014/main" id="{266BD618-8FEE-9198-D20C-F3C9D08CD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097" y="1461243"/>
            <a:ext cx="1463703" cy="2276872"/>
          </a:xfrm>
          <a:prstGeom prst="rect">
            <a:avLst/>
          </a:prstGeom>
        </p:spPr>
      </p:pic>
      <p:pic>
        <p:nvPicPr>
          <p:cNvPr id="8" name="圖片 13">
            <a:extLst>
              <a:ext uri="{FF2B5EF4-FFF2-40B4-BE49-F238E27FC236}">
                <a16:creationId xmlns:a16="http://schemas.microsoft.com/office/drawing/2014/main" id="{E5D2C976-4B44-3195-EFC7-22CA529F5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13" y="1530571"/>
            <a:ext cx="2153191" cy="2248763"/>
          </a:xfrm>
          <a:prstGeom prst="rect">
            <a:avLst/>
          </a:prstGeom>
        </p:spPr>
      </p:pic>
      <p:pic>
        <p:nvPicPr>
          <p:cNvPr id="9" name="圖片 15">
            <a:extLst>
              <a:ext uri="{FF2B5EF4-FFF2-40B4-BE49-F238E27FC236}">
                <a16:creationId xmlns:a16="http://schemas.microsoft.com/office/drawing/2014/main" id="{176944A7-D77B-1338-54FE-3C66BDEB7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190" y="1531901"/>
            <a:ext cx="1465701" cy="2276872"/>
          </a:xfrm>
          <a:prstGeom prst="rect">
            <a:avLst/>
          </a:prstGeom>
        </p:spPr>
      </p:pic>
      <p:pic>
        <p:nvPicPr>
          <p:cNvPr id="10" name="圖片 17">
            <a:extLst>
              <a:ext uri="{FF2B5EF4-FFF2-40B4-BE49-F238E27FC236}">
                <a16:creationId xmlns:a16="http://schemas.microsoft.com/office/drawing/2014/main" id="{C687B882-5415-B3A8-AD46-DD4D4B1952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99" y="4182974"/>
            <a:ext cx="1456075" cy="2260007"/>
          </a:xfrm>
          <a:prstGeom prst="rect">
            <a:avLst/>
          </a:prstGeom>
        </p:spPr>
      </p:pic>
      <p:pic>
        <p:nvPicPr>
          <p:cNvPr id="11" name="圖片 19">
            <a:extLst>
              <a:ext uri="{FF2B5EF4-FFF2-40B4-BE49-F238E27FC236}">
                <a16:creationId xmlns:a16="http://schemas.microsoft.com/office/drawing/2014/main" id="{FA22BA79-68CA-AF10-E15E-13934BB83D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630" y="4206775"/>
            <a:ext cx="1422343" cy="2254384"/>
          </a:xfrm>
          <a:prstGeom prst="rect">
            <a:avLst/>
          </a:prstGeom>
        </p:spPr>
      </p:pic>
      <p:pic>
        <p:nvPicPr>
          <p:cNvPr id="12" name="圖片 23">
            <a:extLst>
              <a:ext uri="{FF2B5EF4-FFF2-40B4-BE49-F238E27FC236}">
                <a16:creationId xmlns:a16="http://schemas.microsoft.com/office/drawing/2014/main" id="{5D6ED52D-97A3-6E8D-385A-37475BF0C8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683" y="4217240"/>
            <a:ext cx="1754035" cy="2254384"/>
          </a:xfrm>
          <a:prstGeom prst="rect">
            <a:avLst/>
          </a:prstGeom>
        </p:spPr>
      </p:pic>
      <p:pic>
        <p:nvPicPr>
          <p:cNvPr id="13" name="圖片 25">
            <a:extLst>
              <a:ext uri="{FF2B5EF4-FFF2-40B4-BE49-F238E27FC236}">
                <a16:creationId xmlns:a16="http://schemas.microsoft.com/office/drawing/2014/main" id="{FF699AD2-208F-81ED-15E5-FBE1777739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142" y="4188596"/>
            <a:ext cx="1888960" cy="2254384"/>
          </a:xfrm>
          <a:prstGeom prst="rect">
            <a:avLst/>
          </a:prstGeom>
        </p:spPr>
      </p:pic>
      <p:pic>
        <p:nvPicPr>
          <p:cNvPr id="14" name="圖片 27">
            <a:extLst>
              <a:ext uri="{FF2B5EF4-FFF2-40B4-BE49-F238E27FC236}">
                <a16:creationId xmlns:a16="http://schemas.microsoft.com/office/drawing/2014/main" id="{38EBEAE5-BC1A-4ECE-CA18-B15382161E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387" y="4217240"/>
            <a:ext cx="1478561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65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39649-6607-99FF-309F-03C4FB6F0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t-IT" dirty="0"/>
              <a:t>ICCAD </a:t>
            </a:r>
            <a:r>
              <a:rPr lang="it-IT" dirty="0" err="1"/>
              <a:t>Strengths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EBDC2-20CC-7182-3AA5-6694F1AFC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4312"/>
            <a:ext cx="10515600" cy="405936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ja-JP" sz="2400" b="1" dirty="0">
                <a:ea typeface="ＭＳ Ｐゴシック" pitchFamily="34" charset="-128"/>
              </a:rPr>
              <a:t>High quality content</a:t>
            </a:r>
          </a:p>
          <a:p>
            <a:pPr>
              <a:defRPr/>
            </a:pPr>
            <a:r>
              <a:rPr lang="en-US" altLang="ja-JP" sz="2000" dirty="0">
                <a:ea typeface="ＭＳ Ｐゴシック" pitchFamily="34" charset="-128"/>
              </a:rPr>
              <a:t>Thorough reviews by well-known experts and post-acceptance review of final versions</a:t>
            </a:r>
          </a:p>
          <a:p>
            <a:pPr>
              <a:defRPr/>
            </a:pPr>
            <a:r>
              <a:rPr lang="en-US" altLang="ja-JP" sz="2000" dirty="0">
                <a:ea typeface="ＭＳ Ｐゴシック" pitchFamily="34" charset="-128"/>
              </a:rPr>
              <a:t>Regular presentations reviewed by the moderators</a:t>
            </a:r>
          </a:p>
          <a:p>
            <a:pPr>
              <a:defRPr/>
            </a:pPr>
            <a:r>
              <a:rPr lang="en-US" altLang="ja-JP" sz="2000" dirty="0">
                <a:ea typeface="ＭＳ Ｐゴシック" pitchFamily="34" charset="-128"/>
              </a:rPr>
              <a:t>TPC: </a:t>
            </a:r>
            <a:r>
              <a:rPr lang="en-US" altLang="ja-JP" sz="2000" dirty="0">
                <a:solidFill>
                  <a:srgbClr val="FF0000"/>
                </a:solidFill>
                <a:ea typeface="ＭＳ Ｐゴシック" pitchFamily="34" charset="-128"/>
              </a:rPr>
              <a:t>203</a:t>
            </a:r>
            <a:r>
              <a:rPr lang="en-US" altLang="ja-JP" sz="2000" dirty="0">
                <a:ea typeface="ＭＳ Ｐゴシック" pitchFamily="34" charset="-128"/>
              </a:rPr>
              <a:t> members, 16 subcommittees (2 subcommittees for </a:t>
            </a:r>
            <a:r>
              <a:rPr lang="en-US" altLang="ja-JP" sz="2000" i="1" dirty="0">
                <a:ea typeface="ＭＳ Ｐゴシック" pitchFamily="34" charset="-128"/>
              </a:rPr>
              <a:t>Neural network and deep learning</a:t>
            </a:r>
            <a:r>
              <a:rPr lang="en-US" altLang="ja-JP" sz="2000" dirty="0">
                <a:ea typeface="ＭＳ Ｐゴシック" pitchFamily="34" charset="-128"/>
              </a:rPr>
              <a:t>)</a:t>
            </a:r>
          </a:p>
          <a:p>
            <a:pPr>
              <a:defRPr/>
            </a:pPr>
            <a:r>
              <a:rPr lang="en-US" altLang="ja-JP" sz="2000" dirty="0">
                <a:ea typeface="ＭＳ Ｐゴシック" pitchFamily="34" charset="-128"/>
              </a:rPr>
              <a:t>16 asynchronous track internal meetings plus 3 meetings with track chairs only</a:t>
            </a:r>
          </a:p>
          <a:p>
            <a:pPr>
              <a:defRPr/>
            </a:pPr>
            <a:r>
              <a:rPr lang="en-US" altLang="ja-JP" sz="2000" dirty="0">
                <a:ea typeface="ＭＳ Ｐゴシック" pitchFamily="34" charset="-128"/>
              </a:rPr>
              <a:t>Four reviews per paper (min 3) intended, completed </a:t>
            </a:r>
            <a:r>
              <a:rPr lang="en-US" altLang="ja-JP" sz="2000" dirty="0">
                <a:solidFill>
                  <a:srgbClr val="FF0000"/>
                </a:solidFill>
                <a:ea typeface="ＭＳ Ｐゴシック" pitchFamily="34" charset="-128"/>
              </a:rPr>
              <a:t>3.95</a:t>
            </a:r>
            <a:r>
              <a:rPr lang="en-US" altLang="ja-JP" sz="2000" dirty="0">
                <a:ea typeface="ＭＳ Ｐゴシック" pitchFamily="34" charset="-128"/>
              </a:rPr>
              <a:t> reviews/paper (average)</a:t>
            </a:r>
          </a:p>
          <a:p>
            <a:pPr>
              <a:defRPr/>
            </a:pPr>
            <a:r>
              <a:rPr lang="en-US" altLang="ja-JP" sz="2000" dirty="0">
                <a:ea typeface="ＭＳ Ｐゴシック" pitchFamily="34" charset="-128"/>
              </a:rPr>
              <a:t>Strict COI rules: no submissions allowed from TPC chair/vice chair; special handling of track chairs’ submissions</a:t>
            </a:r>
          </a:p>
          <a:p>
            <a:endParaRPr lang="it-IT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D806AF-632E-B1CE-F427-1A0F37311FA0}"/>
              </a:ext>
            </a:extLst>
          </p:cNvPr>
          <p:cNvSpPr txBox="1">
            <a:spLocks/>
          </p:cNvSpPr>
          <p:nvPr/>
        </p:nvSpPr>
        <p:spPr>
          <a:xfrm>
            <a:off x="838200" y="4293403"/>
            <a:ext cx="9809083" cy="1760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 3" charset="2"/>
              <a:buNone/>
              <a:defRPr/>
            </a:pPr>
            <a:r>
              <a:rPr lang="en-US" altLang="ja-JP" sz="2400" b="1" dirty="0">
                <a:ea typeface="ＭＳ Ｐゴシック" pitchFamily="34" charset="-128"/>
              </a:rPr>
              <a:t>Forward-looking &amp; relevant</a:t>
            </a:r>
          </a:p>
          <a:p>
            <a:pPr>
              <a:lnSpc>
                <a:spcPct val="90000"/>
              </a:lnSpc>
              <a:defRPr/>
            </a:pPr>
            <a:r>
              <a:rPr lang="en-US" altLang="ja-JP" sz="2000" dirty="0">
                <a:ea typeface="ＭＳ Ｐゴシック" pitchFamily="34" charset="-128"/>
              </a:rPr>
              <a:t>Addressing current challenges via regular papers</a:t>
            </a:r>
          </a:p>
          <a:p>
            <a:pPr>
              <a:lnSpc>
                <a:spcPct val="90000"/>
              </a:lnSpc>
              <a:defRPr/>
            </a:pPr>
            <a:r>
              <a:rPr lang="en-US" altLang="ja-JP" sz="2000" dirty="0">
                <a:ea typeface="ＭＳ Ｐゴシック" pitchFamily="34" charset="-128"/>
              </a:rPr>
              <a:t>Addressing future directions through special sessions and tutorials</a:t>
            </a:r>
          </a:p>
          <a:p>
            <a:pPr>
              <a:lnSpc>
                <a:spcPct val="90000"/>
              </a:lnSpc>
              <a:defRPr/>
            </a:pPr>
            <a:r>
              <a:rPr lang="en-US" altLang="ja-JP" sz="2000" dirty="0">
                <a:ea typeface="ＭＳ Ｐゴシック" pitchFamily="34" charset="-128"/>
              </a:rPr>
              <a:t>Focused in-depth topics in the workshop program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2015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3184-96CB-E5EB-2C75-153CA5C6F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Statistics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603D5-7C8D-7F9D-632B-D2C1CB074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ja-JP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586</a:t>
            </a:r>
            <a:r>
              <a:rPr lang="en-US" altLang="ja-JP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papers reviewed  </a:t>
            </a:r>
            <a:br>
              <a:rPr lang="en-US" altLang="ja-JP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ja-JP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766</a:t>
            </a:r>
            <a:r>
              <a:rPr lang="en-US" altLang="ja-JP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abstracts, </a:t>
            </a:r>
            <a:r>
              <a:rPr lang="en-US" altLang="ja-JP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595</a:t>
            </a:r>
            <a:r>
              <a:rPr lang="en-US" altLang="ja-JP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full papers </a:t>
            </a:r>
            <a:r>
              <a:rPr lang="en-US" altLang="ja-JP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ja-JP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altLang="ja-JP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withdrawn or desk reject) </a:t>
            </a:r>
          </a:p>
          <a:p>
            <a:pPr>
              <a:lnSpc>
                <a:spcPct val="120000"/>
              </a:lnSpc>
              <a:defRPr/>
            </a:pPr>
            <a:r>
              <a:rPr lang="en-US" altLang="ja-JP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12% increase over 2021 and 23% increase over 2020</a:t>
            </a:r>
          </a:p>
          <a:p>
            <a:pPr>
              <a:lnSpc>
                <a:spcPct val="120000"/>
              </a:lnSpc>
              <a:defRPr/>
            </a:pPr>
            <a:r>
              <a:rPr lang="en-US" altLang="ja-JP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2314</a:t>
            </a:r>
            <a:r>
              <a:rPr lang="en-US" altLang="ja-JP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reviews written </a:t>
            </a:r>
          </a:p>
          <a:p>
            <a:pPr marL="0" indent="0">
              <a:buNone/>
              <a:defRPr/>
            </a:pPr>
            <a:endParaRPr lang="en-US" altLang="ja-JP" b="1" kern="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r>
              <a:rPr lang="en-US" altLang="ja-JP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131</a:t>
            </a:r>
            <a:r>
              <a:rPr lang="en-US" altLang="ja-JP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regular papers accepted</a:t>
            </a:r>
          </a:p>
          <a:p>
            <a:pPr lvl="1">
              <a:defRPr/>
            </a:pPr>
            <a:r>
              <a:rPr lang="en-US" altLang="ja-JP" sz="20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22%</a:t>
            </a:r>
            <a:r>
              <a:rPr lang="en-US" altLang="ja-JP" sz="2000" kern="0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000" b="1" kern="0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acceptance rate</a:t>
            </a:r>
          </a:p>
          <a:p>
            <a:pPr marL="0" indent="0">
              <a:buNone/>
              <a:defRPr/>
            </a:pPr>
            <a:endParaRPr lang="en-US" altLang="ja-JP" kern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r>
              <a:rPr lang="en-US" altLang="ja-JP" sz="26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6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</a:t>
            </a:r>
            <a:r>
              <a:rPr lang="en-US" altLang="ja-JP" sz="26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sessions</a:t>
            </a:r>
            <a:endParaRPr lang="en-US" altLang="ja-JP" sz="1400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defRPr/>
            </a:pPr>
            <a:r>
              <a:rPr lang="en-US" altLang="ja-JP" sz="20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</a:t>
            </a:r>
            <a:r>
              <a:rPr lang="en-US" altLang="ja-JP" sz="20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regular paper sessions</a:t>
            </a:r>
          </a:p>
          <a:p>
            <a:pPr lvl="1">
              <a:defRPr/>
            </a:pPr>
            <a:r>
              <a:rPr lang="en-US" altLang="ja-JP" sz="20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altLang="ja-JP" sz="20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special sessions</a:t>
            </a:r>
          </a:p>
          <a:p>
            <a:pPr lvl="1">
              <a:defRPr/>
            </a:pPr>
            <a:r>
              <a:rPr lang="en-US" altLang="ja-JP" sz="20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ja-JP" sz="20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embedded tutorials</a:t>
            </a:r>
          </a:p>
        </p:txBody>
      </p:sp>
      <p:graphicFrame>
        <p:nvGraphicFramePr>
          <p:cNvPr id="4" name="Table 1">
            <a:extLst>
              <a:ext uri="{FF2B5EF4-FFF2-40B4-BE49-F238E27FC236}">
                <a16:creationId xmlns:a16="http://schemas.microsoft.com/office/drawing/2014/main" id="{6E18D03B-DF89-7400-56E9-BACB39F49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273353"/>
              </p:ext>
            </p:extLst>
          </p:nvPr>
        </p:nvGraphicFramePr>
        <p:xfrm>
          <a:off x="8352312" y="3496860"/>
          <a:ext cx="3583959" cy="2996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2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1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sng" strike="noStrike" dirty="0">
                          <a:effectLst/>
                        </a:rPr>
                        <a:t>Year</a:t>
                      </a:r>
                      <a:endParaRPr lang="en-US" sz="19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sng" strike="noStrike" dirty="0">
                          <a:effectLst/>
                        </a:rPr>
                        <a:t>Total Attendees</a:t>
                      </a:r>
                      <a:endParaRPr lang="en-US" sz="19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0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2017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415</a:t>
                      </a:r>
                    </a:p>
                  </a:txBody>
                  <a:tcPr marL="10160" marR="10160" marT="1016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0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2018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418</a:t>
                      </a:r>
                    </a:p>
                  </a:txBody>
                  <a:tcPr marL="10160" marR="10160" marT="1016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0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391</a:t>
                      </a:r>
                    </a:p>
                  </a:txBody>
                  <a:tcPr marL="10160" marR="10160" marT="1016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0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799</a:t>
                      </a:r>
                    </a:p>
                  </a:txBody>
                  <a:tcPr marL="10160" marR="10160" marT="1016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0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2021</a:t>
                      </a:r>
                      <a:endParaRPr lang="en-US" sz="1900" b="1" i="0" u="none" strike="noStrike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459</a:t>
                      </a:r>
                    </a:p>
                  </a:txBody>
                  <a:tcPr marL="10160" marR="10160" marT="10160" marB="0" anchor="b"/>
                </a:tc>
                <a:extLst>
                  <a:ext uri="{0D108BD9-81ED-4DB2-BD59-A6C34878D82A}">
                    <a16:rowId xmlns:a16="http://schemas.microsoft.com/office/drawing/2014/main" val="818971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548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64775-83D1-52CE-A466-C903612D1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Submissions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per track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25969-5D18-2C30-B585-5C691644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510642" cy="405936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Highlighted </a:t>
            </a:r>
            <a:r>
              <a:rPr lang="en-US" dirty="0"/>
              <a:t>tracks had significant increase in submissions </a:t>
            </a:r>
            <a:r>
              <a:rPr lang="en-US" dirty="0" err="1"/>
              <a:t>w.r.t.</a:t>
            </a:r>
            <a:r>
              <a:rPr lang="en-US" dirty="0"/>
              <a:t> 2021</a:t>
            </a:r>
          </a:p>
          <a:p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8E662-0EF2-96AF-97A1-631E86133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792" y="119536"/>
            <a:ext cx="6604000" cy="564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616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904DE-59FD-79A9-FBDA-A8CAD84BB4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/>
              <a:t>ASP-DAC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386A6-5028-0BB7-84DA-0CD8B41B8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err="1"/>
              <a:t>Kazutoshi</a:t>
            </a:r>
            <a:r>
              <a:rPr lang="en-US"/>
              <a:t> Wakabayashi</a:t>
            </a:r>
          </a:p>
          <a:p>
            <a:pPr algn="ctr"/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F0DEC-B7EA-D5EF-F673-5898FCC8A48D}"/>
              </a:ext>
            </a:extLst>
          </p:cNvPr>
          <p:cNvSpPr txBox="1"/>
          <p:nvPr/>
        </p:nvSpPr>
        <p:spPr>
          <a:xfrm rot="20110946">
            <a:off x="3091112" y="2527960"/>
            <a:ext cx="3710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0070C0"/>
                </a:solidFill>
                <a:latin typeface="Trade Gothic Inline" panose="020F0502020204030204" pitchFamily="34" charset="0"/>
                <a:cs typeface="Trade Gothic Inline" panose="020F0502020204030204" pitchFamily="34" charset="0"/>
              </a:rPr>
              <a:t>2022 &gt; 2023</a:t>
            </a:r>
          </a:p>
        </p:txBody>
      </p:sp>
    </p:spTree>
    <p:extLst>
      <p:ext uri="{BB962C8B-B14F-4D97-AF65-F5344CB8AC3E}">
        <p14:creationId xmlns:p14="http://schemas.microsoft.com/office/powerpoint/2010/main" val="1423379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55AD52-751F-9D3A-BC82-AA6E874E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Conference overview</a:t>
            </a:r>
            <a:endParaRPr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533EA5-6D25-4452-0E0A-975A0FAB4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 dirty="0"/>
              <a:t>Considering the continued COVID-19 pandemic situation,  ASP-DAC 2022 was held as a </a:t>
            </a:r>
            <a:r>
              <a:rPr lang="en-US" altLang="ja-JP" sz="2400" b="1" dirty="0"/>
              <a:t>fully virtual conference</a:t>
            </a:r>
          </a:p>
          <a:p>
            <a:pPr lvl="1"/>
            <a:r>
              <a:rPr lang="en-US" altLang="ja-JP" sz="2000" dirty="0"/>
              <a:t>Date: January 17-20, 2022</a:t>
            </a:r>
          </a:p>
          <a:p>
            <a:pPr lvl="1"/>
            <a:r>
              <a:rPr lang="en-US" altLang="ja-JP" sz="2000" dirty="0"/>
              <a:t>Original plan: @Taiwan </a:t>
            </a:r>
          </a:p>
          <a:p>
            <a:pPr lvl="1"/>
            <a:r>
              <a:rPr lang="en-US" altLang="ja-JP" sz="2000" dirty="0"/>
              <a:t>Live sessions + pre-recorded videos for on-demand access</a:t>
            </a:r>
          </a:p>
          <a:p>
            <a:r>
              <a:rPr lang="en-US" altLang="ja-JP" sz="2400" dirty="0"/>
              <a:t>Participants: 476</a:t>
            </a:r>
          </a:p>
          <a:p>
            <a:pPr lvl="1"/>
            <a:r>
              <a:rPr lang="en-US" altLang="ja-JP" sz="2000" dirty="0"/>
              <a:t>Academia: 405 (incl. 293 students), Industry: 71</a:t>
            </a:r>
          </a:p>
          <a:p>
            <a:pPr lvl="1"/>
            <a:r>
              <a:rPr lang="en-US" altLang="ja-JP" sz="2000" dirty="0"/>
              <a:t>International participation</a:t>
            </a:r>
          </a:p>
          <a:p>
            <a:pPr lvl="2"/>
            <a:r>
              <a:rPr lang="en-US" altLang="ja-JP" sz="1800" dirty="0"/>
              <a:t>Taiwan: 250, Overseas: 226</a:t>
            </a: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958427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5112521-F2CB-3D47-AEE6-D8924666B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</a:t>
            </a:r>
          </a:p>
        </p:txBody>
      </p:sp>
      <p:pic>
        <p:nvPicPr>
          <p:cNvPr id="4" name="Picture 3" descr="A bridge over a body of water&#10;&#10;Description automatically generated with low confidence">
            <a:extLst>
              <a:ext uri="{FF2B5EF4-FFF2-40B4-BE49-F238E27FC236}">
                <a16:creationId xmlns:a16="http://schemas.microsoft.com/office/drawing/2014/main" id="{3D2CE841-8434-0930-7582-5C487414E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138" y="1895851"/>
            <a:ext cx="3283527" cy="1713145"/>
          </a:xfrm>
          <a:prstGeom prst="rect">
            <a:avLst/>
          </a:prstGeom>
        </p:spPr>
      </p:pic>
      <p:pic>
        <p:nvPicPr>
          <p:cNvPr id="6" name="Picture 5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962B8CB9-A63C-8E82-C79E-6FC81D4A0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93" y="1559362"/>
            <a:ext cx="3076402" cy="1600561"/>
          </a:xfrm>
          <a:prstGeom prst="rect">
            <a:avLst/>
          </a:prstGeom>
        </p:spPr>
      </p:pic>
      <p:pic>
        <p:nvPicPr>
          <p:cNvPr id="8" name="Picture 7" descr="Text, logo, company name, whiteboard&#10;&#10;Description automatically generated">
            <a:extLst>
              <a:ext uri="{FF2B5EF4-FFF2-40B4-BE49-F238E27FC236}">
                <a16:creationId xmlns:a16="http://schemas.microsoft.com/office/drawing/2014/main" id="{F07051F1-6FB1-0CA0-A9FC-FE1F7AD76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98" y="298265"/>
            <a:ext cx="3272544" cy="1713144"/>
          </a:xfrm>
          <a:prstGeom prst="rect">
            <a:avLst/>
          </a:prstGeom>
        </p:spPr>
      </p:pic>
      <p:pic>
        <p:nvPicPr>
          <p:cNvPr id="11" name="Picture 10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8C387132-0819-51CB-AFF3-8C2D519EC7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174" y="3906413"/>
            <a:ext cx="3266209" cy="1666208"/>
          </a:xfrm>
          <a:prstGeom prst="rect">
            <a:avLst/>
          </a:prstGeom>
        </p:spPr>
      </p:pic>
      <p:pic>
        <p:nvPicPr>
          <p:cNvPr id="13" name="Picture 12" descr="A group of palm trees with a city in the background&#10;&#10;Description automatically generated">
            <a:extLst>
              <a:ext uri="{FF2B5EF4-FFF2-40B4-BE49-F238E27FC236}">
                <a16:creationId xmlns:a16="http://schemas.microsoft.com/office/drawing/2014/main" id="{4896AC54-3AEE-4AE9-5A89-6F9F8887E8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6" y="3843286"/>
            <a:ext cx="3293658" cy="1713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F08A4B-ADE2-784F-BBA9-D6B017B39197}"/>
              </a:ext>
            </a:extLst>
          </p:cNvPr>
          <p:cNvSpPr txBox="1"/>
          <p:nvPr/>
        </p:nvSpPr>
        <p:spPr>
          <a:xfrm>
            <a:off x="1004961" y="3059668"/>
            <a:ext cx="2849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January</a:t>
            </a:r>
            <a:r>
              <a:rPr lang="it-IT" dirty="0"/>
              <a:t>, Asia &amp; South Pacific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3D20B9-A703-1643-115B-978385AF0685}"/>
              </a:ext>
            </a:extLst>
          </p:cNvPr>
          <p:cNvSpPr txBox="1"/>
          <p:nvPr/>
        </p:nvSpPr>
        <p:spPr>
          <a:xfrm>
            <a:off x="6216957" y="1925326"/>
            <a:ext cx="2091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March/April, Europe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C3CD4E-0629-AA97-45C0-3E0B6F7770F2}"/>
              </a:ext>
            </a:extLst>
          </p:cNvPr>
          <p:cNvSpPr txBox="1"/>
          <p:nvPr/>
        </p:nvSpPr>
        <p:spPr>
          <a:xfrm>
            <a:off x="10419142" y="3537081"/>
            <a:ext cx="1534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June/</a:t>
            </a:r>
            <a:r>
              <a:rPr lang="it-IT" err="1"/>
              <a:t>July</a:t>
            </a:r>
            <a:r>
              <a:rPr lang="it-IT"/>
              <a:t>, USA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D2B77-0983-0643-14A7-28351B745C2B}"/>
              </a:ext>
            </a:extLst>
          </p:cNvPr>
          <p:cNvSpPr txBox="1"/>
          <p:nvPr/>
        </p:nvSpPr>
        <p:spPr>
          <a:xfrm>
            <a:off x="7601460" y="5524888"/>
            <a:ext cx="2529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September</a:t>
            </a:r>
            <a:r>
              <a:rPr lang="it-IT" dirty="0"/>
              <a:t>/</a:t>
            </a:r>
            <a:r>
              <a:rPr lang="it-IT" dirty="0" err="1"/>
              <a:t>October</a:t>
            </a:r>
            <a:r>
              <a:rPr lang="it-IT" dirty="0"/>
              <a:t>, </a:t>
            </a:r>
            <a:r>
              <a:rPr lang="it-IT" dirty="0" err="1"/>
              <a:t>AoE</a:t>
            </a:r>
            <a:endParaRPr lang="it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DE8902-1FC5-91B4-C0C7-35DAA6F1E5AC}"/>
              </a:ext>
            </a:extLst>
          </p:cNvPr>
          <p:cNvSpPr txBox="1"/>
          <p:nvPr/>
        </p:nvSpPr>
        <p:spPr>
          <a:xfrm>
            <a:off x="2971301" y="5556430"/>
            <a:ext cx="2502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October</a:t>
            </a:r>
            <a:r>
              <a:rPr lang="it-IT"/>
              <a:t>/November, USA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334E3A-C178-8E38-5562-7E1630FFA74F}"/>
              </a:ext>
            </a:extLst>
          </p:cNvPr>
          <p:cNvSpPr txBox="1"/>
          <p:nvPr/>
        </p:nvSpPr>
        <p:spPr>
          <a:xfrm>
            <a:off x="4032422" y="2689977"/>
            <a:ext cx="4127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5 FLAGSHIP CONFERENCES</a:t>
            </a:r>
          </a:p>
        </p:txBody>
      </p:sp>
    </p:spTree>
    <p:extLst>
      <p:ext uri="{BB962C8B-B14F-4D97-AF65-F5344CB8AC3E}">
        <p14:creationId xmlns:p14="http://schemas.microsoft.com/office/powerpoint/2010/main" val="4153638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zh-TW">
                <a:cs typeface="Calibri" panose="020F0502020204030204" pitchFamily="34" charset="0"/>
              </a:rPr>
              <a:t>Submissions History</a:t>
            </a:r>
            <a:endParaRPr lang="zh-TW" altLang="en-US">
              <a:cs typeface="Calibri" panose="020F0502020204030204" pitchFamily="34" charset="0"/>
            </a:endParaRPr>
          </a:p>
        </p:txBody>
      </p:sp>
      <p:graphicFrame>
        <p:nvGraphicFramePr>
          <p:cNvPr id="7" name="グラフ 6"/>
          <p:cNvGraphicFramePr/>
          <p:nvPr/>
        </p:nvGraphicFramePr>
        <p:xfrm>
          <a:off x="893089" y="1370986"/>
          <a:ext cx="8165157" cy="4901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0223CD0-7F37-496B-B4C3-832E8A76BB63}"/>
              </a:ext>
            </a:extLst>
          </p:cNvPr>
          <p:cNvSpPr txBox="1"/>
          <p:nvPr/>
        </p:nvSpPr>
        <p:spPr>
          <a:xfrm>
            <a:off x="8487760" y="1883442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310</a:t>
            </a:r>
            <a:endParaRPr kumimoji="1" lang="ja-JP" altLang="en-US" sz="2800" b="1"/>
          </a:p>
        </p:txBody>
      </p:sp>
    </p:spTree>
    <p:extLst>
      <p:ext uri="{BB962C8B-B14F-4D97-AF65-F5344CB8AC3E}">
        <p14:creationId xmlns:p14="http://schemas.microsoft.com/office/powerpoint/2010/main" val="3089988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497850" cy="1320800"/>
          </a:xfrm>
        </p:spPr>
        <p:txBody>
          <a:bodyPr/>
          <a:lstStyle/>
          <a:p>
            <a:r>
              <a:rPr lang="en-US" altLang="zh-TW" dirty="0">
                <a:cs typeface="Calibri" panose="020F0502020204030204" pitchFamily="34" charset="0"/>
              </a:rPr>
              <a:t>Selection results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4" name="內容版面配置區 2"/>
          <p:cNvGraphicFramePr>
            <a:graphicFrameLocks/>
          </p:cNvGraphicFramePr>
          <p:nvPr/>
        </p:nvGraphicFramePr>
        <p:xfrm>
          <a:off x="4175184" y="512064"/>
          <a:ext cx="7339482" cy="567719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83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6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028">
                  <a:extLst>
                    <a:ext uri="{9D8B030D-6E8A-4147-A177-3AD203B41FA5}">
                      <a16:colId xmlns:a16="http://schemas.microsoft.com/office/drawing/2014/main" val="1847202562"/>
                    </a:ext>
                  </a:extLst>
                </a:gridCol>
                <a:gridCol w="952201">
                  <a:extLst>
                    <a:ext uri="{9D8B030D-6E8A-4147-A177-3AD203B41FA5}">
                      <a16:colId xmlns:a16="http://schemas.microsoft.com/office/drawing/2014/main" val="2525608118"/>
                    </a:ext>
                  </a:extLst>
                </a:gridCol>
              </a:tblGrid>
              <a:tr h="56393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Topic ID</a:t>
                      </a:r>
                      <a:endParaRPr lang="zh-TW" altLang="en-US" sz="12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Topic (subcommittee) Name</a:t>
                      </a:r>
                      <a:endParaRPr lang="zh-TW" altLang="en-US" sz="12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 of papers reviewed</a:t>
                      </a:r>
                      <a:endParaRPr lang="zh-TW" altLang="en-US" sz="14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Accepted</a:t>
                      </a:r>
                      <a:endParaRPr lang="zh-TW" altLang="en-US" sz="14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72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lang="zh-TW" altLang="en-US" sz="14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System-Level Modeling and Design Methodologies</a:t>
                      </a:r>
                      <a:endParaRPr lang="zh-TW" altLang="en-US" sz="1400" b="1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72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lang="zh-TW" altLang="en-US" sz="14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Embedded Systems and </a:t>
                      </a:r>
                      <a:r>
                        <a:rPr lang="en-US" altLang="zh-TW" sz="1400" b="1" baseline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Cyberphysical</a:t>
                      </a:r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Systems</a:t>
                      </a:r>
                      <a:endParaRPr lang="en-US" altLang="zh-TW" sz="1400" b="1" baseline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72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lang="zh-TW" altLang="en-US" sz="14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Embedded Systems Software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72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lang="zh-TW" altLang="en-US" sz="14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Memory Architecture and Near/In Memory Computing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72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lang="zh-TW" altLang="en-US" sz="14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AI/ML System Designs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72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lang="zh-TW" altLang="en-US" sz="14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Photonic/RF/Analog-Mixed Signal Design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441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lang="zh-TW" altLang="en-US" sz="14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Approximate,  Bio-inspired and Neuromorphic  Computing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72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lang="zh-TW" altLang="en-US" sz="14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Logic/High-Level Synthesis and Optimizations</a:t>
                      </a:r>
                      <a:endParaRPr lang="zh-TW" altLang="en-US" sz="1400" b="1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72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lang="zh-TW" altLang="en-US" sz="14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Physical Design</a:t>
                      </a:r>
                      <a:endParaRPr lang="zh-TW" altLang="en-US" sz="1400" b="1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72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  <a:endParaRPr lang="zh-TW" altLang="en-US" sz="14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Design for Manufacturability and Reliability</a:t>
                      </a:r>
                      <a:endParaRPr lang="zh-TW" altLang="en-US" sz="1400" b="1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172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</a:t>
                      </a:r>
                      <a:endParaRPr lang="zh-TW" altLang="en-US" sz="14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Design and Analysis for Timing and Low Power</a:t>
                      </a:r>
                      <a:endParaRPr lang="zh-TW" altLang="en-US" sz="1400" b="1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172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</a:t>
                      </a:r>
                      <a:endParaRPr lang="zh-TW" altLang="en-US" sz="14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" altLang="zh-TW" sz="1400" b="1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Testing, Validation, Simulation, and Verification</a:t>
                      </a:r>
                      <a:endParaRPr lang="en-US" altLang="zh-TW" sz="1400" b="1" baseline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172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</a:t>
                      </a:r>
                      <a:endParaRPr lang="zh-TW" altLang="en-US" sz="14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Hardware and Embedded Security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172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lang="zh-TW" altLang="en-US" sz="14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1400" b="1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Emerging Devices, Technologies and Applications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643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Total</a:t>
                      </a:r>
                      <a:endParaRPr lang="zh-TW" altLang="en-US" sz="14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260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1800" b="1" i="0" u="none" strike="noStrike" kern="1200">
                          <a:solidFill>
                            <a:srgbClr val="A5002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95</a:t>
                      </a:r>
                    </a:p>
                  </a:txBody>
                  <a:tcPr marL="0" marR="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69EE94-326F-4F1E-9E1A-45DBE8237CA5}"/>
              </a:ext>
            </a:extLst>
          </p:cNvPr>
          <p:cNvSpPr txBox="1"/>
          <p:nvPr/>
        </p:nvSpPr>
        <p:spPr>
          <a:xfrm>
            <a:off x="677334" y="6286792"/>
            <a:ext cx="3537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>
                <a:latin typeface="Meiryo UI" panose="020B0604030504040204" pitchFamily="50" charset="-128"/>
                <a:ea typeface="Meiryo UI" panose="020B0604030504040204" pitchFamily="50" charset="-128"/>
              </a:rPr>
              <a:t>Acceptance ratio: </a:t>
            </a:r>
            <a:r>
              <a:rPr kumimoji="1" lang="en-US" altLang="ja-JP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36.5%</a:t>
            </a:r>
            <a:endParaRPr kumimoji="1" lang="ja-JP" altLang="en-US" sz="2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7153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980DBE-3C2A-90BA-54C9-E0F9EF116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ASP-DAC 2023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A86534-4C21-1EE6-420E-D6A4D45F2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/>
              <a:t>Jan. 16 – 19, 2023 @ Tokyo</a:t>
            </a:r>
          </a:p>
          <a:p>
            <a:pPr lvl="1"/>
            <a:r>
              <a:rPr lang="en-US" altLang="ja-JP" sz="2000"/>
              <a:t>The same venue as 2019</a:t>
            </a:r>
          </a:p>
          <a:p>
            <a:pPr lvl="1"/>
            <a:r>
              <a:rPr lang="en-US" altLang="ja-JP" sz="2000"/>
              <a:t>Probably hybrid format</a:t>
            </a:r>
          </a:p>
          <a:p>
            <a:endParaRPr lang="en-US" altLang="ja-JP" sz="2400"/>
          </a:p>
          <a:p>
            <a:r>
              <a:rPr lang="en-US" altLang="ja-JP" sz="2400"/>
              <a:t>Deadline for paper submission: July 24, 2022</a:t>
            </a:r>
          </a:p>
          <a:p>
            <a:endParaRPr kumimoji="1" lang="ja-JP" altLang="en-US" sz="240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74069C9D-F411-B2A7-E059-9457C58F08E0}"/>
              </a:ext>
            </a:extLst>
          </p:cNvPr>
          <p:cNvSpPr/>
          <p:nvPr/>
        </p:nvSpPr>
        <p:spPr>
          <a:xfrm>
            <a:off x="838200" y="1755765"/>
            <a:ext cx="4242816" cy="513001"/>
          </a:xfrm>
          <a:prstGeom prst="fra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C7BECA-DDCA-28AA-A6F5-769540656586}"/>
              </a:ext>
            </a:extLst>
          </p:cNvPr>
          <p:cNvSpPr txBox="1"/>
          <p:nvPr/>
        </p:nvSpPr>
        <p:spPr>
          <a:xfrm rot="20110946">
            <a:off x="5203504" y="3449012"/>
            <a:ext cx="42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  <a:latin typeface="Trade Gothic Inline" panose="020F0502020204030204" pitchFamily="34" charset="0"/>
                <a:cs typeface="Trade Gothic Inline" panose="020F0502020204030204" pitchFamily="34" charset="0"/>
              </a:rPr>
              <a:t>coming </a:t>
            </a:r>
            <a:r>
              <a:rPr lang="it-IT" sz="3600" b="1" dirty="0" err="1">
                <a:solidFill>
                  <a:srgbClr val="FF0000"/>
                </a:solidFill>
                <a:latin typeface="Trade Gothic Inline" panose="020F0502020204030204" pitchFamily="34" charset="0"/>
                <a:cs typeface="Trade Gothic Inline" panose="020F0502020204030204" pitchFamily="34" charset="0"/>
              </a:rPr>
              <a:t>soon</a:t>
            </a:r>
            <a:endParaRPr lang="it-IT" sz="3600" b="1" dirty="0">
              <a:solidFill>
                <a:srgbClr val="FF0000"/>
              </a:solidFill>
              <a:latin typeface="Trade Gothic Inline" panose="020F0502020204030204" pitchFamily="34" charset="0"/>
              <a:cs typeface="Trade Gothic Inline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385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904DE-59FD-79A9-FBDA-A8CAD84BB4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/>
              <a:t>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386A6-5028-0BB7-84DA-0CD8B41B8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it-IT"/>
              <a:t>Donatella Sciuto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D76E2F-8E62-9ABC-4AE8-3875E60FF6D4}"/>
              </a:ext>
            </a:extLst>
          </p:cNvPr>
          <p:cNvSpPr txBox="1"/>
          <p:nvPr/>
        </p:nvSpPr>
        <p:spPr>
          <a:xfrm rot="20110946">
            <a:off x="3376121" y="2435885"/>
            <a:ext cx="3710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0070C0"/>
                </a:solidFill>
                <a:latin typeface="Trade Gothic Inline" panose="020F0502020204030204" pitchFamily="34" charset="0"/>
                <a:cs typeface="Trade Gothic Inline" panose="020F0502020204030204" pitchFamily="34" charset="0"/>
              </a:rPr>
              <a:t>2022 &gt; 2023</a:t>
            </a:r>
          </a:p>
        </p:txBody>
      </p:sp>
    </p:spTree>
    <p:extLst>
      <p:ext uri="{BB962C8B-B14F-4D97-AF65-F5344CB8AC3E}">
        <p14:creationId xmlns:p14="http://schemas.microsoft.com/office/powerpoint/2010/main" val="3312377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94966-01BB-D286-3820-D1930BAA0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55" y="609600"/>
            <a:ext cx="8596668" cy="646331"/>
          </a:xfrm>
        </p:spPr>
        <p:txBody>
          <a:bodyPr>
            <a:normAutofit/>
          </a:bodyPr>
          <a:lstStyle/>
          <a:p>
            <a:r>
              <a:rPr lang="it-IT" dirty="0"/>
              <a:t>DATE </a:t>
            </a:r>
            <a:br>
              <a:rPr lang="it-IT" dirty="0"/>
            </a:br>
            <a:r>
              <a:rPr lang="it-IT" dirty="0"/>
              <a:t>2022</a:t>
            </a:r>
          </a:p>
        </p:txBody>
      </p:sp>
      <p:pic>
        <p:nvPicPr>
          <p:cNvPr id="9" name="Content Placeholder 8" descr="Chart, treemap chart&#10;&#10;Description automatically generated">
            <a:extLst>
              <a:ext uri="{FF2B5EF4-FFF2-40B4-BE49-F238E27FC236}">
                <a16:creationId xmlns:a16="http://schemas.microsoft.com/office/drawing/2014/main" id="{87FBF86A-B4C5-844B-5BCE-82705DE80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76" y="0"/>
            <a:ext cx="9642624" cy="6858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5C7B7F-EA55-8B93-125B-F03F85E29832}"/>
              </a:ext>
            </a:extLst>
          </p:cNvPr>
          <p:cNvSpPr txBox="1"/>
          <p:nvPr/>
        </p:nvSpPr>
        <p:spPr>
          <a:xfrm rot="16200000">
            <a:off x="200257" y="3561818"/>
            <a:ext cx="3544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Special Format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D5C125-1FE7-C46F-60E3-76AB9A881CC9}"/>
              </a:ext>
            </a:extLst>
          </p:cNvPr>
          <p:cNvSpPr txBox="1"/>
          <p:nvPr/>
        </p:nvSpPr>
        <p:spPr>
          <a:xfrm>
            <a:off x="2980706" y="5657090"/>
            <a:ext cx="179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70C0"/>
                </a:solidFill>
              </a:rPr>
              <a:t>on-site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AF8E1-1DB4-1ABD-8D28-FD6A9DDF9891}"/>
              </a:ext>
            </a:extLst>
          </p:cNvPr>
          <p:cNvSpPr txBox="1"/>
          <p:nvPr/>
        </p:nvSpPr>
        <p:spPr>
          <a:xfrm>
            <a:off x="7211892" y="194826"/>
            <a:ext cx="179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70C0"/>
                </a:solidFill>
              </a:rPr>
              <a:t>on-line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EC21CE-311F-A452-C6BA-A0FCD8EFC8CD}"/>
              </a:ext>
            </a:extLst>
          </p:cNvPr>
          <p:cNvCxnSpPr/>
          <p:nvPr/>
        </p:nvCxnSpPr>
        <p:spPr>
          <a:xfrm>
            <a:off x="5234650" y="658084"/>
            <a:ext cx="5747657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5BE7DA-7894-5598-6732-5763C7DBD64F}"/>
              </a:ext>
            </a:extLst>
          </p:cNvPr>
          <p:cNvCxnSpPr/>
          <p:nvPr/>
        </p:nvCxnSpPr>
        <p:spPr>
          <a:xfrm>
            <a:off x="2980706" y="5657090"/>
            <a:ext cx="1793174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532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7DCA8-A5DE-77C2-3216-F370A5FAA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DATE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FCD4F-BEE2-4479-F80D-2E5808687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b="1" dirty="0"/>
              <a:t>The </a:t>
            </a:r>
            <a:r>
              <a:rPr lang="de-DE" sz="2400" b="1" dirty="0" err="1"/>
              <a:t>conference</a:t>
            </a:r>
            <a:r>
              <a:rPr lang="de-DE" sz="2400" b="1" dirty="0"/>
              <a:t> </a:t>
            </a:r>
            <a:r>
              <a:rPr lang="de-DE" sz="2400" b="1" dirty="0" err="1"/>
              <a:t>had</a:t>
            </a:r>
            <a:r>
              <a:rPr lang="de-DE" sz="2400" b="1" dirty="0"/>
              <a:t> </a:t>
            </a:r>
            <a:r>
              <a:rPr lang="de-DE" sz="2400" b="1" dirty="0" err="1"/>
              <a:t>been</a:t>
            </a:r>
            <a:r>
              <a:rPr lang="de-DE" sz="2400" b="1" dirty="0"/>
              <a:t> </a:t>
            </a:r>
            <a:r>
              <a:rPr lang="de-DE" sz="2400" b="1" dirty="0" err="1"/>
              <a:t>moved</a:t>
            </a:r>
            <a:r>
              <a:rPr lang="de-DE" sz="2400" b="1" dirty="0"/>
              <a:t> online at </a:t>
            </a:r>
            <a:r>
              <a:rPr lang="de-DE" sz="2400" b="1" dirty="0" err="1"/>
              <a:t>the</a:t>
            </a:r>
            <a:r>
              <a:rPr lang="de-DE" sz="2400" b="1" dirty="0"/>
              <a:t> end </a:t>
            </a:r>
            <a:r>
              <a:rPr lang="de-DE" sz="2400" b="1" dirty="0" err="1"/>
              <a:t>of</a:t>
            </a:r>
            <a:r>
              <a:rPr lang="de-DE" sz="2400" b="1" dirty="0"/>
              <a:t> 2021 </a:t>
            </a:r>
          </a:p>
          <a:p>
            <a:r>
              <a:rPr lang="de-DE" sz="2400" b="1" dirty="0"/>
              <a:t>Virtual</a:t>
            </a:r>
            <a:r>
              <a:rPr lang="de-DE" sz="2400" dirty="0"/>
              <a:t> DATE 2022 </a:t>
            </a:r>
            <a:r>
              <a:rPr lang="de-DE" sz="2400" dirty="0" err="1"/>
              <a:t>profit</a:t>
            </a:r>
            <a:r>
              <a:rPr lang="de-DE" sz="2400" dirty="0"/>
              <a:t>: </a:t>
            </a:r>
            <a:r>
              <a:rPr lang="de-DE" sz="2400" dirty="0">
                <a:solidFill>
                  <a:srgbClr val="FF0000"/>
                </a:solidFill>
              </a:rPr>
              <a:t>3.3K Euros </a:t>
            </a:r>
            <a:r>
              <a:rPr lang="de-DE" sz="2400" dirty="0"/>
              <a:t>(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updated</a:t>
            </a:r>
            <a:r>
              <a:rPr lang="de-DE" sz="2400" dirty="0"/>
              <a:t> after </a:t>
            </a:r>
            <a:r>
              <a:rPr lang="de-DE" sz="2400" dirty="0" err="1"/>
              <a:t>audit</a:t>
            </a:r>
            <a:r>
              <a:rPr lang="de-DE" sz="2400" dirty="0"/>
              <a:t>)</a:t>
            </a:r>
            <a:br>
              <a:rPr lang="de-DE" sz="2400" dirty="0"/>
            </a:br>
            <a:endParaRPr lang="de-DE" sz="2400" dirty="0"/>
          </a:p>
          <a:p>
            <a:r>
              <a:rPr lang="de-DE" sz="2400" dirty="0"/>
              <a:t>DATE 2022 Registration </a:t>
            </a:r>
            <a:r>
              <a:rPr lang="de-DE" sz="2400" dirty="0" err="1"/>
              <a:t>numbers</a:t>
            </a:r>
            <a:r>
              <a:rPr lang="de-DE" sz="2400" dirty="0"/>
              <a:t>: </a:t>
            </a:r>
          </a:p>
          <a:p>
            <a:pPr lvl="1"/>
            <a:r>
              <a:rPr lang="de-DE" sz="1800" dirty="0"/>
              <a:t>Conference: 627</a:t>
            </a:r>
          </a:p>
          <a:p>
            <a:pPr lvl="1"/>
            <a:r>
              <a:rPr lang="de-DE" sz="1800" dirty="0"/>
              <a:t>Tutorials: 294</a:t>
            </a:r>
          </a:p>
          <a:p>
            <a:pPr lvl="1"/>
            <a:r>
              <a:rPr lang="de-DE" sz="1800" dirty="0"/>
              <a:t>Workshops: 698</a:t>
            </a:r>
          </a:p>
          <a:p>
            <a:pPr lvl="1"/>
            <a:r>
              <a:rPr lang="de-DE" sz="1800" dirty="0" err="1"/>
              <a:t>Others</a:t>
            </a:r>
            <a:r>
              <a:rPr lang="de-DE" sz="1800" dirty="0"/>
              <a:t> (Career Development &amp; Networking &amp; YPP): 75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06697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1749-8814-2B11-1A79-7D02BFD6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DATE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1F67E-7BD7-F8F3-F29A-DDDAAACF2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T" sz="2400" dirty="0"/>
              <a:t>April 17-19, 2023 @ Antwerp</a:t>
            </a:r>
          </a:p>
          <a:p>
            <a:pPr lvl="1"/>
            <a:r>
              <a:rPr lang="en-IT" dirty="0"/>
              <a:t>Rethinking as a 3-day event in presence </a:t>
            </a:r>
          </a:p>
          <a:p>
            <a:pPr lvl="1"/>
            <a:r>
              <a:rPr lang="fr-FR" dirty="0"/>
              <a:t>Focus on interaction, </a:t>
            </a:r>
            <a:r>
              <a:rPr lang="fr-FR" dirty="0" err="1"/>
              <a:t>reinforcing</a:t>
            </a:r>
            <a:r>
              <a:rPr lang="fr-FR" dirty="0"/>
              <a:t> and </a:t>
            </a:r>
            <a:r>
              <a:rPr lang="fr-FR" dirty="0" err="1"/>
              <a:t>rebuilding</a:t>
            </a:r>
            <a:r>
              <a:rPr lang="fr-FR" dirty="0"/>
              <a:t> links in the </a:t>
            </a:r>
            <a:r>
              <a:rPr lang="fr-FR" dirty="0" err="1"/>
              <a:t>community</a:t>
            </a:r>
            <a:endParaRPr lang="en-IT" dirty="0"/>
          </a:p>
          <a:p>
            <a:r>
              <a:rPr lang="fr-FR" sz="2400" dirty="0" err="1"/>
              <a:t>Submissions</a:t>
            </a:r>
            <a:r>
              <a:rPr lang="fr-FR" sz="2400" dirty="0"/>
              <a:t>:</a:t>
            </a:r>
          </a:p>
          <a:p>
            <a:pPr lvl="1"/>
            <a:r>
              <a:rPr lang="fr-FR" dirty="0"/>
              <a:t>Regular </a:t>
            </a:r>
            <a:r>
              <a:rPr lang="fr-FR" dirty="0" err="1"/>
              <a:t>submissions</a:t>
            </a:r>
            <a:r>
              <a:rPr lang="fr-FR" dirty="0"/>
              <a:t>: 6 pages in the </a:t>
            </a:r>
            <a:r>
              <a:rPr lang="fr-FR" dirty="0" err="1"/>
              <a:t>proceedings</a:t>
            </a:r>
            <a:r>
              <a:rPr lang="fr-FR" dirty="0"/>
              <a:t> +  15' </a:t>
            </a:r>
            <a:r>
              <a:rPr lang="fr-FR" dirty="0" err="1"/>
              <a:t>pre-recorded</a:t>
            </a:r>
            <a:r>
              <a:rPr lang="fr-FR" dirty="0"/>
              <a:t> </a:t>
            </a:r>
            <a:r>
              <a:rPr lang="fr-FR" dirty="0" err="1"/>
              <a:t>video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viewed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and </a:t>
            </a:r>
            <a:r>
              <a:rPr lang="fr-FR" dirty="0" err="1"/>
              <a:t>after</a:t>
            </a:r>
            <a:r>
              <a:rPr lang="fr-FR" dirty="0"/>
              <a:t> the </a:t>
            </a:r>
            <a:r>
              <a:rPr lang="fr-FR" dirty="0" err="1"/>
              <a:t>conference</a:t>
            </a:r>
            <a:r>
              <a:rPr lang="fr-FR" dirty="0"/>
              <a:t> +  interactive </a:t>
            </a:r>
            <a:r>
              <a:rPr lang="fr-FR" dirty="0" err="1"/>
              <a:t>technical</a:t>
            </a:r>
            <a:r>
              <a:rPr lang="fr-FR" dirty="0"/>
              <a:t> sessions </a:t>
            </a:r>
            <a:r>
              <a:rPr lang="fr-FR" dirty="0" err="1"/>
              <a:t>with</a:t>
            </a:r>
            <a:r>
              <a:rPr lang="fr-FR" dirty="0"/>
              <a:t> poster discussions</a:t>
            </a:r>
          </a:p>
          <a:p>
            <a:pPr lvl="1"/>
            <a:r>
              <a:rPr lang="fr-FR" dirty="0" err="1"/>
              <a:t>Late-breaking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call</a:t>
            </a:r>
          </a:p>
          <a:p>
            <a:r>
              <a:rPr lang="fr-FR" sz="2400" dirty="0" err="1"/>
              <a:t>Overall</a:t>
            </a:r>
            <a:r>
              <a:rPr lang="fr-FR" sz="2400" dirty="0"/>
              <a:t> </a:t>
            </a:r>
            <a:r>
              <a:rPr lang="fr-FR" sz="2400" dirty="0" err="1"/>
              <a:t>activities</a:t>
            </a:r>
            <a:endParaRPr lang="fr-FR" sz="2400" dirty="0"/>
          </a:p>
          <a:p>
            <a:pPr lvl="1"/>
            <a:r>
              <a:rPr lang="fr-FR" dirty="0"/>
              <a:t>5 </a:t>
            </a:r>
            <a:r>
              <a:rPr lang="fr-FR" dirty="0" err="1"/>
              <a:t>half-days</a:t>
            </a:r>
            <a:r>
              <a:rPr lang="fr-FR" dirty="0"/>
              <a:t> workshops in </a:t>
            </a:r>
            <a:r>
              <a:rPr lang="fr-FR" dirty="0" err="1"/>
              <a:t>parallel</a:t>
            </a:r>
            <a:r>
              <a:rPr lang="fr-FR" dirty="0"/>
              <a:t> to the </a:t>
            </a:r>
            <a:r>
              <a:rPr lang="fr-FR" dirty="0" err="1"/>
              <a:t>conference</a:t>
            </a:r>
            <a:r>
              <a:rPr lang="fr-FR" dirty="0"/>
              <a:t>  | 10 Focus sessions | </a:t>
            </a:r>
            <a:br>
              <a:rPr lang="fr-FR" dirty="0"/>
            </a:br>
            <a:r>
              <a:rPr lang="fr-FR" dirty="0"/>
              <a:t>2 </a:t>
            </a:r>
            <a:r>
              <a:rPr lang="fr-FR" dirty="0" err="1"/>
              <a:t>Executive</a:t>
            </a:r>
            <a:r>
              <a:rPr lang="fr-FR" dirty="0"/>
              <a:t> sessions | 2 </a:t>
            </a:r>
            <a:r>
              <a:rPr lang="fr-FR" dirty="0" err="1"/>
              <a:t>special</a:t>
            </a:r>
            <a:r>
              <a:rPr lang="fr-FR" dirty="0"/>
              <a:t> </a:t>
            </a:r>
            <a:r>
              <a:rPr lang="fr-FR" dirty="0" err="1"/>
              <a:t>days</a:t>
            </a:r>
            <a:r>
              <a:rPr lang="fr-FR" dirty="0"/>
              <a:t> | 3 </a:t>
            </a:r>
            <a:r>
              <a:rPr lang="fr-FR" dirty="0" err="1"/>
              <a:t>Lunchtime</a:t>
            </a:r>
            <a:r>
              <a:rPr lang="fr-FR" dirty="0"/>
              <a:t> </a:t>
            </a:r>
            <a:r>
              <a:rPr lang="fr-FR" dirty="0" err="1"/>
              <a:t>keynotes</a:t>
            </a:r>
            <a:endParaRPr lang="fr-FR" dirty="0"/>
          </a:p>
          <a:p>
            <a:endParaRPr lang="it-IT" dirty="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0479444B-9E5F-7361-3471-32371934B135}"/>
              </a:ext>
            </a:extLst>
          </p:cNvPr>
          <p:cNvSpPr/>
          <p:nvPr/>
        </p:nvSpPr>
        <p:spPr>
          <a:xfrm>
            <a:off x="838200" y="1714438"/>
            <a:ext cx="4242816" cy="513001"/>
          </a:xfrm>
          <a:prstGeom prst="fra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70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5AED9-D1EB-019A-F282-085C1D9E6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 | 2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DBA4A-8F1D-65B8-A6C4-94DE2F046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28 </a:t>
            </a:r>
            <a:r>
              <a:rPr lang="it-IT" sz="2400" dirty="0" err="1"/>
              <a:t>sponsored</a:t>
            </a:r>
            <a:r>
              <a:rPr lang="it-IT" sz="2400" dirty="0"/>
              <a:t> conferences/symposium/workshops</a:t>
            </a:r>
          </a:p>
          <a:p>
            <a:pPr lvl="1"/>
            <a:r>
              <a:rPr lang="it-IT" sz="2000" dirty="0"/>
              <a:t>18 </a:t>
            </a:r>
            <a:r>
              <a:rPr lang="it-IT" sz="2000" dirty="0" err="1"/>
              <a:t>financial</a:t>
            </a:r>
            <a:r>
              <a:rPr lang="it-IT" sz="2000" dirty="0"/>
              <a:t> &amp; technical sponsorship</a:t>
            </a:r>
          </a:p>
          <a:p>
            <a:pPr lvl="1"/>
            <a:r>
              <a:rPr lang="it-IT" sz="2000" dirty="0"/>
              <a:t>10 technical sponsorship</a:t>
            </a:r>
          </a:p>
          <a:p>
            <a:r>
              <a:rPr lang="it-IT" sz="2400" dirty="0"/>
              <a:t>for the </a:t>
            </a:r>
            <a:r>
              <a:rPr lang="it-IT" sz="2400" dirty="0" err="1"/>
              <a:t>flagship</a:t>
            </a:r>
            <a:r>
              <a:rPr lang="it-IT" sz="2400" dirty="0"/>
              <a:t> conferences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additional</a:t>
            </a:r>
            <a:r>
              <a:rPr lang="it-IT" sz="2400" dirty="0"/>
              <a:t> activities are </a:t>
            </a:r>
            <a:r>
              <a:rPr lang="it-IT" sz="2400" dirty="0" err="1"/>
              <a:t>technically</a:t>
            </a:r>
            <a:r>
              <a:rPr lang="it-IT" sz="2400" dirty="0"/>
              <a:t>/</a:t>
            </a:r>
            <a:r>
              <a:rPr lang="it-IT" sz="2400" dirty="0" err="1"/>
              <a:t>financially</a:t>
            </a:r>
            <a:r>
              <a:rPr lang="it-IT" sz="2400" dirty="0"/>
              <a:t> </a:t>
            </a:r>
            <a:r>
              <a:rPr lang="it-IT" sz="2400" dirty="0" err="1"/>
              <a:t>sponsored</a:t>
            </a:r>
            <a:r>
              <a:rPr lang="it-IT" sz="2400" dirty="0"/>
              <a:t> </a:t>
            </a:r>
          </a:p>
          <a:p>
            <a:r>
              <a:rPr lang="it-IT" sz="2400" dirty="0"/>
              <a:t>due to </a:t>
            </a:r>
            <a:r>
              <a:rPr lang="it-IT" sz="2400" dirty="0" err="1"/>
              <a:t>virtual</a:t>
            </a:r>
            <a:r>
              <a:rPr lang="it-IT" sz="2400" dirty="0"/>
              <a:t> formats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difficult</a:t>
            </a:r>
            <a:r>
              <a:rPr lang="it-IT" sz="2400" dirty="0"/>
              <a:t> to </a:t>
            </a:r>
            <a:r>
              <a:rPr lang="it-IT" sz="2400" dirty="0" err="1"/>
              <a:t>distribute</a:t>
            </a:r>
            <a:r>
              <a:rPr lang="it-IT" sz="2400" dirty="0"/>
              <a:t> conferences </a:t>
            </a:r>
            <a:r>
              <a:rPr lang="it-IT" sz="2400" dirty="0" err="1"/>
              <a:t>through</a:t>
            </a:r>
            <a:r>
              <a:rPr lang="it-IT" sz="2400" dirty="0"/>
              <a:t> the world </a:t>
            </a:r>
            <a:r>
              <a:rPr lang="it-IT" sz="2400" dirty="0" err="1"/>
              <a:t>regions</a:t>
            </a:r>
            <a:endParaRPr lang="it-IT" sz="2400" dirty="0"/>
          </a:p>
          <a:p>
            <a:endParaRPr lang="it-IT" sz="2400" dirty="0"/>
          </a:p>
          <a:p>
            <a:endParaRPr lang="it-IT" sz="2400" dirty="0"/>
          </a:p>
        </p:txBody>
      </p:sp>
      <p:pic>
        <p:nvPicPr>
          <p:cNvPr id="4" name="Content Placeholder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F947B340-B992-676B-4D69-444E750CB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2" y="4158949"/>
            <a:ext cx="5922961" cy="122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73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EC79A-F2BD-E96B-D96B-353F43FA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T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DDC15D7-6914-F8C8-986B-475470155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" y="12940"/>
            <a:ext cx="12067850" cy="6788166"/>
          </a:xfrm>
        </p:spPr>
      </p:pic>
    </p:spTree>
    <p:extLst>
      <p:ext uri="{BB962C8B-B14F-4D97-AF65-F5344CB8AC3E}">
        <p14:creationId xmlns:p14="http://schemas.microsoft.com/office/powerpoint/2010/main" val="517463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C8CDA-21DF-489C-B151-12FD4CA28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Looking</a:t>
            </a:r>
            <a:r>
              <a:rPr lang="it-IT" dirty="0"/>
              <a:t> </a:t>
            </a:r>
            <a:r>
              <a:rPr lang="it-IT" dirty="0" err="1"/>
              <a:t>forward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953AA-A12C-43C5-3DD7-998E6A742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still</a:t>
            </a:r>
            <a:r>
              <a:rPr lang="it-IT" dirty="0"/>
              <a:t> a </a:t>
            </a:r>
            <a:r>
              <a:rPr lang="it-IT" dirty="0" err="1"/>
              <a:t>lot</a:t>
            </a:r>
            <a:r>
              <a:rPr lang="it-IT" dirty="0"/>
              <a:t> of </a:t>
            </a:r>
            <a:r>
              <a:rPr lang="it-IT" dirty="0" err="1"/>
              <a:t>uncertainty</a:t>
            </a:r>
            <a:r>
              <a:rPr lang="it-IT" dirty="0"/>
              <a:t> on the </a:t>
            </a:r>
            <a:r>
              <a:rPr lang="it-IT" dirty="0" err="1"/>
              <a:t>upcoming</a:t>
            </a:r>
            <a:r>
              <a:rPr lang="it-IT" dirty="0"/>
              <a:t> events</a:t>
            </a:r>
          </a:p>
          <a:p>
            <a:r>
              <a:rPr lang="it-IT" dirty="0"/>
              <a:t>new formats and new strategies to </a:t>
            </a:r>
            <a:r>
              <a:rPr lang="it-IT" dirty="0" err="1"/>
              <a:t>engage</a:t>
            </a:r>
            <a:r>
              <a:rPr lang="it-IT" dirty="0"/>
              <a:t> </a:t>
            </a:r>
            <a:r>
              <a:rPr lang="it-IT" dirty="0" err="1"/>
              <a:t>participants</a:t>
            </a:r>
            <a:r>
              <a:rPr lang="it-IT" dirty="0"/>
              <a:t> are </a:t>
            </a:r>
            <a:r>
              <a:rPr lang="it-IT" dirty="0" err="1"/>
              <a:t>being</a:t>
            </a:r>
            <a:r>
              <a:rPr lang="it-IT" dirty="0"/>
              <a:t> </a:t>
            </a:r>
            <a:r>
              <a:rPr lang="it-IT" dirty="0" err="1"/>
              <a:t>explored</a:t>
            </a:r>
            <a:endParaRPr lang="it-IT" dirty="0"/>
          </a:p>
          <a:p>
            <a:r>
              <a:rPr lang="it-IT" dirty="0" err="1"/>
              <a:t>attract</a:t>
            </a:r>
            <a:r>
              <a:rPr lang="it-IT" dirty="0"/>
              <a:t> </a:t>
            </a:r>
            <a:r>
              <a:rPr lang="it-IT" dirty="0" err="1"/>
              <a:t>younger</a:t>
            </a:r>
            <a:r>
              <a:rPr lang="it-IT" dirty="0"/>
              <a:t> </a:t>
            </a:r>
            <a:r>
              <a:rPr lang="it-IT" dirty="0" err="1"/>
              <a:t>scientistis</a:t>
            </a:r>
            <a:r>
              <a:rPr lang="it-IT" dirty="0"/>
              <a:t> </a:t>
            </a:r>
          </a:p>
          <a:p>
            <a:r>
              <a:rPr lang="it-IT" dirty="0" err="1"/>
              <a:t>trying</a:t>
            </a:r>
            <a:r>
              <a:rPr lang="it-IT" dirty="0"/>
              <a:t> to </a:t>
            </a:r>
            <a:r>
              <a:rPr lang="it-IT" dirty="0" err="1"/>
              <a:t>cope</a:t>
            </a:r>
            <a:r>
              <a:rPr lang="it-IT" dirty="0"/>
              <a:t> with new </a:t>
            </a:r>
            <a:r>
              <a:rPr lang="it-IT" dirty="0" err="1"/>
              <a:t>habits</a:t>
            </a:r>
            <a:r>
              <a:rPr lang="it-IT" dirty="0"/>
              <a:t>, new media and new </a:t>
            </a:r>
            <a:r>
              <a:rPr lang="it-IT" dirty="0" err="1"/>
              <a:t>communication</a:t>
            </a:r>
            <a:r>
              <a:rPr lang="it-IT" dirty="0"/>
              <a:t> </a:t>
            </a:r>
            <a:r>
              <a:rPr lang="it-IT" dirty="0" err="1"/>
              <a:t>means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9425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904DE-59FD-79A9-FBDA-A8CAD84BB4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/>
              <a:t>DAC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386A6-5028-0BB7-84DA-0CD8B41B8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it-IT"/>
              <a:t>Luis Miguel Silveira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4DA29A-46EE-5BF7-26C7-F0524D0CD7D5}"/>
              </a:ext>
            </a:extLst>
          </p:cNvPr>
          <p:cNvSpPr txBox="1"/>
          <p:nvPr/>
        </p:nvSpPr>
        <p:spPr>
          <a:xfrm rot="20110946">
            <a:off x="4385386" y="2593796"/>
            <a:ext cx="1624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00B050"/>
                </a:solidFill>
                <a:latin typeface="Trade Gothic Inline" panose="020F0502020204030204" pitchFamily="34" charset="0"/>
                <a:cs typeface="Trade Gothic Inline" panose="020F050202020403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5676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287DBE-417F-2606-FB73-315624A41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DAC is back in-person!!!</a:t>
            </a:r>
            <a:endParaRPr lang="it-I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F9D5B1-8C8C-74DE-07D0-4C29C4D5A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PT" dirty="0"/>
              <a:t>Conference and Exhibition, Moscone West, usual structure</a:t>
            </a:r>
          </a:p>
          <a:p>
            <a:r>
              <a:rPr lang="en-PT" dirty="0"/>
              <a:t>Collocated </a:t>
            </a:r>
            <a:r>
              <a:rPr lang="en-PT"/>
              <a:t>with SEMI </a:t>
            </a:r>
            <a:r>
              <a:rPr lang="en-PT" dirty="0"/>
              <a:t>for another year</a:t>
            </a:r>
          </a:p>
          <a:p>
            <a:pPr lvl="1"/>
            <a:r>
              <a:rPr lang="en-GB" dirty="0"/>
              <a:t>B</a:t>
            </a:r>
            <a:r>
              <a:rPr lang="en-PT" dirty="0"/>
              <a:t>ut still allowing for some “hybridness”</a:t>
            </a:r>
          </a:p>
          <a:p>
            <a:endParaRPr lang="en-PT" dirty="0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05519E24-E63A-DD6D-305B-29CC9ADF4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83" y="2723868"/>
            <a:ext cx="8794963" cy="313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29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EC79A-F2BD-E96B-D96B-353F43FA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91" y="19978"/>
            <a:ext cx="10515600" cy="1325563"/>
          </a:xfrm>
        </p:spPr>
        <p:txBody>
          <a:bodyPr/>
          <a:lstStyle/>
          <a:p>
            <a:r>
              <a:rPr lang="en-PT" dirty="0"/>
              <a:t>Navigating the times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29C635-BF8A-5492-0E68-7A44943CB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720" y="1432492"/>
            <a:ext cx="2848296" cy="4449389"/>
          </a:xfrm>
        </p:spPr>
        <p:txBody>
          <a:bodyPr/>
          <a:lstStyle/>
          <a:p>
            <a:r>
              <a:rPr lang="en-PT" dirty="0"/>
              <a:t>DAC 2021 was in December, </a:t>
            </a:r>
            <a:r>
              <a:rPr lang="en-PT" b="1" dirty="0"/>
              <a:t>hybrid</a:t>
            </a:r>
            <a:r>
              <a:rPr lang="en-PT" dirty="0"/>
              <a:t> format</a:t>
            </a:r>
          </a:p>
          <a:p>
            <a:endParaRPr lang="en-PT" dirty="0"/>
          </a:p>
          <a:p>
            <a:r>
              <a:rPr lang="en-PT" dirty="0"/>
              <a:t>Despite all estimations, it was financially profitable      (net +118k)</a:t>
            </a:r>
          </a:p>
          <a:p>
            <a:endParaRPr lang="en-PT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F2C82A-3B55-07E6-84A5-51436D10DE26}"/>
              </a:ext>
            </a:extLst>
          </p:cNvPr>
          <p:cNvGrpSpPr/>
          <p:nvPr/>
        </p:nvGrpSpPr>
        <p:grpSpPr>
          <a:xfrm>
            <a:off x="3140017" y="2161227"/>
            <a:ext cx="8939694" cy="3638843"/>
            <a:chOff x="209677" y="2088487"/>
            <a:chExt cx="11833411" cy="435036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59F4E75-AD23-3706-BF58-4B03B1D815B1}"/>
                </a:ext>
              </a:extLst>
            </p:cNvPr>
            <p:cNvGrpSpPr/>
            <p:nvPr/>
          </p:nvGrpSpPr>
          <p:grpSpPr>
            <a:xfrm>
              <a:off x="209677" y="2088487"/>
              <a:ext cx="11833411" cy="4350364"/>
              <a:chOff x="2986175" y="3025854"/>
              <a:chExt cx="8605652" cy="284136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4DF770E-9A83-3EE3-C6A5-EA584E98E73C}"/>
                  </a:ext>
                </a:extLst>
              </p:cNvPr>
              <p:cNvGrpSpPr/>
              <p:nvPr/>
            </p:nvGrpSpPr>
            <p:grpSpPr>
              <a:xfrm>
                <a:off x="2986175" y="3025854"/>
                <a:ext cx="8605652" cy="2841367"/>
                <a:chOff x="1821799" y="1700759"/>
                <a:chExt cx="9765102" cy="4030816"/>
              </a:xfrm>
            </p:grpSpPr>
            <p:sp>
              <p:nvSpPr>
                <p:cNvPr id="37" name="Rounded Rectangle 36">
                  <a:extLst>
                    <a:ext uri="{FF2B5EF4-FFF2-40B4-BE49-F238E27FC236}">
                      <a16:creationId xmlns:a16="http://schemas.microsoft.com/office/drawing/2014/main" id="{81D52BD4-A8EF-DCB9-8088-F2431732DC91}"/>
                    </a:ext>
                  </a:extLst>
                </p:cNvPr>
                <p:cNvSpPr/>
                <p:nvPr/>
              </p:nvSpPr>
              <p:spPr>
                <a:xfrm>
                  <a:off x="1821799" y="1700759"/>
                  <a:ext cx="9765102" cy="4021563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ounded Rectangle 37">
                  <a:extLst>
                    <a:ext uri="{FF2B5EF4-FFF2-40B4-BE49-F238E27FC236}">
                      <a16:creationId xmlns:a16="http://schemas.microsoft.com/office/drawing/2014/main" id="{97DA41FF-7657-683A-1D59-28BFE9FD728E}"/>
                    </a:ext>
                  </a:extLst>
                </p:cNvPr>
                <p:cNvSpPr/>
                <p:nvPr/>
              </p:nvSpPr>
              <p:spPr>
                <a:xfrm>
                  <a:off x="6532130" y="2856340"/>
                  <a:ext cx="4965194" cy="2681965"/>
                </a:xfrm>
                <a:prstGeom prst="roundRect">
                  <a:avLst/>
                </a:prstGeom>
                <a:solidFill>
                  <a:srgbClr val="C55A11">
                    <a:alpha val="18824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2447DF8-D42E-980B-5A20-6FD3ECA4291E}"/>
                    </a:ext>
                  </a:extLst>
                </p:cNvPr>
                <p:cNvSpPr txBox="1"/>
                <p:nvPr/>
              </p:nvSpPr>
              <p:spPr>
                <a:xfrm>
                  <a:off x="1933381" y="2444305"/>
                  <a:ext cx="2228571" cy="25910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solidFill>
                        <a:schemeClr val="accent6"/>
                      </a:solidFill>
                    </a:rPr>
                    <a:t>Research Papers*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Research Panels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Research WIP Posters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solidFill>
                        <a:schemeClr val="accent6"/>
                      </a:solidFill>
                    </a:rPr>
                    <a:t>Late Breaking Results*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Workshops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Tutorials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n-US" dirty="0"/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A1F0536-0E18-D978-101D-124389A5DC0F}"/>
                    </a:ext>
                  </a:extLst>
                </p:cNvPr>
                <p:cNvSpPr txBox="1"/>
                <p:nvPr/>
              </p:nvSpPr>
              <p:spPr>
                <a:xfrm>
                  <a:off x="9218284" y="2652849"/>
                  <a:ext cx="2172620" cy="23183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n-US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solidFill>
                        <a:schemeClr val="accent6"/>
                      </a:solidFill>
                    </a:rPr>
                    <a:t>Industry Presentations*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Industry Posters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Industry Panels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solidFill>
                        <a:schemeClr val="accent6"/>
                      </a:solidFill>
                    </a:rPr>
                    <a:t>Industry Invited Talks*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Networking</a:t>
                  </a:r>
                </a:p>
              </p:txBody>
            </p:sp>
            <p:sp>
              <p:nvSpPr>
                <p:cNvPr id="41" name="Rounded Rectangle 40">
                  <a:extLst>
                    <a:ext uri="{FF2B5EF4-FFF2-40B4-BE49-F238E27FC236}">
                      <a16:creationId xmlns:a16="http://schemas.microsoft.com/office/drawing/2014/main" id="{13244E44-F5C4-D686-A295-20C6ED641E5B}"/>
                    </a:ext>
                  </a:extLst>
                </p:cNvPr>
                <p:cNvSpPr/>
                <p:nvPr/>
              </p:nvSpPr>
              <p:spPr>
                <a:xfrm>
                  <a:off x="4184609" y="2102165"/>
                  <a:ext cx="5011015" cy="2654095"/>
                </a:xfrm>
                <a:prstGeom prst="roundRect">
                  <a:avLst/>
                </a:prstGeom>
                <a:solidFill>
                  <a:srgbClr val="548235">
                    <a:alpha val="20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910BC0ED-5162-42E8-7304-DECE295CCCAF}"/>
                    </a:ext>
                  </a:extLst>
                </p:cNvPr>
                <p:cNvSpPr txBox="1"/>
                <p:nvPr/>
              </p:nvSpPr>
              <p:spPr>
                <a:xfrm>
                  <a:off x="4156206" y="2695245"/>
                  <a:ext cx="2252229" cy="2079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n-US" sz="20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Research Invited Talks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Research Best Paper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Training Day Sessions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AE673BB-FAF1-A8C0-3311-2CC09AFAD025}"/>
                    </a:ext>
                  </a:extLst>
                </p:cNvPr>
                <p:cNvSpPr txBox="1"/>
                <p:nvPr/>
              </p:nvSpPr>
              <p:spPr>
                <a:xfrm>
                  <a:off x="6669221" y="2833669"/>
                  <a:ext cx="2549063" cy="28979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n-US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Keynotes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 err="1"/>
                    <a:t>SKYtalks</a:t>
                  </a:r>
                  <a:r>
                    <a:rPr lang="en-US" sz="1600" dirty="0"/>
                    <a:t> (Short Keynotes)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Pavilion  </a:t>
                  </a:r>
                  <a:r>
                    <a:rPr lang="en-US" sz="1600" dirty="0" err="1"/>
                    <a:t>TechTalks</a:t>
                  </a:r>
                  <a:endParaRPr lang="en-US" sz="16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Industry Analyst Reviews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Industry Focused Best Paper</a:t>
                  </a:r>
                </a:p>
                <a:p>
                  <a:endParaRPr lang="en-US" dirty="0"/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D1F536F-15BF-3F81-C895-FD77CB95D261}"/>
                  </a:ext>
                </a:extLst>
              </p:cNvPr>
              <p:cNvSpPr txBox="1"/>
              <p:nvPr/>
            </p:nvSpPr>
            <p:spPr>
              <a:xfrm>
                <a:off x="5157969" y="3388770"/>
                <a:ext cx="5078094" cy="576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HYBRID </a:t>
                </a:r>
                <a:r>
                  <a:rPr lang="en-US" sz="1400" b="1" dirty="0"/>
                  <a:t>(Virtual Registration, included in Full Conference Registration)</a:t>
                </a:r>
                <a:br>
                  <a:rPr lang="en-US" sz="1400" b="1" dirty="0"/>
                </a:br>
                <a:r>
                  <a:rPr lang="en-US" sz="1200" i="1" dirty="0"/>
                  <a:t>Live &amp; Virtual Component</a:t>
                </a:r>
                <a:endParaRPr lang="en-US" sz="1600" i="1" dirty="0"/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51800451-AC5F-791E-C199-EF52E9FBA1CA}"/>
                  </a:ext>
                </a:extLst>
              </p:cNvPr>
              <p:cNvSpPr/>
              <p:nvPr/>
            </p:nvSpPr>
            <p:spPr>
              <a:xfrm>
                <a:off x="7137230" y="3837568"/>
                <a:ext cx="4381411" cy="1890547"/>
              </a:xfrm>
              <a:prstGeom prst="round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: Rounded Corners 1">
              <a:extLst>
                <a:ext uri="{FF2B5EF4-FFF2-40B4-BE49-F238E27FC236}">
                  <a16:creationId xmlns:a16="http://schemas.microsoft.com/office/drawing/2014/main" id="{31879091-B6F3-77A9-3ED9-7791CC629416}"/>
                </a:ext>
              </a:extLst>
            </p:cNvPr>
            <p:cNvSpPr/>
            <p:nvPr/>
          </p:nvSpPr>
          <p:spPr>
            <a:xfrm>
              <a:off x="524877" y="5406355"/>
              <a:ext cx="2308897" cy="900873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* Virtual Research Papers</a:t>
              </a:r>
            </a:p>
          </p:txBody>
        </p:sp>
        <p:sp>
          <p:nvSpPr>
            <p:cNvPr id="33" name="Rectangle: Rounded Corners 18">
              <a:extLst>
                <a:ext uri="{FF2B5EF4-FFF2-40B4-BE49-F238E27FC236}">
                  <a16:creationId xmlns:a16="http://schemas.microsoft.com/office/drawing/2014/main" id="{16436759-A8AB-0D30-6EE0-3444511323D6}"/>
                </a:ext>
              </a:extLst>
            </p:cNvPr>
            <p:cNvSpPr/>
            <p:nvPr/>
          </p:nvSpPr>
          <p:spPr>
            <a:xfrm>
              <a:off x="9264683" y="5621154"/>
              <a:ext cx="2393008" cy="570328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* Virtual DIET Presentations</a:t>
              </a:r>
            </a:p>
          </p:txBody>
        </p:sp>
      </p:grpSp>
      <p:sp>
        <p:nvSpPr>
          <p:cNvPr id="44" name="Rounded Rectangle 21">
            <a:extLst>
              <a:ext uri="{FF2B5EF4-FFF2-40B4-BE49-F238E27FC236}">
                <a16:creationId xmlns:a16="http://schemas.microsoft.com/office/drawing/2014/main" id="{927600A5-4CC4-9E61-4050-036EFD7512B5}"/>
              </a:ext>
            </a:extLst>
          </p:cNvPr>
          <p:cNvSpPr/>
          <p:nvPr/>
        </p:nvSpPr>
        <p:spPr>
          <a:xfrm>
            <a:off x="3181019" y="1394506"/>
            <a:ext cx="8857690" cy="536977"/>
          </a:xfrm>
          <a:prstGeom prst="roundRect">
            <a:avLst/>
          </a:prstGeom>
          <a:solidFill>
            <a:srgbClr val="F47836"/>
          </a:solidFill>
          <a:ln>
            <a:solidFill>
              <a:srgbClr val="F47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2021 Hybrid Conference Content</a:t>
            </a:r>
          </a:p>
        </p:txBody>
      </p:sp>
    </p:spTree>
    <p:extLst>
      <p:ext uri="{BB962C8B-B14F-4D97-AF65-F5344CB8AC3E}">
        <p14:creationId xmlns:p14="http://schemas.microsoft.com/office/powerpoint/2010/main" val="289569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B5C38675-C5E0-4F86-84B6-B573C6BDD746}"/>
              </a:ext>
            </a:extLst>
          </p:cNvPr>
          <p:cNvSpPr/>
          <p:nvPr/>
        </p:nvSpPr>
        <p:spPr>
          <a:xfrm>
            <a:off x="1692876" y="269652"/>
            <a:ext cx="9744314" cy="536977"/>
          </a:xfrm>
          <a:prstGeom prst="roundRect">
            <a:avLst/>
          </a:prstGeom>
          <a:solidFill>
            <a:srgbClr val="F47836"/>
          </a:solidFill>
          <a:ln>
            <a:solidFill>
              <a:srgbClr val="F47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2022 Live Conference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C092FCA-8DC5-9234-8DDE-598105AF57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35"/>
          <a:stretch/>
        </p:blipFill>
        <p:spPr>
          <a:xfrm>
            <a:off x="485655" y="915276"/>
            <a:ext cx="5788745" cy="1666029"/>
          </a:xfrm>
          <a:prstGeom prst="rect">
            <a:avLst/>
          </a:prstGeom>
        </p:spPr>
      </p:pic>
      <p:pic>
        <p:nvPicPr>
          <p:cNvPr id="6" name="Picture 5" descr="A group of people smiling&#10;&#10;Description automatically generated with medium confidence">
            <a:extLst>
              <a:ext uri="{FF2B5EF4-FFF2-40B4-BE49-F238E27FC236}">
                <a16:creationId xmlns:a16="http://schemas.microsoft.com/office/drawing/2014/main" id="{59F6636C-20D9-9FF1-44C2-B8679D2EC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76" y="2493493"/>
            <a:ext cx="5439793" cy="1675968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020EE1E-142E-5A5A-B711-40B1C987A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52" y="4266756"/>
            <a:ext cx="5562480" cy="1675968"/>
          </a:xfrm>
          <a:prstGeom prst="rect">
            <a:avLst/>
          </a:prstGeom>
        </p:spPr>
      </p:pic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6D79DEE-941F-1F1B-015B-B62370D72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5944" y="1249287"/>
            <a:ext cx="3751245" cy="444938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PT" sz="3200" b="1" u="sng" dirty="0"/>
              <a:t>Standard elements</a:t>
            </a:r>
          </a:p>
          <a:p>
            <a:pPr marL="0" indent="0" algn="ctr">
              <a:buNone/>
            </a:pPr>
            <a:endParaRPr lang="en-PT" sz="800" b="1" u="sng" dirty="0"/>
          </a:p>
          <a:p>
            <a:r>
              <a:rPr lang="en-PT" dirty="0"/>
              <a:t>Keynotes, SkyTalks (shorter keynotes) and TechTalks (eng)</a:t>
            </a:r>
          </a:p>
          <a:p>
            <a:r>
              <a:rPr lang="en-PT" dirty="0"/>
              <a:t>Exhibition</a:t>
            </a:r>
          </a:p>
          <a:p>
            <a:r>
              <a:rPr lang="en-PT" dirty="0"/>
              <a:t>Analysts presentations</a:t>
            </a:r>
          </a:p>
          <a:p>
            <a:r>
              <a:rPr lang="en-PT" dirty="0"/>
              <a:t>Research papers</a:t>
            </a:r>
          </a:p>
          <a:p>
            <a:r>
              <a:rPr lang="en-PT" dirty="0"/>
              <a:t>Special sessions</a:t>
            </a:r>
          </a:p>
          <a:p>
            <a:r>
              <a:rPr lang="en-PT" dirty="0"/>
              <a:t>Panels, posters, etc</a:t>
            </a:r>
          </a:p>
          <a:p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2081333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1216</Words>
  <Application>Microsoft Macintosh PowerPoint</Application>
  <PresentationFormat>Widescreen</PresentationFormat>
  <Paragraphs>285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Meiryo UI</vt:lpstr>
      <vt:lpstr>Arial</vt:lpstr>
      <vt:lpstr>Calibri</vt:lpstr>
      <vt:lpstr>Calibri Light</vt:lpstr>
      <vt:lpstr>Tahoma</vt:lpstr>
      <vt:lpstr>Trade Gothic Inline</vt:lpstr>
      <vt:lpstr>Wingdings 3</vt:lpstr>
      <vt:lpstr>Office Theme</vt:lpstr>
      <vt:lpstr>Conferences</vt:lpstr>
      <vt:lpstr>Current status</vt:lpstr>
      <vt:lpstr>Current status | 2</vt:lpstr>
      <vt:lpstr>PowerPoint Presentation</vt:lpstr>
      <vt:lpstr>Looking forward</vt:lpstr>
      <vt:lpstr>DAC</vt:lpstr>
      <vt:lpstr>DAC is back in-person!!!</vt:lpstr>
      <vt:lpstr>Navigating the times</vt:lpstr>
      <vt:lpstr>PowerPoint Presentation</vt:lpstr>
      <vt:lpstr>PowerPoint Presentation</vt:lpstr>
      <vt:lpstr>PowerPoint Presentation</vt:lpstr>
      <vt:lpstr>Still navigating the times</vt:lpstr>
      <vt:lpstr>ICCAD</vt:lpstr>
      <vt:lpstr>Executive Committee</vt:lpstr>
      <vt:lpstr>ICCAD Strengths</vt:lpstr>
      <vt:lpstr>Statistics</vt:lpstr>
      <vt:lpstr>Submissions  per track</vt:lpstr>
      <vt:lpstr>ASP-DAC</vt:lpstr>
      <vt:lpstr>Conference overview</vt:lpstr>
      <vt:lpstr>Submissions History</vt:lpstr>
      <vt:lpstr>Selection results</vt:lpstr>
      <vt:lpstr>ASP-DAC 2023</vt:lpstr>
      <vt:lpstr>DATE</vt:lpstr>
      <vt:lpstr>DATE  2022</vt:lpstr>
      <vt:lpstr>DATE 2022</vt:lpstr>
      <vt:lpstr>DATE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Exapmple Here</dc:title>
  <dc:creator>Hough,Mackenzie C</dc:creator>
  <cp:lastModifiedBy>Cristiana Bolchini</cp:lastModifiedBy>
  <cp:revision>40</cp:revision>
  <dcterms:created xsi:type="dcterms:W3CDTF">2020-08-31T15:23:30Z</dcterms:created>
  <dcterms:modified xsi:type="dcterms:W3CDTF">2022-07-10T19:08:34Z</dcterms:modified>
</cp:coreProperties>
</file>