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7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32FF"/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1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Design Automation Technical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Jinwook</a:t>
            </a:r>
            <a:r>
              <a:rPr lang="en-US" b="1" dirty="0"/>
              <a:t> Jung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IBM Research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IEEE CEDA </a:t>
            </a:r>
            <a:r>
              <a:rPr lang="en-US" sz="1800" dirty="0" err="1"/>
              <a:t>BoG</a:t>
            </a:r>
            <a:r>
              <a:rPr lang="en-US" sz="1800" dirty="0"/>
              <a:t> Meeting @ DAC 2022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July 10</a:t>
            </a:r>
            <a:r>
              <a:rPr lang="en-US" sz="1800" baseline="30000" dirty="0"/>
              <a:t>th</a:t>
            </a:r>
            <a:r>
              <a:rPr lang="en-US" sz="18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C3B8-6F3C-576D-75F6-65D5700E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Mission and Roster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6695-2C01-7773-0E52-4CC86C58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059360"/>
          </a:xfrm>
        </p:spPr>
        <p:txBody>
          <a:bodyPr/>
          <a:lstStyle/>
          <a:p>
            <a:r>
              <a:rPr lang="en-US" altLang="zh-TW" b="1" dirty="0"/>
              <a:t>Mission: </a:t>
            </a:r>
            <a:r>
              <a:rPr lang="en-US" altLang="zh-TW" dirty="0"/>
              <a:t>Provide forum for discussing strategies/issues in DA</a:t>
            </a:r>
          </a:p>
          <a:p>
            <a:r>
              <a:rPr lang="en-US" b="1" dirty="0"/>
              <a:t>Current roster </a:t>
            </a:r>
            <a:r>
              <a:rPr lang="en-US" dirty="0"/>
              <a:t>(as of July 1</a:t>
            </a:r>
            <a:r>
              <a:rPr lang="en-US" baseline="30000" dirty="0"/>
              <a:t>st</a:t>
            </a:r>
            <a:r>
              <a:rPr lang="en-US" dirty="0"/>
              <a:t>, 2022):</a:t>
            </a:r>
          </a:p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F5FDBA-A704-9F0C-202B-B52BE9CB9505}"/>
              </a:ext>
            </a:extLst>
          </p:cNvPr>
          <p:cNvGrpSpPr/>
          <p:nvPr/>
        </p:nvGrpSpPr>
        <p:grpSpPr>
          <a:xfrm>
            <a:off x="1223319" y="2935241"/>
            <a:ext cx="10221718" cy="2727680"/>
            <a:chOff x="963827" y="2947598"/>
            <a:chExt cx="10221718" cy="27276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6FAF35-3E34-4CFA-CDA3-19E8243DA6FF}"/>
                </a:ext>
              </a:extLst>
            </p:cNvPr>
            <p:cNvSpPr/>
            <p:nvPr/>
          </p:nvSpPr>
          <p:spPr bwMode="auto">
            <a:xfrm>
              <a:off x="963827" y="2947598"/>
              <a:ext cx="10221718" cy="27276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oogle Shape;727;p87" descr="UC San Diego Engineer Andrew Kahng Awarded Ho-Am Prize">
              <a:extLst>
                <a:ext uri="{FF2B5EF4-FFF2-40B4-BE49-F238E27FC236}">
                  <a16:creationId xmlns:a16="http://schemas.microsoft.com/office/drawing/2014/main" id="{8E4EA57E-C09F-7788-D626-9627A94F8AF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5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017" t="8774" r="7708" b="30214"/>
            <a:stretch/>
          </p:blipFill>
          <p:spPr>
            <a:xfrm>
              <a:off x="3784996" y="3155858"/>
              <a:ext cx="1800000" cy="1800000"/>
            </a:xfrm>
            <a:prstGeom prst="round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Design Automation Technical Committee | IEEE Council on Electronic Design  Automation">
              <a:extLst>
                <a:ext uri="{FF2B5EF4-FFF2-40B4-BE49-F238E27FC236}">
                  <a16:creationId xmlns:a16="http://schemas.microsoft.com/office/drawing/2014/main" id="{95C25911-BB8E-9292-92B2-7DFDD3EA22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675" t="6353" r="-519" b="12562"/>
            <a:stretch/>
          </p:blipFill>
          <p:spPr bwMode="auto">
            <a:xfrm>
              <a:off x="1128917" y="3155858"/>
              <a:ext cx="1797107" cy="1800000"/>
            </a:xfrm>
            <a:prstGeom prst="roundRect">
              <a:avLst/>
            </a:prstGeom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A4E57-9DE3-29FB-F6B0-DF8E3651AB34}"/>
                </a:ext>
              </a:extLst>
            </p:cNvPr>
            <p:cNvSpPr txBox="1"/>
            <p:nvPr/>
          </p:nvSpPr>
          <p:spPr>
            <a:xfrm>
              <a:off x="3431160" y="5028947"/>
              <a:ext cx="25504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Andrew B. </a:t>
              </a:r>
              <a:r>
                <a:rPr lang="en-US" b="1" dirty="0" err="1"/>
                <a:t>Kahng</a:t>
              </a:r>
              <a:r>
                <a:rPr lang="en-US" b="1" dirty="0"/>
                <a:t> (UCSD)</a:t>
              </a:r>
            </a:p>
            <a:p>
              <a:pPr algn="ctr"/>
              <a:r>
                <a:rPr lang="en-US" dirty="0"/>
                <a:t>Co-Chair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313B60-9D38-E0BE-4645-61CDCE1F6FCD}"/>
                </a:ext>
              </a:extLst>
            </p:cNvPr>
            <p:cNvSpPr txBox="1"/>
            <p:nvPr/>
          </p:nvSpPr>
          <p:spPr>
            <a:xfrm>
              <a:off x="1006455" y="5028947"/>
              <a:ext cx="20420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/>
                <a:t>Jinwook</a:t>
              </a:r>
              <a:r>
                <a:rPr lang="en-US" b="1" dirty="0"/>
                <a:t> Jung (IBM)</a:t>
              </a:r>
            </a:p>
            <a:p>
              <a:pPr algn="ctr"/>
              <a:r>
                <a:rPr lang="en-US" dirty="0"/>
                <a:t>Chair</a:t>
              </a:r>
              <a:endParaRPr lang="en-US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BAFFBB-5C5E-428C-9718-DDF28B9F9558}"/>
                </a:ext>
              </a:extLst>
            </p:cNvPr>
            <p:cNvSpPr txBox="1"/>
            <p:nvPr/>
          </p:nvSpPr>
          <p:spPr>
            <a:xfrm>
              <a:off x="6364274" y="5028947"/>
              <a:ext cx="20061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Rhett Davis (NCSU)</a:t>
              </a:r>
            </a:p>
            <a:p>
              <a:pPr algn="ctr"/>
              <a:r>
                <a:rPr lang="en-US" b="1" dirty="0">
                  <a:solidFill>
                    <a:srgbClr val="0432FF"/>
                  </a:solidFill>
                </a:rPr>
                <a:t>New member</a:t>
              </a:r>
            </a:p>
          </p:txBody>
        </p:sp>
        <p:pic>
          <p:nvPicPr>
            <p:cNvPr id="23" name="Picture 6" descr="Rhett Davis">
              <a:extLst>
                <a:ext uri="{FF2B5EF4-FFF2-40B4-BE49-F238E27FC236}">
                  <a16:creationId xmlns:a16="http://schemas.microsoft.com/office/drawing/2014/main" id="{2468B686-621D-B93A-402D-38263D2FA3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9" t="5324" r="9159" b="14188"/>
            <a:stretch/>
          </p:blipFill>
          <p:spPr bwMode="auto">
            <a:xfrm>
              <a:off x="6443968" y="3155858"/>
              <a:ext cx="1825354" cy="180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F27362A-CA0E-917E-12D4-994BEABD6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28295" y="3155858"/>
              <a:ext cx="1800000" cy="1800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TBD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1ACFC5-CBB5-54BE-A146-4DDE5F9042FC}"/>
                </a:ext>
              </a:extLst>
            </p:cNvPr>
            <p:cNvSpPr txBox="1"/>
            <p:nvPr/>
          </p:nvSpPr>
          <p:spPr>
            <a:xfrm>
              <a:off x="9774012" y="502894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TBD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3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65E4-45B3-C3EC-2029-3AF65F3D3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Until 2021...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4AA5B-0CCC-0B77-AA25-80C37903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Establish academic reference design flow</a:t>
            </a:r>
          </a:p>
          <a:p>
            <a:pPr lvl="1"/>
            <a:r>
              <a:rPr lang="en-US" dirty="0"/>
              <a:t>Preserve leading research codes in design flow</a:t>
            </a:r>
          </a:p>
          <a:p>
            <a:pPr lvl="1"/>
            <a:r>
              <a:rPr lang="en-US" dirty="0"/>
              <a:t>Foster flow-scale and cross-stage optimization research</a:t>
            </a:r>
          </a:p>
          <a:p>
            <a:pPr lvl="1"/>
            <a:endParaRPr lang="en-US" dirty="0"/>
          </a:p>
          <a:p>
            <a:r>
              <a:rPr lang="en-US" b="1" dirty="0"/>
              <a:t>DATC Robust Design Flow</a:t>
            </a:r>
          </a:p>
          <a:p>
            <a:pPr lvl="1"/>
            <a:r>
              <a:rPr lang="en-US" dirty="0"/>
              <a:t>Initiated 2016; latest release 2021</a:t>
            </a:r>
          </a:p>
          <a:p>
            <a:pPr lvl="1"/>
            <a:r>
              <a:rPr lang="en-US" dirty="0"/>
              <a:t>Design flow built upon academic tools</a:t>
            </a:r>
          </a:p>
          <a:p>
            <a:pPr lvl="1"/>
            <a:r>
              <a:rPr lang="en-US" dirty="0"/>
              <a:t>Also supports complete, industrial format-based </a:t>
            </a:r>
            <a:br>
              <a:rPr lang="en-US" dirty="0"/>
            </a:br>
            <a:r>
              <a:rPr lang="en-US" dirty="0"/>
              <a:t>RTL-to-GDS flow with </a:t>
            </a:r>
            <a:r>
              <a:rPr lang="en-US" dirty="0" err="1"/>
              <a:t>OpenROAD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9D69320-85B9-D1C3-00E8-CBE281A1A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58468"/>
              </p:ext>
            </p:extLst>
          </p:nvPr>
        </p:nvGraphicFramePr>
        <p:xfrm>
          <a:off x="8784837" y="2152418"/>
          <a:ext cx="3113494" cy="35624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8879">
                  <a:extLst>
                    <a:ext uri="{9D8B030D-6E8A-4147-A177-3AD203B41FA5}">
                      <a16:colId xmlns:a16="http://schemas.microsoft.com/office/drawing/2014/main" val="874066319"/>
                    </a:ext>
                  </a:extLst>
                </a:gridCol>
                <a:gridCol w="1954615">
                  <a:extLst>
                    <a:ext uri="{9D8B030D-6E8A-4147-A177-3AD203B41FA5}">
                      <a16:colId xmlns:a16="http://schemas.microsoft.com/office/drawing/2014/main" val="1123698424"/>
                    </a:ext>
                  </a:extLst>
                </a:gridCol>
              </a:tblGrid>
              <a:tr h="172914"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027342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RTL generator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Chisel/FIRRTL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266875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RTL obfuscation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ASSURE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304561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Logic synthesis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Yosys+ABC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43410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DFT insertion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991471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Floorplanning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TritonFP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7965"/>
                  </a:ext>
                </a:extLst>
              </a:tr>
              <a:tr h="277078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placement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FZUplace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NTUPlace3, </a:t>
                      </a:r>
                    </a:p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ComPLx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Eh?Placer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FastPlace3-GP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673401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placement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OpenDP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MCHL, FastPlace3-DP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642379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Flip-flop clustering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Mean-shift,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FlopTray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8886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Clock tree synthesis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TritonCTS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00106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routing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FastRoute4-lefdef,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NCTUgr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CUGR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579306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Detailed routing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TritonRoute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NCTUdr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DrCU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71509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 finishing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KLayout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Magic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28790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Gate sizing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Resizer,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TritonSizer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800246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 extraction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OpenRCX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43944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OpenSTA</a:t>
                      </a:r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iTimerC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12580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P&amp;R app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OpenROAD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161317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OpenDB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836272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Libraries/PDK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NanGate45, SKY130, ASAP7, </a:t>
                      </a:r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NCTUcell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82805"/>
                  </a:ext>
                </a:extLst>
              </a:tr>
              <a:tr h="172914"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Benchmark conversion</a:t>
                      </a: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RosettaStone</a:t>
                      </a:r>
                      <a:endParaRPr lang="en-US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31926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712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DA1A9A2-1457-5329-81A8-7F034A91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972" y="139418"/>
            <a:ext cx="4613359" cy="19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8FF9-60CB-0995-0FAE-FBA84B8B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Goal 2022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FA75-B5BE-5752-41D6-09B2ED9D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059360"/>
          </a:xfrm>
        </p:spPr>
        <p:txBody>
          <a:bodyPr/>
          <a:lstStyle/>
          <a:p>
            <a:r>
              <a:rPr lang="en-US" b="1" dirty="0"/>
              <a:t>Research foundations for IC Physical Design and ML-Enabled EDA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Modern and complete benchmarks for physical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Golden calibration datasets for electrical analysis and verification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Standardized metrics format for flow measurement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Large-scale distributed design of experiments on cloud environment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1CB14-0159-64DE-C98D-CF30A668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198" y="4271576"/>
            <a:ext cx="2861654" cy="12708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C0A3D2-5522-E39B-D26C-29898AFCF352}"/>
              </a:ext>
            </a:extLst>
          </p:cNvPr>
          <p:cNvGrpSpPr/>
          <p:nvPr/>
        </p:nvGrpSpPr>
        <p:grpSpPr>
          <a:xfrm>
            <a:off x="1012234" y="4255353"/>
            <a:ext cx="1325564" cy="1325564"/>
            <a:chOff x="1041190" y="4000767"/>
            <a:chExt cx="1884218" cy="1884218"/>
          </a:xfrm>
        </p:grpSpPr>
        <p:pic>
          <p:nvPicPr>
            <p:cNvPr id="1027" name="Picture 3" descr="page3image39963696">
              <a:extLst>
                <a:ext uri="{FF2B5EF4-FFF2-40B4-BE49-F238E27FC236}">
                  <a16:creationId xmlns:a16="http://schemas.microsoft.com/office/drawing/2014/main" id="{B33AD601-F9DF-5E29-4F57-78C333B0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190" y="4000767"/>
              <a:ext cx="1884218" cy="188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641F2-B032-976F-C383-0985585522CD}"/>
                </a:ext>
              </a:extLst>
            </p:cNvPr>
            <p:cNvSpPr txBox="1"/>
            <p:nvPr/>
          </p:nvSpPr>
          <p:spPr>
            <a:xfrm>
              <a:off x="1372822" y="4650487"/>
              <a:ext cx="1147854" cy="58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/>
                  </a:solidFill>
                </a:rPr>
                <a:t>adaptec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NanGate45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5381F67-6BDB-8652-64EB-773BC08C6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087" y="4058935"/>
            <a:ext cx="4619861" cy="178194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FAD1268-29D1-A2CD-C7EF-B9403BC29461}"/>
              </a:ext>
            </a:extLst>
          </p:cNvPr>
          <p:cNvGrpSpPr/>
          <p:nvPr/>
        </p:nvGrpSpPr>
        <p:grpSpPr>
          <a:xfrm>
            <a:off x="2611262" y="4228037"/>
            <a:ext cx="1429460" cy="1418379"/>
            <a:chOff x="2317440" y="4129391"/>
            <a:chExt cx="1595181" cy="15828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2131F8-FB03-D1D1-B458-0A0942D871F4}"/>
                </a:ext>
              </a:extLst>
            </p:cNvPr>
            <p:cNvGrpSpPr/>
            <p:nvPr/>
          </p:nvGrpSpPr>
          <p:grpSpPr>
            <a:xfrm>
              <a:off x="2317440" y="4129391"/>
              <a:ext cx="1595181" cy="1582815"/>
              <a:chOff x="9602972" y="4828695"/>
              <a:chExt cx="1786338" cy="1772490"/>
            </a:xfrm>
          </p:grpSpPr>
          <p:pic>
            <p:nvPicPr>
              <p:cNvPr id="11" name="그림 3">
                <a:extLst>
                  <a:ext uri="{FF2B5EF4-FFF2-40B4-BE49-F238E27FC236}">
                    <a16:creationId xmlns:a16="http://schemas.microsoft.com/office/drawing/2014/main" id="{4A97360F-ADEF-8BB9-98F8-0213735F17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1079" t="9025" r="1998" b="31604"/>
              <a:stretch/>
            </p:blipFill>
            <p:spPr>
              <a:xfrm>
                <a:off x="9620624" y="4828695"/>
                <a:ext cx="846855" cy="853644"/>
              </a:xfrm>
              <a:prstGeom prst="rect">
                <a:avLst/>
              </a:prstGeom>
            </p:spPr>
          </p:pic>
          <p:pic>
            <p:nvPicPr>
              <p:cNvPr id="12" name="그림 10">
                <a:extLst>
                  <a:ext uri="{FF2B5EF4-FFF2-40B4-BE49-F238E27FC236}">
                    <a16:creationId xmlns:a16="http://schemas.microsoft.com/office/drawing/2014/main" id="{2F86DF34-F09C-4727-EC9A-6CCFB78A8E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589" t="14120" b="31541"/>
              <a:stretch/>
            </p:blipFill>
            <p:spPr>
              <a:xfrm>
                <a:off x="10542454" y="4829838"/>
                <a:ext cx="846856" cy="847361"/>
              </a:xfrm>
              <a:prstGeom prst="rect">
                <a:avLst/>
              </a:prstGeom>
            </p:spPr>
          </p:pic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id="{6B3DCD04-7780-DA36-B20B-E865A4A50C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3742" t="17107" b="31446"/>
              <a:stretch/>
            </p:blipFill>
            <p:spPr>
              <a:xfrm>
                <a:off x="9602972" y="5747539"/>
                <a:ext cx="846856" cy="849008"/>
              </a:xfrm>
              <a:prstGeom prst="rect">
                <a:avLst/>
              </a:prstGeom>
            </p:spPr>
          </p:pic>
          <p:pic>
            <p:nvPicPr>
              <p:cNvPr id="14" name="그림 14">
                <a:extLst>
                  <a:ext uri="{FF2B5EF4-FFF2-40B4-BE49-F238E27FC236}">
                    <a16:creationId xmlns:a16="http://schemas.microsoft.com/office/drawing/2014/main" id="{6D62D381-4BDF-F35D-301E-442E53477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3589" t="13989" b="31320"/>
              <a:stretch/>
            </p:blipFill>
            <p:spPr>
              <a:xfrm>
                <a:off x="10542454" y="5747539"/>
                <a:ext cx="846856" cy="853646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60D8C-451D-2B59-412A-B914E3D75489}"/>
                </a:ext>
              </a:extLst>
            </p:cNvPr>
            <p:cNvSpPr txBox="1"/>
            <p:nvPr/>
          </p:nvSpPr>
          <p:spPr>
            <a:xfrm>
              <a:off x="2646785" y="4661870"/>
              <a:ext cx="885179" cy="461665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Calibration</a:t>
              </a:r>
            </a:p>
            <a:p>
              <a:pPr algn="ctr"/>
              <a:r>
                <a:rPr lang="en-US" sz="1200" b="1" dirty="0"/>
                <a:t>Dataset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93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B4ED-9C48-BF82-8E64-8E54AA1A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Plans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86B0-D9DE-481C-3A39-FED9C814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83268" cy="4059360"/>
          </a:xfrm>
        </p:spPr>
        <p:txBody>
          <a:bodyPr/>
          <a:lstStyle/>
          <a:p>
            <a:r>
              <a:rPr lang="en-US" b="1" dirty="0"/>
              <a:t>Tutorial at ASP-DAC 2022 </a:t>
            </a:r>
            <a:r>
              <a:rPr lang="en-US" sz="2000" dirty="0"/>
              <a:t>(attracted &gt;50 attendees)</a:t>
            </a:r>
          </a:p>
          <a:p>
            <a:r>
              <a:rPr lang="en-US" b="1" dirty="0"/>
              <a:t>Invited paper at ICCAD 2022 </a:t>
            </a:r>
            <a:r>
              <a:rPr lang="en-US" sz="2000" dirty="0"/>
              <a:t>(TBD)</a:t>
            </a:r>
            <a:endParaRPr lang="en-US" b="1" dirty="0"/>
          </a:p>
          <a:p>
            <a:pPr lvl="1"/>
            <a:r>
              <a:rPr lang="en-US" b="1" dirty="0"/>
              <a:t>Title: </a:t>
            </a:r>
            <a:r>
              <a:rPr lang="en-US" dirty="0"/>
              <a:t>Expanding Research Foundations for IC Physical Design and ML-Enabled EDA</a:t>
            </a:r>
          </a:p>
          <a:p>
            <a:r>
              <a:rPr lang="en-US" b="1" dirty="0"/>
              <a:t>New industry committee members</a:t>
            </a:r>
          </a:p>
          <a:p>
            <a:r>
              <a:rPr lang="en-US" b="1" dirty="0"/>
              <a:t>Public code and data repositories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Modern and complete benchmarks for physical design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Golden calibration datasets for electrical analysis and verification tasks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Standardized metrics format for flow measurement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Large-scale distributed design of experiments on cloud environment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02270-EF09-B531-EE30-20DD55255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2" y="365125"/>
            <a:ext cx="3751432" cy="21116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36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340</Words>
  <Application>Microsoft Macintosh PowerPoint</Application>
  <PresentationFormat>Widescreen</PresentationFormat>
  <Paragraphs>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Design Automation Technical Committee</vt:lpstr>
      <vt:lpstr>DATC Mission and Roster</vt:lpstr>
      <vt:lpstr>Our Goal Until 2021...</vt:lpstr>
      <vt:lpstr>DATC Goal 2022 and Beyond</vt:lpstr>
      <vt:lpstr>DATC Plans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Jung Jinwook</cp:lastModifiedBy>
  <cp:revision>36</cp:revision>
  <dcterms:created xsi:type="dcterms:W3CDTF">2020-08-31T15:23:30Z</dcterms:created>
  <dcterms:modified xsi:type="dcterms:W3CDTF">2022-07-09T03:04:29Z</dcterms:modified>
</cp:coreProperties>
</file>