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45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ee-hsttc.org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t.institute.ufl.edu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www.mrcy.com/" TargetMode="External"/><Relationship Id="rId4" Type="http://schemas.openxmlformats.org/officeDocument/2006/relationships/hyperlink" Target="https://ieee-ceda.org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543" y="1556657"/>
            <a:ext cx="9818914" cy="2615661"/>
          </a:xfrm>
        </p:spPr>
        <p:txBody>
          <a:bodyPr>
            <a:normAutofit/>
          </a:bodyPr>
          <a:lstStyle/>
          <a:p>
            <a:r>
              <a:rPr lang="en-US" dirty="0"/>
              <a:t>Hardware Security and Trust Technical Committee (HSTTC)</a:t>
            </a:r>
            <a:br>
              <a:rPr lang="en-US" dirty="0"/>
            </a:br>
            <a:r>
              <a:rPr lang="en-US" dirty="0" err="1"/>
              <a:t>BoG</a:t>
            </a:r>
            <a:r>
              <a:rPr lang="en-US" dirty="0"/>
              <a:t>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393"/>
            <a:ext cx="9144000" cy="1655762"/>
          </a:xfrm>
        </p:spPr>
        <p:txBody>
          <a:bodyPr/>
          <a:lstStyle/>
          <a:p>
            <a:r>
              <a:rPr lang="en-US" dirty="0"/>
              <a:t>Gang Qu and </a:t>
            </a:r>
            <a:r>
              <a:rPr lang="en-US" dirty="0" err="1"/>
              <a:t>Yier</a:t>
            </a:r>
            <a:r>
              <a:rPr lang="en-US" dirty="0"/>
              <a:t> Jin</a:t>
            </a:r>
          </a:p>
          <a:p>
            <a:r>
              <a:rPr lang="en-US" dirty="0"/>
              <a:t>Hybrid @ DAC, San Francisco </a:t>
            </a:r>
          </a:p>
          <a:p>
            <a:r>
              <a:rPr lang="en-US" dirty="0"/>
              <a:t>July 10,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Missions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10295466" cy="455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TC was formally launched in July 2020</a:t>
            </a:r>
          </a:p>
          <a:p>
            <a:pPr marL="0" indent="0">
              <a:buNone/>
            </a:pPr>
            <a:r>
              <a:rPr lang="en-US" sz="2400" i="1" dirty="0"/>
              <a:t>https://www.ieee-hsttc.org/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x-none" dirty="0"/>
              <a:t>Help researchers better understand the challenges and risks in the hardware security and trust domain</a:t>
            </a:r>
            <a:endParaRPr lang="en-US" dirty="0"/>
          </a:p>
          <a:p>
            <a:r>
              <a:rPr lang="x-none" dirty="0"/>
              <a:t>Help both academia and industry to develop countermeasures and solutions to hardware security and trust problems</a:t>
            </a:r>
            <a:endParaRPr lang="en-US" dirty="0"/>
          </a:p>
          <a:p>
            <a:r>
              <a:rPr lang="x-none" dirty="0"/>
              <a:t>Promote the design and distribution of open-source CAD for Assurance tools to academia, industry and government.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343FB-297B-48B6-959F-1D692BB1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578" y="231122"/>
            <a:ext cx="4592088" cy="25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57467" cy="4647007"/>
          </a:xfrm>
        </p:spPr>
        <p:txBody>
          <a:bodyPr>
            <a:normAutofit/>
          </a:bodyPr>
          <a:lstStyle/>
          <a:p>
            <a:r>
              <a:rPr lang="en-US" dirty="0"/>
              <a:t>Conferences </a:t>
            </a:r>
          </a:p>
          <a:p>
            <a:pPr lvl="1"/>
            <a:r>
              <a:rPr lang="en-US" dirty="0"/>
              <a:t>IEEE Asian Hardware Oriented Security and Trust Symposium (AsianHOST) </a:t>
            </a:r>
          </a:p>
          <a:p>
            <a:pPr lvl="2"/>
            <a:r>
              <a:rPr lang="en-US" dirty="0" err="1"/>
              <a:t>AsianHOST</a:t>
            </a:r>
            <a:r>
              <a:rPr lang="en-US" dirty="0"/>
              <a:t> 2020 was held in Kolkata, India on Dec. 16-17, 2020 (&gt;100 attendees). </a:t>
            </a:r>
          </a:p>
          <a:p>
            <a:pPr lvl="2"/>
            <a:r>
              <a:rPr lang="en-US" dirty="0"/>
              <a:t>AsianHOST 2021 was held in Shanghai, China (Hybrid) on Dec. 17-18, 2021 (&gt;160 attendees).</a:t>
            </a:r>
          </a:p>
          <a:p>
            <a:pPr lvl="2"/>
            <a:r>
              <a:rPr lang="en-US" dirty="0"/>
              <a:t>AsianHOST 2022 will be held in Singapore on Dec. 14-16, 2022.</a:t>
            </a:r>
          </a:p>
          <a:p>
            <a:pPr lvl="1"/>
            <a:r>
              <a:rPr lang="en-US" dirty="0">
                <a:effectLst/>
              </a:rPr>
              <a:t>Top Picks in Hardware and Embedded Security (Top Picks)</a:t>
            </a:r>
          </a:p>
          <a:p>
            <a:pPr lvl="2"/>
            <a:r>
              <a:rPr lang="en-US" dirty="0"/>
              <a:t>Co-located with ICCAD, Nov. 4, 2021 (11 papers selected from 24 submissions)</a:t>
            </a:r>
            <a:endParaRPr lang="en-US" dirty="0">
              <a:effectLst/>
            </a:endParaRPr>
          </a:p>
          <a:p>
            <a:pPr lvl="1"/>
            <a:r>
              <a:rPr lang="en-US" dirty="0"/>
              <a:t>Special sessions, tutorials, panels in: ITC-Asia’21, SOCC’21, ASPDAC’22, HOST’22. </a:t>
            </a:r>
          </a:p>
          <a:p>
            <a:r>
              <a:rPr lang="en-US" dirty="0" err="1"/>
              <a:t>CADforAssurance</a:t>
            </a:r>
            <a:r>
              <a:rPr lang="en-US" dirty="0"/>
              <a:t> Webinars and Panels</a:t>
            </a:r>
          </a:p>
          <a:p>
            <a:pPr lvl="1"/>
            <a:r>
              <a:rPr lang="en-US" dirty="0"/>
              <a:t>Joint efforts with </a:t>
            </a:r>
            <a:r>
              <a:rPr lang="en-US" i="1" u="sng" dirty="0"/>
              <a:t>CADforAssurance.org </a:t>
            </a:r>
            <a:r>
              <a:rPr lang="en-US" dirty="0"/>
              <a:t>(established in October 2020)</a:t>
            </a:r>
          </a:p>
          <a:p>
            <a:r>
              <a:rPr lang="en-US" dirty="0"/>
              <a:t>Online database of papers, benchmarks, and tools</a:t>
            </a:r>
          </a:p>
        </p:txBody>
      </p:sp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5A9-4906-4467-8704-5A9ACC05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F36C-A4C8-462E-8176-339D89E4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42984-63C3-49B3-BF42-FC766244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27" y="263519"/>
            <a:ext cx="5677192" cy="5226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634C9F-6A8F-4C5D-A686-1635CD11C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2" t="13441" r="25505" b="7347"/>
          <a:stretch/>
        </p:blipFill>
        <p:spPr>
          <a:xfrm>
            <a:off x="167268" y="263519"/>
            <a:ext cx="5817306" cy="541315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721619-C1BF-4CB7-8938-F9EA3E486FF7}"/>
              </a:ext>
            </a:extLst>
          </p:cNvPr>
          <p:cNvSpPr/>
          <p:nvPr/>
        </p:nvSpPr>
        <p:spPr>
          <a:xfrm>
            <a:off x="167268" y="1128480"/>
            <a:ext cx="1774371" cy="56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8CC56D-60E8-413F-B3BB-503105E433E7}"/>
              </a:ext>
            </a:extLst>
          </p:cNvPr>
          <p:cNvSpPr/>
          <p:nvPr/>
        </p:nvSpPr>
        <p:spPr>
          <a:xfrm>
            <a:off x="2612571" y="552210"/>
            <a:ext cx="3167743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890F45-37CE-4FCF-B0B2-A1D81C0273EC}"/>
              </a:ext>
            </a:extLst>
          </p:cNvPr>
          <p:cNvSpPr/>
          <p:nvPr/>
        </p:nvSpPr>
        <p:spPr>
          <a:xfrm>
            <a:off x="7032172" y="1326054"/>
            <a:ext cx="1397706" cy="46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6C2925-5144-45AC-9318-DCBA77EE4327}"/>
              </a:ext>
            </a:extLst>
          </p:cNvPr>
          <p:cNvSpPr txBox="1"/>
          <p:nvPr/>
        </p:nvSpPr>
        <p:spPr>
          <a:xfrm>
            <a:off x="0" y="163329"/>
            <a:ext cx="12191999" cy="346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76" tIns="34276" rIns="34276" bIns="34276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spc="-116">
                <a:solidFill>
                  <a:srgbClr val="003764"/>
                </a:solidFill>
              </a:defRPr>
            </a:pPr>
            <a:r>
              <a:rPr lang="en-US" sz="2000" b="1" cap="all" spc="-116" dirty="0">
                <a:solidFill>
                  <a:srgbClr val="FF0000"/>
                </a:solidFill>
                <a:latin typeface="Gill Sans MT" panose="020B0502020104020203" pitchFamily="34" charset="0"/>
                <a:ea typeface="MS PGothic" charset="0"/>
                <a:cs typeface="Arial" panose="020B0604020202020204" pitchFamily="34" charset="0"/>
              </a:rPr>
              <a:t>CADforAssurance.org</a:t>
            </a:r>
            <a:r>
              <a:rPr lang="en-US" sz="2000" b="1" cap="all" spc="-116" dirty="0">
                <a:solidFill>
                  <a:srgbClr val="000C3E">
                    <a:lumMod val="90000"/>
                    <a:lumOff val="10000"/>
                  </a:srgbClr>
                </a:solidFill>
                <a:latin typeface="Gill Sans MT" panose="020B0502020104020203" pitchFamily="34" charset="0"/>
                <a:ea typeface="MS PGothic" charset="0"/>
                <a:cs typeface="Arial" panose="020B0604020202020204" pitchFamily="34" charset="0"/>
              </a:rPr>
              <a:t>: Hardware ASSURANCE TOOLS &amp; BENCHMARKS WEB PORTAL</a:t>
            </a:r>
            <a:endParaRPr sz="2000" b="1" cap="all" spc="-116" dirty="0">
              <a:solidFill>
                <a:srgbClr val="000C3E">
                  <a:lumMod val="90000"/>
                  <a:lumOff val="10000"/>
                </a:srgbClr>
              </a:solidFill>
              <a:latin typeface="Gill Sans MT" panose="020B0502020104020203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7D53AA-F8A7-40CE-A4AC-517CD0D414E2}"/>
              </a:ext>
            </a:extLst>
          </p:cNvPr>
          <p:cNvSpPr txBox="1"/>
          <p:nvPr/>
        </p:nvSpPr>
        <p:spPr>
          <a:xfrm>
            <a:off x="508000" y="585989"/>
            <a:ext cx="623964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17F35"/>
                </a:solidFill>
                <a:ea typeface="MS PGothic"/>
                <a:cs typeface="Arial Black"/>
              </a:rPr>
              <a:t>CADforAssurance.org</a:t>
            </a:r>
            <a:r>
              <a:rPr lang="en-US" dirty="0">
                <a:solidFill>
                  <a:srgbClr val="800000"/>
                </a:solidFill>
                <a:ea typeface="MS PGothic"/>
                <a:cs typeface="Arial Black"/>
              </a:rPr>
              <a:t>  established in October 2020, by members of HW Security community</a:t>
            </a:r>
            <a:endParaRPr lang="en-US" dirty="0">
              <a:solidFill>
                <a:srgbClr val="800000"/>
              </a:solidFill>
              <a:ea typeface="MS PGothic" charset="0"/>
              <a:cs typeface="Arial Blac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433017-050B-4D86-B7B6-0CDEC40BFBB9}"/>
              </a:ext>
            </a:extLst>
          </p:cNvPr>
          <p:cNvSpPr txBox="1"/>
          <p:nvPr/>
        </p:nvSpPr>
        <p:spPr>
          <a:xfrm>
            <a:off x="507999" y="1165138"/>
            <a:ext cx="7389438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Gill Sans MT"/>
                <a:ea typeface="MS PGothic"/>
              </a:rPr>
              <a:t>Web portal created for academic dissemination </a:t>
            </a:r>
            <a:r>
              <a:rPr lang="en-US" dirty="0">
                <a:solidFill>
                  <a:prstClr val="black"/>
                </a:solidFill>
                <a:latin typeface="Gill Sans MT"/>
                <a:ea typeface="MS PGothic"/>
              </a:rPr>
              <a:t>w/ open-source tools, benchmarks, and metrics for assured systems and hardware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  <a:ea typeface="MS PGothic"/>
              </a:rPr>
              <a:t>&gt; 75 Contributors </a:t>
            </a:r>
            <a:endParaRPr lang="en-US" dirty="0">
              <a:solidFill>
                <a:prstClr val="black"/>
              </a:solidFill>
              <a:latin typeface="Gill Sans MT"/>
              <a:ea typeface="MS PGothic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  <a:ea typeface="MS PGothic"/>
              </a:rPr>
              <a:t>&gt;4400 Unique Visitors, &gt;16,000 page views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Gill Sans MT"/>
                <a:ea typeface="MS PGothic"/>
              </a:rPr>
              <a:t>16 tool demos (9 webinars), 1 course, 4 virtual panels since February 2021 </a:t>
            </a:r>
          </a:p>
          <a:p>
            <a:pPr marL="742950" lvl="1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Gill Sans MT"/>
                <a:ea typeface="MS PGothic"/>
              </a:rPr>
              <a:t>1200 total attendees, 40+ countries and regions, ~60 minutes/event</a:t>
            </a:r>
            <a:endParaRPr lang="en-US" dirty="0">
              <a:solidFill>
                <a:prstClr val="black"/>
              </a:solidFill>
              <a:highlight>
                <a:srgbClr val="FFFF00"/>
              </a:highlight>
              <a:latin typeface="Gill Sans MT"/>
              <a:ea typeface="MS PGothic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Gill Sans MT"/>
                <a:ea typeface="MS PGothic"/>
              </a:rPr>
              <a:t>Co-sponsored by IEEE CEDA,  Nelms Institute, HSTTC,  Mercury, HII, and NGC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765B83-FF32-484E-AB94-31E0E7503CE5}"/>
              </a:ext>
            </a:extLst>
          </p:cNvPr>
          <p:cNvSpPr/>
          <p:nvPr/>
        </p:nvSpPr>
        <p:spPr>
          <a:xfrm>
            <a:off x="6219139" y="5915849"/>
            <a:ext cx="2862682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a typeface="MS PGothic"/>
              </a:rPr>
              <a:t>https://ieee-ceda.org/cad-assurance </a:t>
            </a:r>
            <a:endParaRPr lang="en-US" sz="1200" dirty="0">
              <a:solidFill>
                <a:schemeClr val="bg1"/>
              </a:solidFill>
              <a:ea typeface="MS PGothic" charset="0"/>
            </a:endParaRPr>
          </a:p>
        </p:txBody>
      </p:sp>
      <p:pic>
        <p:nvPicPr>
          <p:cNvPr id="21" name="Picture 2" descr="CAD for assurance">
            <a:extLst>
              <a:ext uri="{FF2B5EF4-FFF2-40B4-BE49-F238E27FC236}">
                <a16:creationId xmlns:a16="http://schemas.microsoft.com/office/drawing/2014/main" id="{9CBF4372-BBFF-4EC3-AA4F-2F9BEBD4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271" y="634000"/>
            <a:ext cx="3966317" cy="12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A31F27-7B79-46F0-97C9-6FB219668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64"/>
          <a:stretch/>
        </p:blipFill>
        <p:spPr>
          <a:xfrm>
            <a:off x="7695145" y="1965561"/>
            <a:ext cx="4230567" cy="21908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3F94DEF-CA7F-4CAD-945E-E6EE0774708D}"/>
              </a:ext>
            </a:extLst>
          </p:cNvPr>
          <p:cNvSpPr/>
          <p:nvPr/>
        </p:nvSpPr>
        <p:spPr>
          <a:xfrm>
            <a:off x="1519883" y="5968399"/>
            <a:ext cx="2020040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a typeface="MS PGothic"/>
              </a:rPr>
              <a:t>https://cadforassurance.org/ </a:t>
            </a:r>
            <a:endParaRPr lang="en-US" sz="1200" dirty="0">
              <a:solidFill>
                <a:schemeClr val="bg1"/>
              </a:solidFill>
              <a:ea typeface="MS PGothic" charset="0"/>
            </a:endParaRPr>
          </a:p>
        </p:txBody>
      </p:sp>
      <p:pic>
        <p:nvPicPr>
          <p:cNvPr id="24" name="Picture 2" descr="ceda logo">
            <a:hlinkClick r:id="rId4" tooltip="https://ieee-ceda.org/"/>
            <a:extLst>
              <a:ext uri="{FF2B5EF4-FFF2-40B4-BE49-F238E27FC236}">
                <a16:creationId xmlns:a16="http://schemas.microsoft.com/office/drawing/2014/main" id="{2AF693F8-F7F2-4D08-A296-F9C21D1E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9" y="4640017"/>
            <a:ext cx="1751544" cy="4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logo">
            <a:hlinkClick r:id="rId6" tooltip="http://iot.institute.ufl.edu/"/>
            <a:extLst>
              <a:ext uri="{FF2B5EF4-FFF2-40B4-BE49-F238E27FC236}">
                <a16:creationId xmlns:a16="http://schemas.microsoft.com/office/drawing/2014/main" id="{3E9465BE-0198-4273-B4E7-33B8BAE5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4494877"/>
            <a:ext cx="2438386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ogo">
            <a:hlinkClick r:id="rId8" tooltip="https://www.ieee-hsttc.org/"/>
            <a:extLst>
              <a:ext uri="{FF2B5EF4-FFF2-40B4-BE49-F238E27FC236}">
                <a16:creationId xmlns:a16="http://schemas.microsoft.com/office/drawing/2014/main" id="{89E044E1-28F9-4A99-813E-5BDDB37F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12" y="4468831"/>
            <a:ext cx="2410820" cy="7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ogo2">
            <a:hlinkClick r:id="rId10" tooltip="https://www.mrcy.com/"/>
            <a:extLst>
              <a:ext uri="{FF2B5EF4-FFF2-40B4-BE49-F238E27FC236}">
                <a16:creationId xmlns:a16="http://schemas.microsoft.com/office/drawing/2014/main" id="{D4EBF477-F1D4-41FC-85D6-C4492CAC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9" y="5331341"/>
            <a:ext cx="2049078" cy="6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northrop grumman logo">
            <a:extLst>
              <a:ext uri="{FF2B5EF4-FFF2-40B4-BE49-F238E27FC236}">
                <a16:creationId xmlns:a16="http://schemas.microsoft.com/office/drawing/2014/main" id="{35DD1F20-7126-4BE1-9628-A3976220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91" y="5392429"/>
            <a:ext cx="1992063" cy="4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3D3B2CB-D3BE-487F-8EC4-2470632EB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14" y="5235754"/>
            <a:ext cx="1043799" cy="6518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BF5BE1-4BA8-4CFE-9EE7-FA64A4C6DEF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4924" t="17058" r="5410" b="21853"/>
          <a:stretch/>
        </p:blipFill>
        <p:spPr>
          <a:xfrm>
            <a:off x="965158" y="3185822"/>
            <a:ext cx="4706410" cy="27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11365254" cy="4648320"/>
          </a:xfrm>
        </p:spPr>
        <p:txBody>
          <a:bodyPr>
            <a:normAutofit fontScale="92500"/>
          </a:bodyPr>
          <a:lstStyle/>
          <a:p>
            <a:r>
              <a:rPr lang="en-US" dirty="0"/>
              <a:t>Lack of in person events </a:t>
            </a:r>
          </a:p>
          <a:p>
            <a:pPr lvl="1"/>
            <a:r>
              <a:rPr lang="en-US" dirty="0"/>
              <a:t>None due to the pandemic. </a:t>
            </a:r>
            <a:r>
              <a:rPr lang="en-US" dirty="0" err="1"/>
              <a:t>AsianHOST</a:t>
            </a:r>
            <a:r>
              <a:rPr lang="en-US" dirty="0"/>
              <a:t> 20/21 in-person/hybrid </a:t>
            </a:r>
            <a:r>
              <a:rPr lang="en-US" dirty="0">
                <a:sym typeface="Wingdings" panose="05000000000000000000" pitchFamily="2" charset="2"/>
              </a:rPr>
              <a:t> 100% virtual</a:t>
            </a:r>
            <a:endParaRPr lang="en-US" dirty="0"/>
          </a:p>
          <a:p>
            <a:pPr lvl="1"/>
            <a:r>
              <a:rPr lang="en-US" dirty="0"/>
              <a:t>AsianHOST 2022 is planned a hybrid mode but in-person is encouraged for TC promotion. </a:t>
            </a:r>
          </a:p>
          <a:p>
            <a:r>
              <a:rPr lang="en-US" dirty="0"/>
              <a:t>Lack of journal publication venues</a:t>
            </a:r>
          </a:p>
          <a:p>
            <a:pPr lvl="1"/>
            <a:r>
              <a:rPr lang="en-US" dirty="0"/>
              <a:t>TCAD is ideal, but overcrowded; TIFS, TCAS-I and TCAS-II are not good matches.</a:t>
            </a:r>
          </a:p>
          <a:p>
            <a:pPr lvl="2"/>
            <a:r>
              <a:rPr lang="en-US" dirty="0"/>
              <a:t>SI of AsianHOST: TCAD (2019), </a:t>
            </a:r>
            <a:r>
              <a:rPr lang="en-US" dirty="0">
                <a:sym typeface="Wingdings" panose="05000000000000000000" pitchFamily="2" charset="2"/>
              </a:rPr>
              <a:t>TETC(2020), TCAS-I(2022, planned).</a:t>
            </a:r>
          </a:p>
          <a:p>
            <a:r>
              <a:rPr lang="en-US" dirty="0">
                <a:sym typeface="Wingdings" panose="05000000000000000000" pitchFamily="2" charset="2"/>
              </a:rPr>
              <a:t>More volunteers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TC webpage developing and maintenance (need funding for dedicated maintainers)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 organizing: tutorials, webinars, panels, special issues, Ph.D. forums, contests, 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Outreaching: other CEDA TCs, IEEE societies, ACM (SIGDA), universities, industry, 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Advisory board and TC officers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486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Hardware Security and Trust Technical Committee (HSTTC) BoG Report</vt:lpstr>
      <vt:lpstr>Missions and Goals</vt:lpstr>
      <vt:lpstr>Current Status and Activities</vt:lpstr>
      <vt:lpstr>PowerPoint Presentation</vt:lpstr>
      <vt:lpstr>PowerPoint Presentation</vt:lpstr>
      <vt:lpstr>Challenges and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Yier Jin</cp:lastModifiedBy>
  <cp:revision>19</cp:revision>
  <dcterms:created xsi:type="dcterms:W3CDTF">2020-08-31T15:23:30Z</dcterms:created>
  <dcterms:modified xsi:type="dcterms:W3CDTF">2022-07-09T13:47:20Z</dcterms:modified>
</cp:coreProperties>
</file>