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549" r:id="rId5"/>
    <p:sldId id="550" r:id="rId6"/>
    <p:sldId id="544" r:id="rId7"/>
    <p:sldId id="548" r:id="rId8"/>
    <p:sldId id="546" r:id="rId9"/>
    <p:sldId id="545" r:id="rId10"/>
    <p:sldId id="55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F872-349D-4EB5-88E4-16D786916858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A3506-0588-4FAB-A37A-9DBAEA993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nemo-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José Rayas-Sánchez</a:t>
            </a:r>
          </a:p>
          <a:p>
            <a:r>
              <a:rPr lang="en-US" dirty="0"/>
              <a:t>July 10,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AI &amp; ML Activities during IMS-2023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592922" cy="4556511"/>
          </a:xfrm>
        </p:spPr>
        <p:txBody>
          <a:bodyPr>
            <a:normAutofit/>
          </a:bodyPr>
          <a:lstStyle/>
          <a:p>
            <a:r>
              <a:rPr lang="en-US" dirty="0"/>
              <a:t>Workshops on AI/ML</a:t>
            </a:r>
          </a:p>
          <a:p>
            <a:r>
              <a:rPr lang="en-US" dirty="0"/>
              <a:t>Panel Sessions on AI/ML</a:t>
            </a:r>
          </a:p>
          <a:p>
            <a:r>
              <a:rPr lang="fr-FR" dirty="0"/>
              <a:t>Focus Sessions on AI/ML</a:t>
            </a:r>
            <a:endParaRPr lang="en-US" dirty="0"/>
          </a:p>
          <a:p>
            <a:r>
              <a:rPr lang="en-US" dirty="0"/>
              <a:t>Short Course (Bootcamp) “AI and Machine Learning 101”</a:t>
            </a:r>
          </a:p>
          <a:p>
            <a:r>
              <a:rPr lang="en-US" dirty="0"/>
              <a:t>Others (e.g., </a:t>
            </a:r>
            <a:r>
              <a:rPr lang="en-US" i="1" dirty="0" err="1"/>
              <a:t>MicroApps</a:t>
            </a:r>
            <a:r>
              <a:rPr lang="en-US" dirty="0"/>
              <a:t>, YP event, student competition)</a:t>
            </a:r>
          </a:p>
          <a:p>
            <a:r>
              <a:rPr lang="en-US" dirty="0"/>
              <a:t>Strong industry participation is encouraged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Proposals from CEDA members are very welcome!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CB9D0-4EB8-42E0-8500-234FBB98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771" y="4094530"/>
            <a:ext cx="2334415" cy="16828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E6E1BD-CEA4-4D51-9F08-422B9C95A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8" t="64279" r="21552" b="4762"/>
          <a:stretch/>
        </p:blipFill>
        <p:spPr>
          <a:xfrm>
            <a:off x="5215179" y="1627322"/>
            <a:ext cx="6796007" cy="9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1" y="1775471"/>
            <a:ext cx="11840705" cy="1325563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61654"/>
            <a:ext cx="10791412" cy="12708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José Rayas-Sánchez</a:t>
            </a:r>
          </a:p>
          <a:p>
            <a:pPr marL="0" indent="0" algn="ctr">
              <a:buNone/>
            </a:pPr>
            <a:r>
              <a:rPr lang="en-US" dirty="0"/>
              <a:t>IEEE MTT-S Representative for CEDA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18032BE-9BDD-432B-9E35-1CD80EDEE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95" y="4227059"/>
            <a:ext cx="3158809" cy="8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9435310" cy="4556511"/>
          </a:xfrm>
        </p:spPr>
        <p:txBody>
          <a:bodyPr/>
          <a:lstStyle/>
          <a:p>
            <a:r>
              <a:rPr lang="en-US" dirty="0"/>
              <a:t>Society new name</a:t>
            </a:r>
          </a:p>
          <a:p>
            <a:r>
              <a:rPr lang="en-US" dirty="0"/>
              <a:t>MTT-S Inter-Society Committee</a:t>
            </a:r>
          </a:p>
          <a:p>
            <a:r>
              <a:rPr lang="en-US" dirty="0"/>
              <a:t>MTT-S Technical Committee on Design Automation (TC-2)</a:t>
            </a:r>
          </a:p>
          <a:p>
            <a:r>
              <a:rPr lang="en-US" dirty="0"/>
              <a:t>TC-2 contributed papers for the IEEE Journal of Microwaves</a:t>
            </a:r>
          </a:p>
          <a:p>
            <a:r>
              <a:rPr lang="en-US" dirty="0"/>
              <a:t>CEDA related MTT-S Conferences</a:t>
            </a:r>
          </a:p>
          <a:p>
            <a:r>
              <a:rPr lang="en-US" dirty="0"/>
              <a:t>AI &amp; ML activities for the IMS-2023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6718B6F-745E-4A6D-866F-D8F4948E7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715" y="93119"/>
            <a:ext cx="2701045" cy="7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New Name (from April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Microwave Theory and Techniques Society (MTT-S)</a:t>
            </a:r>
          </a:p>
          <a:p>
            <a:endParaRPr lang="en-US" dirty="0"/>
          </a:p>
          <a:p>
            <a:r>
              <a:rPr lang="en-US" dirty="0"/>
              <a:t>Microwave Theory and Technology Society (MTT-S)</a:t>
            </a:r>
          </a:p>
          <a:p>
            <a:endParaRPr lang="en-US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0542F008-BACC-406B-8D9F-648EBD09DE34}"/>
              </a:ext>
            </a:extLst>
          </p:cNvPr>
          <p:cNvSpPr/>
          <p:nvPr/>
        </p:nvSpPr>
        <p:spPr>
          <a:xfrm>
            <a:off x="1015139" y="1941848"/>
            <a:ext cx="805912" cy="52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25A17141-1241-452E-B7F5-3813B8B9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33103" r="19977" b="33807"/>
          <a:stretch/>
        </p:blipFill>
        <p:spPr>
          <a:xfrm>
            <a:off x="677334" y="3910794"/>
            <a:ext cx="4130299" cy="1211396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83E3D2A-F522-458B-B49B-623C798DB87D}"/>
              </a:ext>
            </a:extLst>
          </p:cNvPr>
          <p:cNvSpPr/>
          <p:nvPr/>
        </p:nvSpPr>
        <p:spPr>
          <a:xfrm>
            <a:off x="5639087" y="4138045"/>
            <a:ext cx="805912" cy="52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5" descr="Text&#10;&#10;Description automatically generated">
            <a:extLst>
              <a:ext uri="{FF2B5EF4-FFF2-40B4-BE49-F238E27FC236}">
                <a16:creationId xmlns:a16="http://schemas.microsoft.com/office/drawing/2014/main" id="{A138C33E-6121-42B0-AD34-DBD067176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4" t="25550" r="9915" b="33516"/>
          <a:stretch/>
        </p:blipFill>
        <p:spPr>
          <a:xfrm>
            <a:off x="7041194" y="3892684"/>
            <a:ext cx="3941108" cy="10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Inter-Society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MTT-S Inter-Society Committee is in charge of cultivating relationships with IEEE Councils and other technical societies</a:t>
            </a:r>
          </a:p>
          <a:p>
            <a:r>
              <a:rPr lang="en-US" dirty="0"/>
              <a:t>Inter-Society Committee is aiming at encouraging a stronger participation of MTT-S in IEEE Councils</a:t>
            </a:r>
          </a:p>
          <a:p>
            <a:r>
              <a:rPr lang="en-US" dirty="0"/>
              <a:t>MTT-S currently has official representation in 7 councils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Representation in 7 IEEE Councils</a:t>
            </a:r>
          </a:p>
        </p:txBody>
      </p:sp>
      <p:pic>
        <p:nvPicPr>
          <p:cNvPr id="7" name="Picture 4" descr="IEEE Nanotechnology Council">
            <a:extLst>
              <a:ext uri="{FF2B5EF4-FFF2-40B4-BE49-F238E27FC236}">
                <a16:creationId xmlns:a16="http://schemas.microsoft.com/office/drawing/2014/main" id="{82885D59-EB3F-4F76-8ECE-470C45D3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4604" y="3257605"/>
            <a:ext cx="1850786" cy="809786"/>
          </a:xfrm>
          <a:prstGeom prst="rect">
            <a:avLst/>
          </a:prstGeom>
          <a:noFill/>
        </p:spPr>
      </p:pic>
      <p:pic>
        <p:nvPicPr>
          <p:cNvPr id="8" name="Picture 6" descr="IEEE Sensors Council">
            <a:extLst>
              <a:ext uri="{FF2B5EF4-FFF2-40B4-BE49-F238E27FC236}">
                <a16:creationId xmlns:a16="http://schemas.microsoft.com/office/drawing/2014/main" id="{A3D54F25-8B01-4A32-A1D9-BC6521CF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604" y="4580742"/>
            <a:ext cx="2799880" cy="646126"/>
          </a:xfrm>
          <a:prstGeom prst="rect">
            <a:avLst/>
          </a:prstGeom>
          <a:noFill/>
        </p:spPr>
      </p:pic>
      <p:pic>
        <p:nvPicPr>
          <p:cNvPr id="9" name="Picture 8" descr="IEEE Council on Superconductivity">
            <a:extLst>
              <a:ext uri="{FF2B5EF4-FFF2-40B4-BE49-F238E27FC236}">
                <a16:creationId xmlns:a16="http://schemas.microsoft.com/office/drawing/2014/main" id="{BC6ADEC3-50F1-4B61-A2A4-91C89B3D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4618" y="1850315"/>
            <a:ext cx="1031220" cy="872573"/>
          </a:xfrm>
          <a:prstGeom prst="rect">
            <a:avLst/>
          </a:prstGeom>
          <a:noFill/>
        </p:spPr>
      </p:pic>
      <p:pic>
        <p:nvPicPr>
          <p:cNvPr id="10" name="Picture 10" descr="IEEE Systems Council">
            <a:extLst>
              <a:ext uri="{FF2B5EF4-FFF2-40B4-BE49-F238E27FC236}">
                <a16:creationId xmlns:a16="http://schemas.microsoft.com/office/drawing/2014/main" id="{0B04175C-22DC-4086-87E6-C2C83687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6410" y="3058874"/>
            <a:ext cx="1202819" cy="1008517"/>
          </a:xfrm>
          <a:prstGeom prst="rect">
            <a:avLst/>
          </a:prstGeom>
          <a:noFill/>
        </p:spPr>
      </p:pic>
      <p:pic>
        <p:nvPicPr>
          <p:cNvPr id="11" name="Picture 12" descr="IEEE Council on RFID">
            <a:extLst>
              <a:ext uri="{FF2B5EF4-FFF2-40B4-BE49-F238E27FC236}">
                <a16:creationId xmlns:a16="http://schemas.microsoft.com/office/drawing/2014/main" id="{7FF62BD8-9771-45D1-B5DA-11526FC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4618" y="4357137"/>
            <a:ext cx="1202820" cy="869731"/>
          </a:xfrm>
          <a:prstGeom prst="rect">
            <a:avLst/>
          </a:prstGeom>
          <a:noFill/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419D0C85-35C9-4784-B6EC-9D00151E4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604" y="1957788"/>
            <a:ext cx="2004562" cy="765100"/>
          </a:xfrm>
          <a:prstGeom prst="rect">
            <a:avLst/>
          </a:prstGeom>
        </p:spPr>
      </p:pic>
      <p:sp>
        <p:nvSpPr>
          <p:cNvPr id="13" name="Signo más 12">
            <a:extLst>
              <a:ext uri="{FF2B5EF4-FFF2-40B4-BE49-F238E27FC236}">
                <a16:creationId xmlns:a16="http://schemas.microsoft.com/office/drawing/2014/main" id="{3A49D706-CDB3-40C1-9B7D-43D20BDC59D3}"/>
              </a:ext>
            </a:extLst>
          </p:cNvPr>
          <p:cNvSpPr/>
          <p:nvPr/>
        </p:nvSpPr>
        <p:spPr>
          <a:xfrm>
            <a:off x="4817116" y="2821318"/>
            <a:ext cx="782664" cy="87257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AD73C098-538E-40EA-9BCE-510E88D4B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8" y="2506285"/>
            <a:ext cx="3284374" cy="1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592922" cy="4556511"/>
          </a:xfrm>
        </p:spPr>
        <p:txBody>
          <a:bodyPr>
            <a:normAutofit/>
          </a:bodyPr>
          <a:lstStyle/>
          <a:p>
            <a:r>
              <a:rPr lang="en-US" dirty="0"/>
              <a:t>MTT-S has 29 technical committees</a:t>
            </a:r>
          </a:p>
          <a:p>
            <a:r>
              <a:rPr lang="en-US" dirty="0"/>
              <a:t>The MTT-S Technical Committee on Design Automation (TC-2) is the closest to CEDA; it focuses on:</a:t>
            </a:r>
          </a:p>
          <a:p>
            <a:pPr lvl="1"/>
            <a:r>
              <a:rPr lang="en-US" sz="2800" dirty="0"/>
              <a:t>Modelling and simulation of devices, circuits, and systems</a:t>
            </a:r>
          </a:p>
          <a:p>
            <a:pPr lvl="1"/>
            <a:r>
              <a:rPr lang="en-US" sz="2800" dirty="0"/>
              <a:t>Non-linear analysis</a:t>
            </a:r>
          </a:p>
          <a:p>
            <a:pPr lvl="1"/>
            <a:r>
              <a:rPr lang="en-US" sz="2800" dirty="0"/>
              <a:t>Optimization techniques</a:t>
            </a:r>
          </a:p>
          <a:p>
            <a:pPr lvl="1"/>
            <a:r>
              <a:rPr lang="en-US" sz="2800" dirty="0"/>
              <a:t>Multi-physics modelling</a:t>
            </a:r>
          </a:p>
          <a:p>
            <a:pPr lvl="1"/>
            <a:r>
              <a:rPr lang="en-US" sz="2800" dirty="0"/>
              <a:t>Machine learning and artificial intelligence for design automation</a:t>
            </a:r>
          </a:p>
          <a:p>
            <a:r>
              <a:rPr lang="en-US" dirty="0"/>
              <a:t>MTT-2 regularly organizes technical events/initiatives on CAD and EDA </a:t>
            </a:r>
          </a:p>
        </p:txBody>
      </p:sp>
    </p:spTree>
    <p:extLst>
      <p:ext uri="{BB962C8B-B14F-4D97-AF65-F5344CB8AC3E}">
        <p14:creationId xmlns:p14="http://schemas.microsoft.com/office/powerpoint/2010/main" val="10333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542AF9-8DAF-40DD-B32C-59D76670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28818" r="2826" b="3312"/>
          <a:stretch/>
        </p:blipFill>
        <p:spPr>
          <a:xfrm>
            <a:off x="454318" y="1425842"/>
            <a:ext cx="11292886" cy="39288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BE9E2A-3B73-4960-82C8-7299951D3156}"/>
              </a:ext>
            </a:extLst>
          </p:cNvPr>
          <p:cNvSpPr txBox="1"/>
          <p:nvPr/>
        </p:nvSpPr>
        <p:spPr>
          <a:xfrm>
            <a:off x="573437" y="5432157"/>
            <a:ext cx="110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https://mtt.org/technical-committees/tc-2-design-automation-committee/</a:t>
            </a:r>
          </a:p>
        </p:txBody>
      </p:sp>
    </p:spTree>
    <p:extLst>
      <p:ext uri="{BB962C8B-B14F-4D97-AF65-F5344CB8AC3E}">
        <p14:creationId xmlns:p14="http://schemas.microsoft.com/office/powerpoint/2010/main" val="261032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Recent TC-2 Contributed Papers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670B20-F4AC-4D94-BFE9-CF21EF256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44"/>
          <a:stretch/>
        </p:blipFill>
        <p:spPr>
          <a:xfrm>
            <a:off x="457199" y="1635071"/>
            <a:ext cx="8751662" cy="17939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4C0EC9-7724-4D0D-8F0B-4B828C29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993" y="1053883"/>
            <a:ext cx="2905952" cy="3099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500A24-DC97-459D-B4F6-BFF45F37B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36"/>
          <a:stretch/>
        </p:blipFill>
        <p:spPr>
          <a:xfrm>
            <a:off x="457199" y="3743625"/>
            <a:ext cx="9298984" cy="206049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E0E6D1F-03F8-4368-84E9-4C17CC309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23" y="255248"/>
            <a:ext cx="3071222" cy="70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CEDA-related MTT-S Conferences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7407A5-7E2F-48A7-B139-0E22633E81DD}"/>
              </a:ext>
            </a:extLst>
          </p:cNvPr>
          <p:cNvSpPr txBox="1"/>
          <p:nvPr/>
        </p:nvSpPr>
        <p:spPr>
          <a:xfrm>
            <a:off x="8897563" y="5414243"/>
            <a:ext cx="3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http://nemo-ieee.org/</a:t>
            </a:r>
            <a:r>
              <a:rPr lang="en-US" sz="24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9C0A8A-A917-4111-986F-862C05CFA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" t="52288" r="31356"/>
          <a:stretch/>
        </p:blipFill>
        <p:spPr>
          <a:xfrm>
            <a:off x="449450" y="1543454"/>
            <a:ext cx="9282835" cy="1738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ADEC0F-10D3-4363-9783-FD04C20A3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6" t="37567" r="8792" b="8892"/>
          <a:stretch/>
        </p:blipFill>
        <p:spPr>
          <a:xfrm>
            <a:off x="449450" y="3348017"/>
            <a:ext cx="8463908" cy="25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283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MTT-S Report</vt:lpstr>
      <vt:lpstr>MTT-S Report</vt:lpstr>
      <vt:lpstr>Society New Name (from April 2022)</vt:lpstr>
      <vt:lpstr>MTT-S Inter-Society Committee</vt:lpstr>
      <vt:lpstr>MTT-S Representation in 7 IEEE Councils</vt:lpstr>
      <vt:lpstr>MTT-S Tech. Committee on Design Automation </vt:lpstr>
      <vt:lpstr>MTT-S Tech. Committee on Design Automation </vt:lpstr>
      <vt:lpstr>Recent TC-2 Contributed Papers </vt:lpstr>
      <vt:lpstr>CEDA-related MTT-S Conferences </vt:lpstr>
      <vt:lpstr>AI &amp; ML Activities during IMS-2023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RAYAS SANCHEZ, JOSE ERNESTO</cp:lastModifiedBy>
  <cp:revision>44</cp:revision>
  <dcterms:created xsi:type="dcterms:W3CDTF">2020-08-31T15:23:30Z</dcterms:created>
  <dcterms:modified xsi:type="dcterms:W3CDTF">2022-07-07T17:37:52Z</dcterms:modified>
</cp:coreProperties>
</file>