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1"/>
  </p:notesMasterIdLst>
  <p:handoutMasterIdLst>
    <p:handoutMasterId r:id="rId12"/>
  </p:handoutMasterIdLst>
  <p:sldIdLst>
    <p:sldId id="280" r:id="rId3"/>
    <p:sldId id="302" r:id="rId4"/>
    <p:sldId id="303" r:id="rId5"/>
    <p:sldId id="305" r:id="rId6"/>
    <p:sldId id="306" r:id="rId7"/>
    <p:sldId id="307" r:id="rId8"/>
    <p:sldId id="308" r:id="rId9"/>
    <p:sldId id="309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893"/>
    <a:srgbClr val="800080"/>
    <a:srgbClr val="660066"/>
    <a:srgbClr val="990099"/>
    <a:srgbClr val="643D65"/>
    <a:srgbClr val="7F035C"/>
    <a:srgbClr val="005582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EDEA83-B156-4333-AA6F-51CACC37D7C7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C3ACAC-8A8F-4EB0-9977-D9F1FA86A39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AEF3DD-A936-4CAB-BF3F-AD64BDA71621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E70A93-D0FC-4D35-9EF6-0AF22D8FECB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7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70A93-D0FC-4D35-9EF6-0AF22D8FEC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4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70A93-D0FC-4D35-9EF6-0AF22D8FEC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248400"/>
            <a:ext cx="11690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BF90-DC8E-4847-9C59-ED1949A3943A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314E-2909-485D-88B8-4AB0A7094F9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CD3E-471F-4346-81C6-690F6828E0F5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3064-A461-4D92-BCBA-70B021F560E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8B09-F8CD-4CC8-B835-E3A5A93C7D3A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0F4F-1AEE-4FD8-8863-ED0280933FA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1" y="609600"/>
            <a:ext cx="8579223" cy="8964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3" y="1586753"/>
            <a:ext cx="8579222" cy="450924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5065-6DFF-406D-A1FF-7BDEE115302E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B0DA-185E-438F-8FD3-1AC919C5AC6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8E2F-16C6-429E-B7A8-AC249F3C79AD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F5B6-75FB-4164-8D16-EF56974C24C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8E8E-9C0D-4246-B25D-C09A951EA6CA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727-6CF9-4B07-A5A1-190A601B059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CA0C-55A1-41C2-9ED6-470B5CFB18D0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8140-B02D-4C7E-AEC1-D0D73EC6817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990E-8CB0-4BDD-96F9-1C7310E49F4D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2DD8-34EF-4BDF-862A-2C7D4714670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A31A-8B07-4BF0-A683-0796D2307553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1474-DB62-4789-A977-160AC13AC3C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EF91-8D1B-4501-B92B-567F8F25CDA3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058A-9A5E-4A33-8C36-EEFBD8A995E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518B-1C26-42FF-87A1-0BE5DC4BFDAF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F966-F442-4F69-9850-7D6B8DD42D3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730929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F63A1E-F35F-4261-BB88-78205F5E7D17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862124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EE70AF-C3AB-444F-ABDE-A738BBE38B0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CS_black_stacked_transparent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3400" y="6063303"/>
            <a:ext cx="1143000" cy="4136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9" r:id="rId13"/>
    <p:sldLayoutId id="2147485000" r:id="rId14"/>
    <p:sldLayoutId id="2147485001" r:id="rId15"/>
    <p:sldLayoutId id="2147485002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18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B33C32-8B2C-48D8-BE76-B0E55CD57489}" type="datetime1">
              <a:rPr lang="en-US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6122E8-970C-4C7E-B246-2D614DA0894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>
          <a:xfrm>
            <a:off x="0" y="1118539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Calibri" pitchFamily="34" charset="0"/>
              </a:rPr>
              <a:t>CEDA </a:t>
            </a:r>
            <a:r>
              <a:rPr lang="en-US" sz="4000" dirty="0" err="1" smtClean="0">
                <a:latin typeface="Calibri" pitchFamily="34" charset="0"/>
              </a:rPr>
              <a:t>BoG</a:t>
            </a:r>
            <a:r>
              <a:rPr lang="en-US" sz="4000" dirty="0" smtClean="0">
                <a:latin typeface="Calibri" pitchFamily="34" charset="0"/>
              </a:rPr>
              <a:t> Meeting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March 26</a:t>
            </a:r>
            <a:r>
              <a:rPr lang="en-US" sz="4000" baseline="30000" dirty="0" smtClean="0">
                <a:latin typeface="Calibri" pitchFamily="34" charset="0"/>
              </a:rPr>
              <a:t>th</a:t>
            </a:r>
            <a:r>
              <a:rPr lang="en-US" sz="4000" dirty="0" smtClean="0">
                <a:latin typeface="Calibri" pitchFamily="34" charset="0"/>
              </a:rPr>
              <a:t>, 2017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6674677" cy="1752600"/>
          </a:xfrm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it-IT" sz="4000" dirty="0" smtClean="0">
                <a:latin typeface="Calibri" pitchFamily="34" charset="0"/>
              </a:rPr>
              <a:t>Cecilia Metra</a:t>
            </a:r>
          </a:p>
          <a:p>
            <a:pPr>
              <a:buFont typeface="Wingdings" pitchFamily="-112" charset="2"/>
              <a:buNone/>
            </a:pPr>
            <a:r>
              <a:rPr lang="it-IT" sz="4000" dirty="0" smtClean="0">
                <a:latin typeface="Calibri" pitchFamily="34" charset="0"/>
              </a:rPr>
              <a:t>Computer Society</a:t>
            </a:r>
            <a:endParaRPr lang="en-US" sz="4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02783"/>
          </a:xfrm>
        </p:spPr>
        <p:txBody>
          <a:bodyPr/>
          <a:lstStyle/>
          <a:p>
            <a:r>
              <a:rPr lang="en-US" dirty="0" smtClean="0"/>
              <a:t>Computer Society 2017 – </a:t>
            </a:r>
            <a:r>
              <a:rPr lang="en-US" dirty="0" smtClean="0"/>
              <a:t>Executive </a:t>
            </a:r>
            <a:r>
              <a:rPr lang="en-US" dirty="0" err="1" smtClean="0"/>
              <a:t>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54410-DDFA-4C77-9BC8-B17537DE1A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715" y="706191"/>
            <a:ext cx="8579222" cy="4509247"/>
          </a:xfrm>
        </p:spPr>
        <p:txBody>
          <a:bodyPr/>
          <a:lstStyle/>
          <a:p>
            <a:r>
              <a:rPr lang="it-IT" sz="1800" b="1" dirty="0">
                <a:solidFill>
                  <a:srgbClr val="0070C0"/>
                </a:solidFill>
              </a:rPr>
              <a:t>Jean-Luc </a:t>
            </a:r>
            <a:r>
              <a:rPr lang="it-IT" sz="1800" b="1" dirty="0" err="1" smtClean="0">
                <a:solidFill>
                  <a:srgbClr val="0070C0"/>
                </a:solidFill>
              </a:rPr>
              <a:t>Gaudiot</a:t>
            </a:r>
            <a:r>
              <a:rPr lang="it-IT" sz="1800" b="1" dirty="0" smtClean="0">
                <a:solidFill>
                  <a:srgbClr val="0070C0"/>
                </a:solidFill>
              </a:rPr>
              <a:t>,</a:t>
            </a:r>
            <a:r>
              <a:rPr lang="it-IT" sz="1800" b="1" dirty="0" smtClean="0"/>
              <a:t> 2017 </a:t>
            </a:r>
            <a:r>
              <a:rPr lang="it-IT" sz="1800" b="1" dirty="0"/>
              <a:t>IEEE Computer Society </a:t>
            </a:r>
            <a:r>
              <a:rPr lang="it-IT" sz="1800" b="1" dirty="0" err="1" smtClean="0"/>
              <a:t>President</a:t>
            </a:r>
            <a:endParaRPr lang="it-IT" sz="1800" b="1" dirty="0" smtClean="0"/>
          </a:p>
          <a:p>
            <a:r>
              <a:rPr lang="it-IT" sz="1800" b="1" dirty="0" err="1">
                <a:solidFill>
                  <a:srgbClr val="0070C0"/>
                </a:solidFill>
              </a:rPr>
              <a:t>Hironori</a:t>
            </a:r>
            <a:r>
              <a:rPr lang="it-IT" sz="1800" b="1" dirty="0">
                <a:solidFill>
                  <a:srgbClr val="0070C0"/>
                </a:solidFill>
              </a:rPr>
              <a:t> </a:t>
            </a:r>
            <a:r>
              <a:rPr lang="it-IT" sz="1800" b="1" dirty="0" err="1" smtClean="0">
                <a:solidFill>
                  <a:srgbClr val="0070C0"/>
                </a:solidFill>
              </a:rPr>
              <a:t>Kasahara</a:t>
            </a:r>
            <a:r>
              <a:rPr lang="it-IT" sz="1800" b="1" dirty="0" smtClean="0"/>
              <a:t>, 2018 </a:t>
            </a:r>
            <a:r>
              <a:rPr lang="it-IT" sz="1800" b="1" dirty="0"/>
              <a:t>IEEE Computer Society </a:t>
            </a:r>
            <a:r>
              <a:rPr lang="it-IT" sz="1800" b="1" dirty="0" err="1" smtClean="0"/>
              <a:t>President</a:t>
            </a:r>
            <a:endParaRPr lang="it-IT" sz="1800" b="1" dirty="0" smtClean="0"/>
          </a:p>
          <a:p>
            <a:r>
              <a:rPr lang="it-IT" sz="1800" b="1" dirty="0">
                <a:solidFill>
                  <a:srgbClr val="0070C0"/>
                </a:solidFill>
              </a:rPr>
              <a:t>Roger U. </a:t>
            </a:r>
            <a:r>
              <a:rPr lang="it-IT" sz="1800" b="1" dirty="0" err="1" smtClean="0">
                <a:solidFill>
                  <a:srgbClr val="0070C0"/>
                </a:solidFill>
              </a:rPr>
              <a:t>Fujii</a:t>
            </a:r>
            <a:r>
              <a:rPr lang="it-IT" sz="1800" b="1" dirty="0" smtClean="0"/>
              <a:t>, 2016 </a:t>
            </a:r>
            <a:r>
              <a:rPr lang="it-IT" sz="1800" b="1" dirty="0"/>
              <a:t>IEEE Computer Society </a:t>
            </a:r>
            <a:r>
              <a:rPr lang="it-IT" sz="1800" b="1" dirty="0" err="1"/>
              <a:t>President</a:t>
            </a:r>
            <a:endParaRPr lang="it-IT" sz="1800" dirty="0"/>
          </a:p>
          <a:p>
            <a:r>
              <a:rPr lang="en-US" sz="1800" b="1" dirty="0" smtClean="0">
                <a:solidFill>
                  <a:srgbClr val="0070C0"/>
                </a:solidFill>
              </a:rPr>
              <a:t>David </a:t>
            </a:r>
            <a:r>
              <a:rPr lang="en-US" sz="1800" b="1" dirty="0">
                <a:solidFill>
                  <a:srgbClr val="0070C0"/>
                </a:solidFill>
              </a:rPr>
              <a:t>B. </a:t>
            </a:r>
            <a:r>
              <a:rPr lang="en-US" sz="1800" b="1" dirty="0" err="1" smtClean="0">
                <a:solidFill>
                  <a:srgbClr val="0070C0"/>
                </a:solidFill>
              </a:rPr>
              <a:t>Lomet</a:t>
            </a:r>
            <a:r>
              <a:rPr lang="en-US" sz="1800" b="1" dirty="0" smtClean="0">
                <a:solidFill>
                  <a:srgbClr val="0070C0"/>
                </a:solidFill>
              </a:rPr>
              <a:t>, </a:t>
            </a:r>
            <a:r>
              <a:rPr lang="en-US" sz="1800" b="1" dirty="0" smtClean="0"/>
              <a:t>First </a:t>
            </a:r>
            <a:r>
              <a:rPr lang="en-US" sz="1800" b="1" dirty="0"/>
              <a:t>Vice President, </a:t>
            </a:r>
            <a:r>
              <a:rPr lang="en-US" sz="1800" b="1" dirty="0" smtClean="0"/>
              <a:t>Treasurer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Gregory T. </a:t>
            </a:r>
            <a:r>
              <a:rPr lang="en-US" sz="1800" b="1" dirty="0" smtClean="0">
                <a:solidFill>
                  <a:srgbClr val="0070C0"/>
                </a:solidFill>
              </a:rPr>
              <a:t>Byrd, </a:t>
            </a:r>
            <a:r>
              <a:rPr lang="en-US" sz="1800" b="1" dirty="0" smtClean="0"/>
              <a:t>Second </a:t>
            </a:r>
            <a:r>
              <a:rPr lang="en-US" sz="1800" b="1" dirty="0"/>
              <a:t>Vice President, </a:t>
            </a:r>
            <a:r>
              <a:rPr lang="en-US" sz="1800" b="1" dirty="0" smtClean="0"/>
              <a:t>Publications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Andy T. </a:t>
            </a:r>
            <a:r>
              <a:rPr lang="en-US" sz="1800" b="1" dirty="0" smtClean="0">
                <a:solidFill>
                  <a:srgbClr val="0070C0"/>
                </a:solidFill>
              </a:rPr>
              <a:t>Chen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b="1" dirty="0" smtClean="0"/>
              <a:t>Vice </a:t>
            </a:r>
            <a:r>
              <a:rPr lang="en-US" sz="1800" b="1" dirty="0"/>
              <a:t>President, Professional &amp; Educational Activities </a:t>
            </a:r>
            <a:r>
              <a:rPr lang="en-US" sz="1800" b="1" dirty="0" smtClean="0"/>
              <a:t>Board</a:t>
            </a:r>
            <a:endParaRPr lang="en-US" sz="1800" dirty="0"/>
          </a:p>
          <a:p>
            <a:r>
              <a:rPr lang="en-US" sz="1800" b="1" dirty="0">
                <a:solidFill>
                  <a:srgbClr val="0070C0"/>
                </a:solidFill>
              </a:rPr>
              <a:t>Jon </a:t>
            </a:r>
            <a:r>
              <a:rPr lang="en-US" sz="1800" b="1" dirty="0" err="1" smtClean="0">
                <a:solidFill>
                  <a:srgbClr val="0070C0"/>
                </a:solidFill>
              </a:rPr>
              <a:t>Rosdahl</a:t>
            </a:r>
            <a:r>
              <a:rPr lang="en-US" sz="1800" b="1" dirty="0" smtClean="0">
                <a:solidFill>
                  <a:srgbClr val="0070C0"/>
                </a:solidFill>
              </a:rPr>
              <a:t>, </a:t>
            </a:r>
            <a:r>
              <a:rPr lang="en-US" sz="1800" b="1" dirty="0" smtClean="0"/>
              <a:t>Vice </a:t>
            </a:r>
            <a:r>
              <a:rPr lang="en-US" sz="1800" b="1" dirty="0"/>
              <a:t>President, Standards Activities </a:t>
            </a:r>
            <a:r>
              <a:rPr lang="en-US" sz="1800" b="1" dirty="0" smtClean="0"/>
              <a:t>Board</a:t>
            </a:r>
          </a:p>
          <a:p>
            <a:r>
              <a:rPr lang="en-US" sz="1800" b="1" dirty="0" err="1">
                <a:solidFill>
                  <a:srgbClr val="0070C0"/>
                </a:solidFill>
              </a:rPr>
              <a:t>Hausi</a:t>
            </a:r>
            <a:r>
              <a:rPr lang="en-US" sz="1800" b="1" dirty="0">
                <a:solidFill>
                  <a:srgbClr val="0070C0"/>
                </a:solidFill>
              </a:rPr>
              <a:t> A. </a:t>
            </a:r>
            <a:r>
              <a:rPr lang="en-US" sz="1800" b="1" dirty="0" smtClean="0">
                <a:solidFill>
                  <a:srgbClr val="0070C0"/>
                </a:solidFill>
              </a:rPr>
              <a:t>Muller, </a:t>
            </a:r>
            <a:r>
              <a:rPr lang="en-US" sz="1800" b="1" dirty="0" smtClean="0"/>
              <a:t>Vice </a:t>
            </a:r>
            <a:r>
              <a:rPr lang="en-US" sz="1800" b="1" dirty="0"/>
              <a:t>President, Technical and Conference Activities </a:t>
            </a:r>
            <a:r>
              <a:rPr lang="en-US" sz="1800" b="1" dirty="0" smtClean="0"/>
              <a:t>Board</a:t>
            </a:r>
            <a:r>
              <a:rPr lang="en-US" sz="1800" dirty="0" smtClean="0"/>
              <a:t>, </a:t>
            </a:r>
            <a:r>
              <a:rPr lang="en-US" sz="1800" b="1" dirty="0" smtClean="0"/>
              <a:t>2015-2017 </a:t>
            </a:r>
            <a:r>
              <a:rPr lang="en-US" sz="1800" b="1" dirty="0"/>
              <a:t>Board of </a:t>
            </a:r>
            <a:r>
              <a:rPr lang="en-US" sz="1800" b="1" dirty="0" smtClean="0"/>
              <a:t>Governors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Cecilia </a:t>
            </a:r>
            <a:r>
              <a:rPr lang="en-US" sz="1800" b="1" dirty="0" smtClean="0">
                <a:solidFill>
                  <a:srgbClr val="0070C0"/>
                </a:solidFill>
              </a:rPr>
              <a:t>Metra, </a:t>
            </a:r>
            <a:r>
              <a:rPr lang="en-US" sz="1800" b="1" dirty="0" smtClean="0"/>
              <a:t>Vice </a:t>
            </a:r>
            <a:r>
              <a:rPr lang="en-US" sz="1800" b="1" dirty="0"/>
              <a:t>President, Member and Geographic </a:t>
            </a:r>
            <a:r>
              <a:rPr lang="en-US" sz="1800" b="1" dirty="0" smtClean="0"/>
              <a:t>Activities, 2016-2018 </a:t>
            </a:r>
            <a:r>
              <a:rPr lang="en-US" sz="1800" b="1" dirty="0"/>
              <a:t>Board of </a:t>
            </a:r>
            <a:r>
              <a:rPr lang="en-US" sz="1800" b="1" dirty="0" smtClean="0"/>
              <a:t>Governors</a:t>
            </a:r>
          </a:p>
          <a:p>
            <a:r>
              <a:rPr lang="it-IT" sz="1800" b="1" dirty="0">
                <a:solidFill>
                  <a:srgbClr val="0070C0"/>
                </a:solidFill>
              </a:rPr>
              <a:t>Forrest J. </a:t>
            </a:r>
            <a:r>
              <a:rPr lang="it-IT" sz="1800" b="1" dirty="0" err="1" smtClean="0">
                <a:solidFill>
                  <a:srgbClr val="0070C0"/>
                </a:solidFill>
              </a:rPr>
              <a:t>Shull</a:t>
            </a:r>
            <a:r>
              <a:rPr lang="it-IT" sz="1800" b="1" dirty="0" smtClean="0">
                <a:solidFill>
                  <a:srgbClr val="0070C0"/>
                </a:solidFill>
              </a:rPr>
              <a:t>, </a:t>
            </a:r>
            <a:r>
              <a:rPr lang="it-IT" sz="1800" b="1" dirty="0" err="1" smtClean="0"/>
              <a:t>Secretary</a:t>
            </a:r>
            <a:endParaRPr lang="it-IT" sz="1800" b="1" dirty="0" smtClean="0"/>
          </a:p>
          <a:p>
            <a:r>
              <a:rPr lang="en-US" sz="1800" b="1" dirty="0">
                <a:solidFill>
                  <a:srgbClr val="0070C0"/>
                </a:solidFill>
              </a:rPr>
              <a:t>John W. </a:t>
            </a:r>
            <a:r>
              <a:rPr lang="en-US" sz="1800" b="1" dirty="0" err="1" smtClean="0">
                <a:solidFill>
                  <a:srgbClr val="0070C0"/>
                </a:solidFill>
              </a:rPr>
              <a:t>Walz</a:t>
            </a:r>
            <a:r>
              <a:rPr lang="en-US" sz="1800" b="1" dirty="0" smtClean="0">
                <a:solidFill>
                  <a:srgbClr val="0070C0"/>
                </a:solidFill>
              </a:rPr>
              <a:t>, </a:t>
            </a:r>
            <a:r>
              <a:rPr lang="en-US" sz="1800" b="1" dirty="0" smtClean="0"/>
              <a:t>2017 </a:t>
            </a:r>
            <a:r>
              <a:rPr lang="en-US" sz="1800" b="1" dirty="0"/>
              <a:t>IEEE Division V Director-Elect</a:t>
            </a:r>
            <a:r>
              <a:rPr lang="en-US" sz="1800" b="1" dirty="0" smtClean="0"/>
              <a:t>*</a:t>
            </a:r>
          </a:p>
          <a:p>
            <a:r>
              <a:rPr lang="it-IT" sz="1800" b="1" dirty="0">
                <a:solidFill>
                  <a:srgbClr val="0070C0"/>
                </a:solidFill>
              </a:rPr>
              <a:t>Harold </a:t>
            </a:r>
            <a:r>
              <a:rPr lang="it-IT" sz="1800" b="1" dirty="0" err="1" smtClean="0">
                <a:solidFill>
                  <a:srgbClr val="0070C0"/>
                </a:solidFill>
              </a:rPr>
              <a:t>Javid</a:t>
            </a:r>
            <a:r>
              <a:rPr lang="it-IT" sz="1800" b="1" dirty="0" smtClean="0"/>
              <a:t>, 2016-2017 </a:t>
            </a:r>
            <a:r>
              <a:rPr lang="it-IT" sz="1800" b="1" dirty="0"/>
              <a:t>IEEE </a:t>
            </a:r>
            <a:r>
              <a:rPr lang="it-IT" sz="1800" b="1" dirty="0" err="1"/>
              <a:t>Division</a:t>
            </a:r>
            <a:r>
              <a:rPr lang="it-IT" sz="1800" b="1" dirty="0"/>
              <a:t> V </a:t>
            </a:r>
            <a:r>
              <a:rPr lang="it-IT" sz="1800" b="1" dirty="0" err="1"/>
              <a:t>Director</a:t>
            </a:r>
            <a:r>
              <a:rPr lang="it-IT" sz="1800" b="1" dirty="0" smtClean="0"/>
              <a:t>*</a:t>
            </a:r>
          </a:p>
          <a:p>
            <a:r>
              <a:rPr lang="es-ES" sz="1800" b="1" dirty="0">
                <a:solidFill>
                  <a:srgbClr val="0070C0"/>
                </a:solidFill>
              </a:rPr>
              <a:t>Dejan S. </a:t>
            </a:r>
            <a:r>
              <a:rPr lang="es-ES" sz="1800" b="1" dirty="0" smtClean="0">
                <a:solidFill>
                  <a:srgbClr val="0070C0"/>
                </a:solidFill>
              </a:rPr>
              <a:t>Milojicic, </a:t>
            </a:r>
            <a:r>
              <a:rPr lang="es-ES" sz="1800" b="1" dirty="0" smtClean="0"/>
              <a:t>2017-2018 </a:t>
            </a:r>
            <a:r>
              <a:rPr lang="es-ES" sz="1800" b="1" dirty="0"/>
              <a:t>IEEE Division VIII Director</a:t>
            </a:r>
            <a:r>
              <a:rPr lang="es-ES" sz="1800" b="1" dirty="0" smtClean="0"/>
              <a:t>*</a:t>
            </a:r>
          </a:p>
          <a:p>
            <a:r>
              <a:rPr lang="it-IT" sz="1800" b="1" dirty="0">
                <a:solidFill>
                  <a:srgbClr val="0070C0"/>
                </a:solidFill>
              </a:rPr>
              <a:t>Angela R. </a:t>
            </a:r>
            <a:r>
              <a:rPr lang="it-IT" sz="1800" b="1" dirty="0" smtClean="0">
                <a:solidFill>
                  <a:srgbClr val="0070C0"/>
                </a:solidFill>
              </a:rPr>
              <a:t>Burgess,</a:t>
            </a:r>
            <a:r>
              <a:rPr lang="it-IT" sz="1800" b="1" dirty="0" smtClean="0"/>
              <a:t> Executive </a:t>
            </a:r>
            <a:r>
              <a:rPr lang="it-IT" sz="1800" b="1" dirty="0" err="1"/>
              <a:t>Director</a:t>
            </a:r>
            <a:r>
              <a:rPr lang="it-IT" sz="1800" b="1" dirty="0"/>
              <a:t>*</a:t>
            </a:r>
            <a:endParaRPr lang="it-IT" sz="1800" dirty="0"/>
          </a:p>
          <a:p>
            <a:endParaRPr lang="it-IT" sz="1800" dirty="0"/>
          </a:p>
          <a:p>
            <a:endParaRPr lang="es-ES" sz="1800" dirty="0"/>
          </a:p>
          <a:p>
            <a:endParaRPr lang="it-IT" sz="1800" dirty="0"/>
          </a:p>
          <a:p>
            <a:endParaRPr lang="en-US" sz="1800" dirty="0"/>
          </a:p>
          <a:p>
            <a:endParaRPr lang="it-IT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6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dirty="0" smtClean="0"/>
              <a:t>IEEE Computer Society Chapters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EBB98-8A77-422C-A12A-C018C7E2E2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3052" y="1020114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295 Student Chapters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48 New Chapters in 2016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212 Professional </a:t>
            </a:r>
            <a:r>
              <a:rPr lang="en-US" sz="3200" dirty="0" smtClean="0">
                <a:latin typeface="+mn-lt"/>
              </a:rPr>
              <a:t>Chapters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6 </a:t>
            </a:r>
            <a:r>
              <a:rPr lang="pt-BR" sz="2400" dirty="0">
                <a:latin typeface="+mn-lt"/>
              </a:rPr>
              <a:t>New </a:t>
            </a:r>
            <a:r>
              <a:rPr lang="pt-BR" sz="2400" dirty="0" err="1" smtClean="0">
                <a:latin typeface="+mn-lt"/>
              </a:rPr>
              <a:t>Chapters</a:t>
            </a:r>
            <a:r>
              <a:rPr lang="pt-BR" sz="2400" dirty="0" smtClean="0">
                <a:latin typeface="+mn-lt"/>
              </a:rPr>
              <a:t> in 2016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Events Held (2016 </a:t>
            </a:r>
            <a:r>
              <a:rPr lang="en-US" sz="3200" dirty="0" smtClean="0">
                <a:latin typeface="+mn-lt"/>
              </a:rPr>
              <a:t>Jan to mid-Nov)</a:t>
            </a:r>
            <a:endParaRPr lang="en-US" sz="2400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397 </a:t>
            </a:r>
            <a:r>
              <a:rPr lang="en-US" sz="2400" dirty="0">
                <a:latin typeface="+mn-lt"/>
              </a:rPr>
              <a:t>total technical </a:t>
            </a:r>
            <a:r>
              <a:rPr lang="en-US" sz="2400" dirty="0" smtClean="0">
                <a:latin typeface="+mn-lt"/>
              </a:rPr>
              <a:t>events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Attracting 27,000+ attendees (Members &amp; Non-Members)</a:t>
            </a:r>
            <a:endParaRPr lang="en-US" sz="2400" dirty="0">
              <a:latin typeface="+mn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661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3509"/>
            <a:ext cx="8433514" cy="1600200"/>
          </a:xfrm>
        </p:spPr>
        <p:txBody>
          <a:bodyPr/>
          <a:lstStyle/>
          <a:p>
            <a:r>
              <a:rPr lang="en-US" dirty="0" smtClean="0"/>
              <a:t>13 Magazines (including Computer)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54410-DDFA-4C77-9BC8-B17537DE1A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1" y="5181601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590800"/>
            <a:ext cx="8229600" cy="51816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Computer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Cloud Computing</a:t>
            </a:r>
          </a:p>
          <a:p>
            <a:pPr marL="342900" indent="-342900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Software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Annals of the History of Computing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Computer Graphics and Applications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Computing in Science &amp; Engineering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endParaRPr lang="en-US" sz="2000" i="1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 smtClean="0">
                <a:latin typeface="+mn-lt"/>
              </a:rPr>
              <a:t>Intelligent </a:t>
            </a:r>
            <a:r>
              <a:rPr lang="en-US" sz="2000" i="1" dirty="0">
                <a:latin typeface="+mn-lt"/>
              </a:rPr>
              <a:t>Systems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Internet Computing 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IT Professional 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Micro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 err="1">
                <a:latin typeface="+mn-lt"/>
              </a:rPr>
              <a:t>MultiMedia</a:t>
            </a:r>
            <a:endParaRPr lang="en-US" sz="2000" i="1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Pervasive Computing</a:t>
            </a:r>
          </a:p>
          <a:p>
            <a:pPr marL="342900" indent="-34290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US" sz="2000" i="1" dirty="0">
                <a:latin typeface="+mn-lt"/>
              </a:rPr>
              <a:t>Security &amp; </a:t>
            </a:r>
            <a:r>
              <a:rPr lang="en-US" sz="2000" i="1" dirty="0" smtClean="0">
                <a:latin typeface="+mn-lt"/>
              </a:rPr>
              <a:t>Privacy</a:t>
            </a:r>
            <a:endParaRPr lang="en-US" sz="2000" i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14" y="5181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7" y="430237"/>
            <a:ext cx="8579223" cy="896471"/>
          </a:xfrm>
        </p:spPr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7" y="1544576"/>
            <a:ext cx="8610600" cy="4267200"/>
          </a:xfrm>
        </p:spPr>
        <p:txBody>
          <a:bodyPr numCol="2"/>
          <a:lstStyle/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Affective 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Big Data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Cloud 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Computational Biology and Bioinformatics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Computers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Dependable and Secure 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Emerging Topics in Computing 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Haptics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Knowledge and Data Engineering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Learning Technologies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Mobile </a:t>
            </a:r>
            <a:r>
              <a:rPr lang="en-US" sz="2000" i="1" dirty="0" smtClean="0"/>
              <a:t>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endParaRPr lang="en-US" sz="2000" i="1" dirty="0"/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Multi-Scale Computing Systems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Network Science &amp; Engineering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Parallel and Distributed Systems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Pattern Analysis and Machine Intelligence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Services 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Software Engineering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Sustainable Computing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Visualization and Computer Graphics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i="1" dirty="0"/>
              <a:t>Computer Architecture Letters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54410-DDFA-4C77-9BC8-B17537DE1A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7379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20 journals representing top quality research</a:t>
            </a:r>
          </a:p>
        </p:txBody>
      </p:sp>
    </p:spTree>
    <p:extLst>
      <p:ext uri="{BB962C8B-B14F-4D97-AF65-F5344CB8AC3E}">
        <p14:creationId xmlns:p14="http://schemas.microsoft.com/office/powerpoint/2010/main" val="17227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303"/>
            <a:ext cx="4189694" cy="685800"/>
          </a:xfrm>
        </p:spPr>
        <p:txBody>
          <a:bodyPr/>
          <a:lstStyle/>
          <a:p>
            <a:r>
              <a:rPr lang="en-US" dirty="0" smtClean="0"/>
              <a:t>Computing Now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EBB98-8A77-422C-A12A-C018C7E2E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00" y="1219200"/>
            <a:ext cx="4419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The one-stop destination site with: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The latest computer news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The hottest bloggers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Practical articles 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Videos and podcasts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Peer-reviewed research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Insightful opinions by leaders in the computer industry </a:t>
            </a:r>
          </a:p>
          <a:p>
            <a:pPr>
              <a:buClr>
                <a:srgbClr val="FA7304"/>
              </a:buClr>
              <a:buSzPct val="80000"/>
              <a:buFont typeface="Wingdings" pitchFamily="2" charset="2"/>
              <a:buChar char="§"/>
            </a:pPr>
            <a:endParaRPr lang="en-US" sz="2800" dirty="0">
              <a:solidFill>
                <a:srgbClr val="0066CC"/>
              </a:solidFill>
              <a:latin typeface="+mn-lt"/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  <a:latin typeface="+mn-lt"/>
              </a:rPr>
              <a:t>Computingnow.computer.org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62" y="1564855"/>
            <a:ext cx="4430525" cy="4736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94" y="344746"/>
            <a:ext cx="788405" cy="788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52522" y="352132"/>
            <a:ext cx="788405" cy="788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50" y="344747"/>
            <a:ext cx="788405" cy="788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1193" y="344747"/>
            <a:ext cx="788405" cy="78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1007" y="344749"/>
            <a:ext cx="788405" cy="7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002"/>
            <a:ext cx="9067800" cy="1170122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2017 Global Student Challenge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Create a solution, based on the IEEE Computer Society </a:t>
            </a:r>
            <a:r>
              <a:rPr lang="en-US" sz="1800" b="1" dirty="0" smtClean="0">
                <a:solidFill>
                  <a:srgbClr val="002060"/>
                </a:solidFill>
              </a:rPr>
              <a:t>2022 </a:t>
            </a:r>
            <a:r>
              <a:rPr lang="en-US" sz="1800" b="1" dirty="0">
                <a:solidFill>
                  <a:srgbClr val="002060"/>
                </a:solidFill>
              </a:rPr>
              <a:t>report, that will solve a real-world issue.</a:t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40" y="1622426"/>
            <a:ext cx="8723119" cy="4800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2060"/>
                </a:solidFill>
              </a:rPr>
              <a:t>Theme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Invent a Better World Through Technology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2060"/>
                </a:solidFill>
              </a:rPr>
              <a:t>Submission Requirements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jpeg cover image of solution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Submit one of the following: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Power Point: 10-20 slides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Video: Maximum two minutes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02060"/>
                </a:solidFill>
              </a:rPr>
              <a:t>Illustrated storyboard: 10-20 panels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Supporting essay (max. 1,000 words) on what </a:t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technologies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in the 2022 report are being utilized &amp; why you think the solution will work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Extra value will be for those proposals that submit a working prototype, demo, or code. These can be made available by sharing a link in the essay or presentation.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2060"/>
                </a:solidFill>
              </a:rPr>
              <a:t>Awards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First place - $1,500 + travel expenses to June Board meeting in Phoenix, AZ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Second place - $500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2060"/>
                </a:solidFill>
              </a:rPr>
              <a:t>Third place - $300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2060"/>
                </a:solidFill>
              </a:rPr>
              <a:t>Submission deadline: 1 April 2017</a:t>
            </a:r>
            <a:endParaRPr lang="en-US" sz="1400" b="1" dirty="0"/>
          </a:p>
          <a:p>
            <a:pPr marL="457200" lvl="1" indent="0"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E5065-6DFF-406D-A1FF-7BDEE115302E}" type="datetime1">
              <a:rPr lang="en-US" smtClean="0"/>
              <a:pPr>
                <a:defRPr/>
              </a:pPr>
              <a:t>3/26/2017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862124" y="6172202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2DB0DA-185E-438F-8FD3-1AC919C5AC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15837"/>
            <a:ext cx="2667000" cy="26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>
          <a:xfrm>
            <a:off x="0" y="1118539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Calibri" pitchFamily="34" charset="0"/>
              </a:rPr>
              <a:t>CEDA </a:t>
            </a:r>
            <a:r>
              <a:rPr lang="en-US" sz="4000" dirty="0" err="1" smtClean="0">
                <a:latin typeface="Calibri" pitchFamily="34" charset="0"/>
              </a:rPr>
              <a:t>BoG</a:t>
            </a:r>
            <a:r>
              <a:rPr lang="en-US" sz="4000" dirty="0" smtClean="0">
                <a:latin typeface="Calibri" pitchFamily="34" charset="0"/>
              </a:rPr>
              <a:t> Meeting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March 26</a:t>
            </a:r>
            <a:r>
              <a:rPr lang="en-US" sz="4000" baseline="30000" dirty="0" smtClean="0">
                <a:latin typeface="Calibri" pitchFamily="34" charset="0"/>
              </a:rPr>
              <a:t>th</a:t>
            </a:r>
            <a:r>
              <a:rPr lang="en-US" sz="4000" dirty="0" smtClean="0">
                <a:latin typeface="Calibri" pitchFamily="34" charset="0"/>
              </a:rPr>
              <a:t>, 2017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6674677" cy="1752600"/>
          </a:xfrm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it-IT" sz="4000" dirty="0" smtClean="0">
                <a:latin typeface="Calibri" pitchFamily="34" charset="0"/>
              </a:rPr>
              <a:t>Cecilia Metra</a:t>
            </a:r>
          </a:p>
          <a:p>
            <a:pPr>
              <a:buFont typeface="Wingdings" pitchFamily="-112" charset="2"/>
              <a:buNone/>
            </a:pPr>
            <a:r>
              <a:rPr lang="it-IT" sz="4000" dirty="0" smtClean="0">
                <a:latin typeface="Calibri" pitchFamily="34" charset="0"/>
              </a:rPr>
              <a:t>Computer Society</a:t>
            </a:r>
            <a:endParaRPr lang="en-US" sz="4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&amp;cexcom-walsh-staff report-100609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t&amp;cexcom-walsh-staff report-100609</Template>
  <TotalTime>7393</TotalTime>
  <Words>260</Words>
  <Application>Microsoft Office PowerPoint</Application>
  <PresentationFormat>Presentazione su schermo (4:3)</PresentationFormat>
  <Paragraphs>122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Wingdings</vt:lpstr>
      <vt:lpstr>t&amp;cexcom-walsh-staff report-100609</vt:lpstr>
      <vt:lpstr>IEEE_customSlides</vt:lpstr>
      <vt:lpstr>CEDA BoG Meeting  March 26th, 2017</vt:lpstr>
      <vt:lpstr>Computer Society 2017 – Executive Comm</vt:lpstr>
      <vt:lpstr>IEEE Computer Society Chapters </vt:lpstr>
      <vt:lpstr>Publications</vt:lpstr>
      <vt:lpstr>Transactions</vt:lpstr>
      <vt:lpstr>Computing Now </vt:lpstr>
      <vt:lpstr>2017 Global Student Challenge Create a solution, based on the IEEE Computer Society 2022 report, that will solve a real-world issue. </vt:lpstr>
      <vt:lpstr>CEDA BoG Meeting  March 26th,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TAOC Committee Staff Report June 8, 2010 – Denver, CO</dc:title>
  <dc:creator>ccwalsh</dc:creator>
  <cp:lastModifiedBy>Cecilia</cp:lastModifiedBy>
  <cp:revision>161</cp:revision>
  <dcterms:created xsi:type="dcterms:W3CDTF">2010-12-21T16:15:51Z</dcterms:created>
  <dcterms:modified xsi:type="dcterms:W3CDTF">2017-03-26T13:02:38Z</dcterms:modified>
</cp:coreProperties>
</file>