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73" r:id="rId3"/>
    <p:sldId id="272" r:id="rId4"/>
    <p:sldId id="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231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997" autoAdjust="0"/>
    <p:restoredTop sz="94660"/>
  </p:normalViewPr>
  <p:slideViewPr>
    <p:cSldViewPr snapToGrid="0">
      <p:cViewPr varScale="1">
        <p:scale>
          <a:sx n="70" d="100"/>
          <a:sy n="70" d="100"/>
        </p:scale>
        <p:origin x="-1272" y="-9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A picture containing dark, person, bed, computer&#10;&#10;Description automatically generated">
            <a:extLst>
              <a:ext uri="{FF2B5EF4-FFF2-40B4-BE49-F238E27FC236}">
                <a16:creationId xmlns="" xmlns:a16="http://schemas.microsoft.com/office/drawing/2014/main" id="{4768B6C1-EAF5-4738-88F6-32054EFA287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D3EEFE7E-4F42-4D07-9CCA-BA65EED0541B}"/>
              </a:ext>
            </a:extLst>
          </p:cNvPr>
          <p:cNvSpPr>
            <a:spLocks noGrp="1"/>
          </p:cNvSpPr>
          <p:nvPr>
            <p:ph type="ctrTitle"/>
          </p:nvPr>
        </p:nvSpPr>
        <p:spPr>
          <a:xfrm>
            <a:off x="1524000" y="1784718"/>
            <a:ext cx="9144000" cy="2387600"/>
          </a:xfrm>
        </p:spPr>
        <p:txBody>
          <a:bodyPr anchor="b"/>
          <a:lstStyle>
            <a:lvl1pPr algn="ctr">
              <a:defRPr sz="6000">
                <a:solidFill>
                  <a:schemeClr val="bg1"/>
                </a:solidFill>
              </a:defRPr>
            </a:lvl1pPr>
          </a:lstStyle>
          <a:p>
            <a:r>
              <a:rPr lang="en-US" dirty="0"/>
              <a:t>Click to edit Master title style</a:t>
            </a:r>
          </a:p>
        </p:txBody>
      </p:sp>
      <p:sp>
        <p:nvSpPr>
          <p:cNvPr id="3" name="Subtitle 2">
            <a:extLst>
              <a:ext uri="{FF2B5EF4-FFF2-40B4-BE49-F238E27FC236}">
                <a16:creationId xmlns="" xmlns:a16="http://schemas.microsoft.com/office/drawing/2014/main" id="{C19FC726-B604-4500-9F1C-26F0001584D3}"/>
              </a:ext>
            </a:extLst>
          </p:cNvPr>
          <p:cNvSpPr>
            <a:spLocks noGrp="1"/>
          </p:cNvSpPr>
          <p:nvPr>
            <p:ph type="subTitle" idx="1"/>
          </p:nvPr>
        </p:nvSpPr>
        <p:spPr>
          <a:xfrm>
            <a:off x="1524000" y="4264393"/>
            <a:ext cx="9144000" cy="1655762"/>
          </a:xfrm>
        </p:spPr>
        <p:txBody>
          <a:bodyPr/>
          <a:lstStyle>
            <a:lvl1pPr marL="0" indent="0" algn="ctr">
              <a:buNone/>
              <a:defRPr sz="2400">
                <a:solidFill>
                  <a:schemeClr val="bg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1516242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 name="Picture 9" descr="A close up of a logo&#10;&#10;Description automatically generated">
            <a:extLst>
              <a:ext uri="{FF2B5EF4-FFF2-40B4-BE49-F238E27FC236}">
                <a16:creationId xmlns="" xmlns:a16="http://schemas.microsoft.com/office/drawing/2014/main" id="{B5DA9E43-F0AD-43E7-963E-649E53B74DC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 xmlns:a16="http://schemas.microsoft.com/office/drawing/2014/main" id="{C3D53ED5-AAFF-4464-B2F5-DA16958EDDBA}"/>
              </a:ext>
            </a:extLst>
          </p:cNvPr>
          <p:cNvSpPr>
            <a:spLocks noGrp="1"/>
          </p:cNvSpPr>
          <p:nvPr>
            <p:ph type="title"/>
          </p:nvPr>
        </p:nvSpPr>
        <p:spPr/>
        <p:txBody>
          <a:bodyPr/>
          <a:lstStyle>
            <a:lvl1pPr>
              <a:defRPr>
                <a:solidFill>
                  <a:srgbClr val="32316A"/>
                </a:solidFill>
              </a:defRPr>
            </a:lvl1pPr>
          </a:lstStyle>
          <a:p>
            <a:r>
              <a:rPr lang="en-US" dirty="0"/>
              <a:t>Click to edit Master title style</a:t>
            </a:r>
          </a:p>
        </p:txBody>
      </p:sp>
      <p:sp>
        <p:nvSpPr>
          <p:cNvPr id="3" name="Content Placeholder 2">
            <a:extLst>
              <a:ext uri="{FF2B5EF4-FFF2-40B4-BE49-F238E27FC236}">
                <a16:creationId xmlns="" xmlns:a16="http://schemas.microsoft.com/office/drawing/2014/main" id="{28BF5170-8BE9-4AA4-85C9-41850026944C}"/>
              </a:ext>
            </a:extLst>
          </p:cNvPr>
          <p:cNvSpPr>
            <a:spLocks noGrp="1"/>
          </p:cNvSpPr>
          <p:nvPr>
            <p:ph idx="1"/>
          </p:nvPr>
        </p:nvSpPr>
        <p:spPr>
          <a:xfrm>
            <a:off x="838200" y="1825625"/>
            <a:ext cx="10515600" cy="4059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57862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A picture containing dark, person, bed, computer&#10;&#10;Description automatically generated">
            <a:extLst>
              <a:ext uri="{FF2B5EF4-FFF2-40B4-BE49-F238E27FC236}">
                <a16:creationId xmlns="" xmlns:a16="http://schemas.microsoft.com/office/drawing/2014/main" id="{61C7D160-FB77-458E-B429-15F03E809CC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8F0E12C3-0AD4-45DE-946A-2538A94A32B5}"/>
              </a:ext>
            </a:extLst>
          </p:cNvPr>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dirty="0"/>
              <a:t>Click to edit Master title style</a:t>
            </a:r>
          </a:p>
        </p:txBody>
      </p:sp>
      <p:sp>
        <p:nvSpPr>
          <p:cNvPr id="3" name="Text Placeholder 2">
            <a:extLst>
              <a:ext uri="{FF2B5EF4-FFF2-40B4-BE49-F238E27FC236}">
                <a16:creationId xmlns="" xmlns:a16="http://schemas.microsoft.com/office/drawing/2014/main" id="{537BC49C-EEFD-4C16-AE96-552F43315AEF}"/>
              </a:ext>
            </a:extLst>
          </p:cNvPr>
          <p:cNvSpPr>
            <a:spLocks noGrp="1"/>
          </p:cNvSpPr>
          <p:nvPr>
            <p:ph type="body" idx="1"/>
          </p:nvPr>
        </p:nvSpPr>
        <p:spPr>
          <a:xfrm>
            <a:off x="831850" y="4589463"/>
            <a:ext cx="10515600" cy="1500187"/>
          </a:xfrm>
        </p:spPr>
        <p:txBody>
          <a:bodyPr/>
          <a:lstStyle>
            <a:lvl1pPr marL="0" indent="0">
              <a:buNone/>
              <a:defRPr sz="2400">
                <a:solidFill>
                  <a:schemeClr val="bg1">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4158155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 xmlns:a16="http://schemas.microsoft.com/office/drawing/2014/main" id="{5BDECF9A-F64E-4E16-A29F-06C3476D013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 xmlns:a16="http://schemas.microsoft.com/office/drawing/2014/main" id="{ABA4AAB8-E512-4820-A48B-651514D55AC6}"/>
              </a:ext>
            </a:extLst>
          </p:cNvPr>
          <p:cNvSpPr>
            <a:spLocks noGrp="1"/>
          </p:cNvSpPr>
          <p:nvPr>
            <p:ph type="title"/>
          </p:nvPr>
        </p:nvSpPr>
        <p:spPr/>
        <p:txBody>
          <a:bodyPr/>
          <a:lstStyle>
            <a:lvl1pPr>
              <a:defRPr>
                <a:solidFill>
                  <a:srgbClr val="32316A"/>
                </a:solidFill>
              </a:defRPr>
            </a:lvl1pPr>
          </a:lstStyle>
          <a:p>
            <a:r>
              <a:rPr lang="en-US" dirty="0"/>
              <a:t>Click to edit Master title style</a:t>
            </a:r>
          </a:p>
        </p:txBody>
      </p:sp>
      <p:sp>
        <p:nvSpPr>
          <p:cNvPr id="3" name="Content Placeholder 2">
            <a:extLst>
              <a:ext uri="{FF2B5EF4-FFF2-40B4-BE49-F238E27FC236}">
                <a16:creationId xmlns="" xmlns:a16="http://schemas.microsoft.com/office/drawing/2014/main" id="{DDFBB4F0-1AE2-4D8B-AA76-4185CF1D41CE}"/>
              </a:ext>
            </a:extLst>
          </p:cNvPr>
          <p:cNvSpPr>
            <a:spLocks noGrp="1"/>
          </p:cNvSpPr>
          <p:nvPr>
            <p:ph sz="half" idx="1"/>
          </p:nvPr>
        </p:nvSpPr>
        <p:spPr>
          <a:xfrm>
            <a:off x="838200" y="1825625"/>
            <a:ext cx="5181600" cy="4059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35C0445A-983F-4532-8020-FD5746CE7D5B}"/>
              </a:ext>
            </a:extLst>
          </p:cNvPr>
          <p:cNvSpPr>
            <a:spLocks noGrp="1"/>
          </p:cNvSpPr>
          <p:nvPr>
            <p:ph sz="half" idx="2"/>
          </p:nvPr>
        </p:nvSpPr>
        <p:spPr>
          <a:xfrm>
            <a:off x="6172200" y="1825625"/>
            <a:ext cx="5181600" cy="4059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02177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A close up of a logo&#10;&#10;Description automatically generated">
            <a:extLst>
              <a:ext uri="{FF2B5EF4-FFF2-40B4-BE49-F238E27FC236}">
                <a16:creationId xmlns="" xmlns:a16="http://schemas.microsoft.com/office/drawing/2014/main" id="{8EE5C127-374E-4851-BF28-4DAB1B7C34B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 xmlns:a16="http://schemas.microsoft.com/office/drawing/2014/main" id="{05511C1C-160A-4A10-A30F-B2F6859EB2AF}"/>
              </a:ext>
            </a:extLst>
          </p:cNvPr>
          <p:cNvSpPr>
            <a:spLocks noGrp="1"/>
          </p:cNvSpPr>
          <p:nvPr>
            <p:ph type="title"/>
          </p:nvPr>
        </p:nvSpPr>
        <p:spPr>
          <a:xfrm>
            <a:off x="839788" y="365125"/>
            <a:ext cx="10515600" cy="1325563"/>
          </a:xfrm>
        </p:spPr>
        <p:txBody>
          <a:bodyPr/>
          <a:lstStyle>
            <a:lvl1pPr>
              <a:defRPr>
                <a:solidFill>
                  <a:srgbClr val="32316A"/>
                </a:solidFill>
              </a:defRPr>
            </a:lvl1pPr>
          </a:lstStyle>
          <a:p>
            <a:r>
              <a:rPr lang="en-US" dirty="0"/>
              <a:t>Click to edit Master title style</a:t>
            </a:r>
          </a:p>
        </p:txBody>
      </p:sp>
      <p:sp>
        <p:nvSpPr>
          <p:cNvPr id="3" name="Text Placeholder 2">
            <a:extLst>
              <a:ext uri="{FF2B5EF4-FFF2-40B4-BE49-F238E27FC236}">
                <a16:creationId xmlns="" xmlns:a16="http://schemas.microsoft.com/office/drawing/2014/main" id="{D8FE26DF-1799-4B38-A430-A847FCC386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2572209C-C526-4965-AF1F-59ACC980FBF0}"/>
              </a:ext>
            </a:extLst>
          </p:cNvPr>
          <p:cNvSpPr>
            <a:spLocks noGrp="1"/>
          </p:cNvSpPr>
          <p:nvPr>
            <p:ph sz="half" idx="2"/>
          </p:nvPr>
        </p:nvSpPr>
        <p:spPr>
          <a:xfrm>
            <a:off x="839788" y="2505075"/>
            <a:ext cx="5157787" cy="34092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29961E34-D492-4D46-B69F-0489FE58E1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9B0875FA-3220-4BA6-A0BC-4C4E209BA961}"/>
              </a:ext>
            </a:extLst>
          </p:cNvPr>
          <p:cNvSpPr>
            <a:spLocks noGrp="1"/>
          </p:cNvSpPr>
          <p:nvPr>
            <p:ph sz="quarter" idx="4"/>
          </p:nvPr>
        </p:nvSpPr>
        <p:spPr>
          <a:xfrm>
            <a:off x="6172200" y="2505075"/>
            <a:ext cx="5183188" cy="340921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42148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 xmlns:a16="http://schemas.microsoft.com/office/drawing/2014/main" id="{2BFA79EC-F75F-435A-88F7-5CC0D30916C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 xmlns:a16="http://schemas.microsoft.com/office/drawing/2014/main" id="{6C034089-4F4C-40B2-B59E-4798BE6A9831}"/>
              </a:ext>
            </a:extLst>
          </p:cNvPr>
          <p:cNvSpPr>
            <a:spLocks noGrp="1"/>
          </p:cNvSpPr>
          <p:nvPr>
            <p:ph type="title"/>
          </p:nvPr>
        </p:nvSpPr>
        <p:spPr>
          <a:xfrm>
            <a:off x="839788" y="457200"/>
            <a:ext cx="3932237" cy="1600200"/>
          </a:xfrm>
        </p:spPr>
        <p:txBody>
          <a:bodyPr anchor="b"/>
          <a:lstStyle>
            <a:lvl1pPr>
              <a:defRPr sz="3200">
                <a:solidFill>
                  <a:srgbClr val="32316A"/>
                </a:solidFill>
              </a:defRPr>
            </a:lvl1pPr>
          </a:lstStyle>
          <a:p>
            <a:r>
              <a:rPr lang="en-US" dirty="0"/>
              <a:t>Click to edit Master title style</a:t>
            </a:r>
          </a:p>
        </p:txBody>
      </p:sp>
      <p:sp>
        <p:nvSpPr>
          <p:cNvPr id="3" name="Content Placeholder 2">
            <a:extLst>
              <a:ext uri="{FF2B5EF4-FFF2-40B4-BE49-F238E27FC236}">
                <a16:creationId xmlns="" xmlns:a16="http://schemas.microsoft.com/office/drawing/2014/main" id="{7D73BCB3-95EF-4259-9098-E6486697A2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772994D1-83A5-405B-832C-5E21B39D84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669455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 xmlns:a16="http://schemas.microsoft.com/office/drawing/2014/main" id="{AC36B3E2-2AE4-4889-A6EE-05595EEC3C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 xmlns:a16="http://schemas.microsoft.com/office/drawing/2014/main" id="{A6F4C1F5-07C2-4809-A0C4-7533D94BD2EE}"/>
              </a:ext>
            </a:extLst>
          </p:cNvPr>
          <p:cNvSpPr>
            <a:spLocks noGrp="1"/>
          </p:cNvSpPr>
          <p:nvPr>
            <p:ph type="title"/>
          </p:nvPr>
        </p:nvSpPr>
        <p:spPr>
          <a:xfrm>
            <a:off x="839788" y="457200"/>
            <a:ext cx="3932237" cy="1600200"/>
          </a:xfrm>
        </p:spPr>
        <p:txBody>
          <a:bodyPr anchor="b"/>
          <a:lstStyle>
            <a:lvl1pPr>
              <a:defRPr sz="3200">
                <a:solidFill>
                  <a:srgbClr val="32316A"/>
                </a:solidFill>
              </a:defRPr>
            </a:lvl1pPr>
          </a:lstStyle>
          <a:p>
            <a:r>
              <a:rPr lang="en-US" dirty="0"/>
              <a:t>Click to edit Master title style</a:t>
            </a:r>
          </a:p>
        </p:txBody>
      </p:sp>
      <p:sp>
        <p:nvSpPr>
          <p:cNvPr id="3" name="Picture Placeholder 2">
            <a:extLst>
              <a:ext uri="{FF2B5EF4-FFF2-40B4-BE49-F238E27FC236}">
                <a16:creationId xmlns="" xmlns:a16="http://schemas.microsoft.com/office/drawing/2014/main" id="{0F0740A8-21BA-4A04-9137-A305BE3227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9F734936-1317-475D-8356-8535EAF871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767797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960E9CFA-CF36-482F-A57C-02A368B22C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49F89DDE-6092-4BFE-B829-C7E8708C99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85653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6" r:id="rId6"/>
    <p:sldLayoutId id="2147483657"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930FCD-8A35-401A-9903-417F8DBC3CA4}"/>
              </a:ext>
            </a:extLst>
          </p:cNvPr>
          <p:cNvSpPr>
            <a:spLocks noGrp="1"/>
          </p:cNvSpPr>
          <p:nvPr>
            <p:ph type="ctrTitle"/>
          </p:nvPr>
        </p:nvSpPr>
        <p:spPr/>
        <p:txBody>
          <a:bodyPr/>
          <a:lstStyle/>
          <a:p>
            <a:r>
              <a:rPr lang="en-US" dirty="0" smtClean="0"/>
              <a:t>Strategies</a:t>
            </a:r>
            <a:endParaRPr lang="en-US" dirty="0"/>
          </a:p>
        </p:txBody>
      </p:sp>
      <p:sp>
        <p:nvSpPr>
          <p:cNvPr id="3" name="Subtitle 2">
            <a:extLst>
              <a:ext uri="{FF2B5EF4-FFF2-40B4-BE49-F238E27FC236}">
                <a16:creationId xmlns:a16="http://schemas.microsoft.com/office/drawing/2014/main" xmlns="" id="{471BA788-2CBF-445D-B9EB-E38B9540C087}"/>
              </a:ext>
            </a:extLst>
          </p:cNvPr>
          <p:cNvSpPr>
            <a:spLocks noGrp="1"/>
          </p:cNvSpPr>
          <p:nvPr>
            <p:ph type="subTitle" idx="1"/>
          </p:nvPr>
        </p:nvSpPr>
        <p:spPr/>
        <p:txBody>
          <a:bodyPr/>
          <a:lstStyle/>
          <a:p>
            <a:r>
              <a:rPr lang="en-US" sz="2800" dirty="0" smtClean="0"/>
              <a:t>Enrico </a:t>
            </a:r>
            <a:r>
              <a:rPr lang="en-US" sz="2800" dirty="0" err="1" smtClean="0"/>
              <a:t>Macii</a:t>
            </a:r>
            <a:r>
              <a:rPr lang="en-US" sz="2800" dirty="0" smtClean="0"/>
              <a:t>, VP</a:t>
            </a:r>
          </a:p>
          <a:p>
            <a:r>
              <a:rPr lang="en-US" sz="2000" dirty="0" smtClean="0"/>
              <a:t>July 10, 2022</a:t>
            </a:r>
            <a:endParaRPr lang="en-US" sz="2000" dirty="0"/>
          </a:p>
        </p:txBody>
      </p:sp>
    </p:spTree>
    <p:extLst>
      <p:ext uri="{BB962C8B-B14F-4D97-AF65-F5344CB8AC3E}">
        <p14:creationId xmlns:p14="http://schemas.microsoft.com/office/powerpoint/2010/main" val="31316994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2022-2023 Strategic Plan</a:t>
            </a:r>
            <a:endParaRPr lang="en-US" sz="4000" dirty="0">
              <a:solidFill>
                <a:srgbClr val="00B0F0"/>
              </a:solidFill>
            </a:endParaRPr>
          </a:p>
        </p:txBody>
      </p:sp>
      <p:sp>
        <p:nvSpPr>
          <p:cNvPr id="3" name="Content Placeholder 2"/>
          <p:cNvSpPr>
            <a:spLocks noGrp="1"/>
          </p:cNvSpPr>
          <p:nvPr>
            <p:ph idx="1"/>
          </p:nvPr>
        </p:nvSpPr>
        <p:spPr/>
        <p:txBody>
          <a:bodyPr>
            <a:normAutofit fontScale="92500" lnSpcReduction="20000"/>
          </a:bodyPr>
          <a:lstStyle/>
          <a:p>
            <a:r>
              <a:rPr lang="en-US" sz="2600" i="1" dirty="0" smtClean="0">
                <a:solidFill>
                  <a:srgbClr val="00B0F0"/>
                </a:solidFill>
              </a:rPr>
              <a:t>Increase CEDA’s visibility (i.e., creation of new chapters, especially in growing countries, strengthening of the DLP program and of the Luncheon Keynotes initiative, engagement of more students in the Council’s activities, development of policies for increasing the size of the membership, as well as the inclusion of diversity in leadership positions); </a:t>
            </a:r>
          </a:p>
          <a:p>
            <a:endParaRPr lang="en-US" dirty="0" smtClean="0"/>
          </a:p>
          <a:p>
            <a:r>
              <a:rPr lang="en-US" sz="3000" dirty="0" smtClean="0"/>
              <a:t>Are we sure the whole scientific community knows what we do and what we can offer? Including industry?</a:t>
            </a:r>
          </a:p>
          <a:p>
            <a:endParaRPr lang="en-US" sz="3000" dirty="0"/>
          </a:p>
          <a:p>
            <a:r>
              <a:rPr lang="en-US" sz="3000" dirty="0" smtClean="0"/>
              <a:t>What about producing a “CEDA Awareness Package” with multimedia material, VIP interviews, etc. to promote CEDA activities and services?</a:t>
            </a:r>
            <a:endParaRPr lang="en-US" dirty="0"/>
          </a:p>
        </p:txBody>
      </p:sp>
    </p:spTree>
    <p:extLst>
      <p:ext uri="{BB962C8B-B14F-4D97-AF65-F5344CB8AC3E}">
        <p14:creationId xmlns:p14="http://schemas.microsoft.com/office/powerpoint/2010/main" val="4056932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2022-2023 Strategic Plan</a:t>
            </a:r>
            <a:endParaRPr lang="en-US" sz="4000" dirty="0">
              <a:solidFill>
                <a:srgbClr val="00B0F0"/>
              </a:solidFill>
            </a:endParaRPr>
          </a:p>
        </p:txBody>
      </p:sp>
      <p:sp>
        <p:nvSpPr>
          <p:cNvPr id="3" name="Content Placeholder 2"/>
          <p:cNvSpPr>
            <a:spLocks noGrp="1"/>
          </p:cNvSpPr>
          <p:nvPr>
            <p:ph idx="1"/>
          </p:nvPr>
        </p:nvSpPr>
        <p:spPr/>
        <p:txBody>
          <a:bodyPr>
            <a:normAutofit fontScale="92500" lnSpcReduction="20000"/>
          </a:bodyPr>
          <a:lstStyle/>
          <a:p>
            <a:r>
              <a:rPr lang="en-US" sz="2600" i="1" dirty="0" smtClean="0">
                <a:solidFill>
                  <a:srgbClr val="00B0F0"/>
                </a:solidFill>
              </a:rPr>
              <a:t>Innovate the publication model (e.g., promotion of conference integration into periodicals); </a:t>
            </a:r>
          </a:p>
          <a:p>
            <a:endParaRPr lang="en-US" dirty="0" smtClean="0"/>
          </a:p>
          <a:p>
            <a:r>
              <a:rPr lang="en-US" sz="3000" dirty="0" smtClean="0"/>
              <a:t>Interesting panel at DATE 2022 on the future of conferences.</a:t>
            </a:r>
            <a:endParaRPr lang="en-US" dirty="0" smtClean="0"/>
          </a:p>
          <a:p>
            <a:pPr lvl="1"/>
            <a:r>
              <a:rPr lang="en-US" sz="2000" dirty="0"/>
              <a:t>L.2 Panel: The future of conferences - what will DATE and the others be like?</a:t>
            </a:r>
          </a:p>
          <a:p>
            <a:pPr lvl="1"/>
            <a:r>
              <a:rPr lang="en-US" sz="2000" dirty="0" smtClean="0"/>
              <a:t>Session chair: Ian </a:t>
            </a:r>
            <a:r>
              <a:rPr lang="en-US" sz="2000" dirty="0"/>
              <a:t>O'Connor, Lyon Institute of Nanotechnology, FR</a:t>
            </a:r>
          </a:p>
          <a:p>
            <a:pPr lvl="1"/>
            <a:r>
              <a:rPr lang="en-US" sz="2000" smtClean="0"/>
              <a:t>Panelists</a:t>
            </a:r>
            <a:r>
              <a:rPr lang="en-US" sz="2000" dirty="0"/>
              <a:t>:</a:t>
            </a:r>
          </a:p>
          <a:p>
            <a:pPr lvl="2"/>
            <a:r>
              <a:rPr lang="en-US" sz="1400" dirty="0"/>
              <a:t>David Atienza, </a:t>
            </a:r>
            <a:r>
              <a:rPr lang="en-US" sz="1400" dirty="0" err="1"/>
              <a:t>École</a:t>
            </a:r>
            <a:r>
              <a:rPr lang="en-US" sz="1400" dirty="0"/>
              <a:t> </a:t>
            </a:r>
            <a:r>
              <a:rPr lang="en-US" sz="1400" dirty="0" err="1"/>
              <a:t>Polytechnique</a:t>
            </a:r>
            <a:r>
              <a:rPr lang="en-US" sz="1400" dirty="0"/>
              <a:t> </a:t>
            </a:r>
            <a:r>
              <a:rPr lang="en-US" sz="1400" dirty="0" err="1"/>
              <a:t>Fédérale</a:t>
            </a:r>
            <a:r>
              <a:rPr lang="en-US" sz="1400" dirty="0"/>
              <a:t> de Lausanne (EPFL), CH</a:t>
            </a:r>
          </a:p>
          <a:p>
            <a:pPr lvl="2"/>
            <a:r>
              <a:rPr lang="en-US" sz="1400" dirty="0"/>
              <a:t>Enrico </a:t>
            </a:r>
            <a:r>
              <a:rPr lang="en-US" sz="1400" dirty="0" err="1"/>
              <a:t>Macii</a:t>
            </a:r>
            <a:r>
              <a:rPr lang="en-US" sz="1400" dirty="0"/>
              <a:t>, Politecnico di Torino, IT</a:t>
            </a:r>
          </a:p>
          <a:p>
            <a:pPr lvl="2"/>
            <a:r>
              <a:rPr lang="en-US" sz="1400" dirty="0" err="1"/>
              <a:t>Yiran</a:t>
            </a:r>
            <a:r>
              <a:rPr lang="en-US" sz="1400" dirty="0"/>
              <a:t> Chen, Duke University, US</a:t>
            </a:r>
          </a:p>
          <a:p>
            <a:pPr lvl="2"/>
            <a:r>
              <a:rPr lang="en-US" sz="1400" dirty="0" err="1"/>
              <a:t>Tulika</a:t>
            </a:r>
            <a:r>
              <a:rPr lang="en-US" sz="1400" dirty="0"/>
              <a:t> </a:t>
            </a:r>
            <a:r>
              <a:rPr lang="en-US" sz="1400" dirty="0" err="1"/>
              <a:t>Mitra</a:t>
            </a:r>
            <a:r>
              <a:rPr lang="en-US" sz="1400" dirty="0"/>
              <a:t>, National University of Singapore, </a:t>
            </a:r>
            <a:r>
              <a:rPr lang="en-US" sz="1400" dirty="0" smtClean="0"/>
              <a:t>SG</a:t>
            </a:r>
          </a:p>
          <a:p>
            <a:pPr lvl="2"/>
            <a:endParaRPr lang="en-US" sz="1400" dirty="0"/>
          </a:p>
          <a:p>
            <a:r>
              <a:rPr lang="en-US" sz="3000" dirty="0"/>
              <a:t>Shall </a:t>
            </a:r>
            <a:r>
              <a:rPr lang="en-US" sz="3000" dirty="0" smtClean="0"/>
              <a:t>we set up a WG to explore the matter, extending the discussion to journals and periodicals?</a:t>
            </a:r>
            <a:endParaRPr lang="en-US" sz="3000" dirty="0"/>
          </a:p>
        </p:txBody>
      </p:sp>
    </p:spTree>
    <p:extLst>
      <p:ext uri="{BB962C8B-B14F-4D97-AF65-F5344CB8AC3E}">
        <p14:creationId xmlns:p14="http://schemas.microsoft.com/office/powerpoint/2010/main" val="40569322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2022-2023 Strategic Plan</a:t>
            </a:r>
            <a:endParaRPr lang="en-US" sz="4000" dirty="0">
              <a:solidFill>
                <a:srgbClr val="00B0F0"/>
              </a:solidFill>
            </a:endParaRPr>
          </a:p>
        </p:txBody>
      </p:sp>
      <p:sp>
        <p:nvSpPr>
          <p:cNvPr id="3" name="Content Placeholder 2"/>
          <p:cNvSpPr>
            <a:spLocks noGrp="1"/>
          </p:cNvSpPr>
          <p:nvPr>
            <p:ph idx="1"/>
          </p:nvPr>
        </p:nvSpPr>
        <p:spPr/>
        <p:txBody>
          <a:bodyPr/>
          <a:lstStyle/>
          <a:p>
            <a:r>
              <a:rPr lang="en-US" sz="2400" i="1" dirty="0" smtClean="0">
                <a:solidFill>
                  <a:srgbClr val="00B0F0"/>
                </a:solidFill>
              </a:rPr>
              <a:t>Select some major technical domains where EDA technologies (at large) may have a significant impact and seek penetration of the existing communities by EDA people/organizations. </a:t>
            </a:r>
          </a:p>
          <a:p>
            <a:endParaRPr lang="en-US" dirty="0" smtClean="0"/>
          </a:p>
          <a:p>
            <a:pPr lvl="1"/>
            <a:r>
              <a:rPr lang="en-US" dirty="0" smtClean="0"/>
              <a:t>RISC-V and open hardware – Architectures (HW and SW), tools, applications</a:t>
            </a:r>
          </a:p>
          <a:p>
            <a:pPr lvl="2"/>
            <a:r>
              <a:rPr lang="en-US" dirty="0" smtClean="0"/>
              <a:t>Very hot in Europe</a:t>
            </a:r>
          </a:p>
          <a:p>
            <a:pPr lvl="1"/>
            <a:r>
              <a:rPr lang="en-US" dirty="0" smtClean="0"/>
              <a:t>Edge AI – Toolchains for AI/ML automatic deployment of HW platforms</a:t>
            </a:r>
          </a:p>
          <a:p>
            <a:pPr lvl="1"/>
            <a:r>
              <a:rPr lang="en-US" dirty="0"/>
              <a:t>Industry 5.0 – Add social impact and sustainability to the I4.0 paradigm</a:t>
            </a:r>
          </a:p>
          <a:p>
            <a:pPr lvl="1"/>
            <a:r>
              <a:rPr lang="en-US" smtClean="0"/>
              <a:t>Digital </a:t>
            </a:r>
            <a:r>
              <a:rPr lang="en-US" dirty="0" smtClean="0"/>
              <a:t>Twins – From data </a:t>
            </a:r>
            <a:r>
              <a:rPr lang="en-US" smtClean="0"/>
              <a:t>to models and DTs </a:t>
            </a:r>
            <a:r>
              <a:rPr lang="en-US" dirty="0" smtClean="0"/>
              <a:t>(automatically)</a:t>
            </a:r>
          </a:p>
          <a:p>
            <a:pPr lvl="1"/>
            <a:r>
              <a:rPr lang="en-US" dirty="0" smtClean="0"/>
              <a:t>…</a:t>
            </a:r>
          </a:p>
          <a:p>
            <a:pPr lvl="1"/>
            <a:endParaRPr lang="en-US" dirty="0"/>
          </a:p>
          <a:p>
            <a:endParaRPr lang="en-US" dirty="0" smtClean="0"/>
          </a:p>
        </p:txBody>
      </p:sp>
    </p:spTree>
    <p:extLst>
      <p:ext uri="{BB962C8B-B14F-4D97-AF65-F5344CB8AC3E}">
        <p14:creationId xmlns:p14="http://schemas.microsoft.com/office/powerpoint/2010/main" val="5972543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TotalTime>
  <Words>318</Words>
  <Application>Microsoft Office PowerPoint</Application>
  <PresentationFormat>Custom</PresentationFormat>
  <Paragraphs>31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Strategies</vt:lpstr>
      <vt:lpstr>From 2022-2023 Strategic Plan</vt:lpstr>
      <vt:lpstr>From 2022-2023 Strategic Plan</vt:lpstr>
      <vt:lpstr>From 2022-2023 Strategic Plan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Exapmple Here</dc:title>
  <dc:creator>Hough,Mackenzie C</dc:creator>
  <cp:lastModifiedBy>utente</cp:lastModifiedBy>
  <cp:revision>23</cp:revision>
  <dcterms:created xsi:type="dcterms:W3CDTF">2020-08-31T15:23:30Z</dcterms:created>
  <dcterms:modified xsi:type="dcterms:W3CDTF">2022-07-10T18:24:10Z</dcterms:modified>
</cp:coreProperties>
</file>