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8" r:id="rId2"/>
    <p:sldId id="281" r:id="rId3"/>
    <p:sldId id="274" r:id="rId4"/>
    <p:sldId id="269" r:id="rId5"/>
    <p:sldId id="270" r:id="rId6"/>
    <p:sldId id="272" r:id="rId7"/>
    <p:sldId id="273" r:id="rId8"/>
    <p:sldId id="280" r:id="rId9"/>
    <p:sldId id="282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B3B78-1B51-2742-9B54-8E9BDD0BC183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6B6F6-5096-504A-A225-CE9BA662D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0098-4003-4C1E-A9AD-DBEA688C3610}" type="slidenum">
              <a:rPr lang="en-US"/>
              <a:pPr/>
              <a:t>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2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/>
              <a:t>To achieve</a:t>
            </a:r>
            <a:r>
              <a:rPr lang="en-US" altLang="zh-TW" baseline="0"/>
              <a:t> these goals, we have these key strategies: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000" baseline="0"/>
              <a:t>We will continue to c</a:t>
            </a:r>
            <a:r>
              <a:rPr lang="en-US" altLang="zh-TW" sz="2000"/>
              <a:t>ollaborate with other societies/organizations in all main conferences in EDA/ES and make CEDA more influential in related growing areas with CEDA activities/financial/technical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000"/>
              <a:t>We</a:t>
            </a:r>
            <a:r>
              <a:rPr lang="en-US" altLang="zh-TW" sz="2000" baseline="0"/>
              <a:t> will surely continue to p</a:t>
            </a:r>
            <a:r>
              <a:rPr lang="en-US" altLang="zh-TW" sz="2000"/>
              <a:t>rovide needed help (documentations, financial supports, etc.) to conference organizers, say, by f</a:t>
            </a:r>
            <a:r>
              <a:rPr lang="es-ES" altLang="zh-TW" sz="2000">
                <a:solidFill>
                  <a:srgbClr val="000099"/>
                </a:solidFill>
              </a:rPr>
              <a:t>urther enahncing on-line sponsorship application support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altLang="zh-TW" sz="2000">
                <a:solidFill>
                  <a:srgbClr val="000099"/>
                </a:solidFill>
              </a:rPr>
              <a:t>We</a:t>
            </a:r>
            <a:r>
              <a:rPr lang="es-ES" altLang="zh-TW" sz="2000" baseline="0">
                <a:solidFill>
                  <a:srgbClr val="000099"/>
                </a:solidFill>
              </a:rPr>
              <a:t> will continue to m</a:t>
            </a:r>
            <a:r>
              <a:rPr lang="en-US" altLang="zh-TW" sz="2000" err="1"/>
              <a:t>ake</a:t>
            </a:r>
            <a:r>
              <a:rPr lang="en-US" altLang="zh-TW" sz="2000"/>
              <a:t> CEDA a key reference for young researchers and nurse EDA/ES new blood through related events</a:t>
            </a:r>
            <a:endParaRPr lang="en-US" altLang="zh-TW" sz="1800">
              <a:solidFill>
                <a:srgbClr val="0000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800">
                <a:solidFill>
                  <a:srgbClr val="000099"/>
                </a:solidFill>
              </a:rPr>
              <a:t>We</a:t>
            </a:r>
            <a:r>
              <a:rPr lang="en-US" altLang="zh-TW" sz="1800" baseline="0">
                <a:solidFill>
                  <a:srgbClr val="000099"/>
                </a:solidFill>
              </a:rPr>
              <a:t> will continue to o</a:t>
            </a:r>
            <a:r>
              <a:rPr lang="en-US" altLang="zh-TW" sz="2200"/>
              <a:t>utreach to other geographical regions and emerging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/>
              <a:t>And</a:t>
            </a:r>
            <a:r>
              <a:rPr lang="en-US" altLang="zh-TW" sz="2200" baseline="0"/>
              <a:t> finally, we will c</a:t>
            </a:r>
            <a:r>
              <a:rPr lang="en-US" altLang="zh-TW" sz="2000"/>
              <a:t>ollaborate with IEEE to add values to our</a:t>
            </a:r>
            <a:r>
              <a:rPr lang="en-US" altLang="zh-TW" sz="2000" baseline="0"/>
              <a:t> </a:t>
            </a:r>
            <a:r>
              <a:rPr lang="en-US" altLang="zh-TW" sz="2000"/>
              <a:t>community; for example, with the request from the IEEE, we will hav</a:t>
            </a:r>
            <a:r>
              <a:rPr lang="en-US" altLang="zh-TW" sz="2000" baseline="0"/>
              <a:t>e the first  CE</a:t>
            </a:r>
            <a:r>
              <a:rPr lang="en-US" altLang="zh-TW" sz="2000">
                <a:solidFill>
                  <a:srgbClr val="000099"/>
                </a:solidFill>
              </a:rPr>
              <a:t>DA Author Education Initiative Talk at DAC'16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TW" baseline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0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06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dirty="0"/>
              <a:t>Our CEDA currently has 16 financial</a:t>
            </a:r>
            <a:r>
              <a:rPr lang="en-US" altLang="zh-TW" baseline="0" dirty="0"/>
              <a:t>ly sponsored conferences and 2 technically sponsored ones.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dirty="0"/>
              <a:t>Our conference projection</a:t>
            </a:r>
            <a:r>
              <a:rPr lang="en-US" altLang="zh-TW" baseline="0" dirty="0"/>
              <a:t>s look stable, but there probably won’t be easy growth, something like big data, in the near future.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baseline="0" dirty="0"/>
              <a:t>Here show the financials of the 10 conferences sponsored by us for more than 2 years.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baseline="0" dirty="0"/>
              <a:t>We can see that all of the them had some surpluses, with DAC still our biggest income.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TW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62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/>
              <a:t>With</a:t>
            </a:r>
            <a:r>
              <a:rPr lang="en-US" altLang="zh-TW" baseline="0"/>
              <a:t> the great effort of our past conference VP, David, we added 5 new conferences last year.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baseline="0"/>
              <a:t>This year, we also have 3 new conferences so far.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baseline="0"/>
              <a:t>For the new sponsorship, we o</a:t>
            </a:r>
            <a:r>
              <a:rPr lang="en-US" altLang="zh-TW"/>
              <a:t>nly accept very few conferences that can show added value and new links with EDA/ES.</a:t>
            </a:r>
            <a:r>
              <a:rPr lang="en-US" altLang="zh-TW" baseline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baseline="0"/>
              <a:t>Typically, their paper acceptance rate is less than 40%. </a:t>
            </a:r>
            <a:endParaRPr lang="en-US" altLang="zh-TW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/>
              <a:t>Currently, we are trying</a:t>
            </a:r>
            <a:r>
              <a:rPr lang="en-US" altLang="zh-TW" baseline="0"/>
              <a:t> to </a:t>
            </a:r>
            <a:r>
              <a:rPr lang="en-US" altLang="zh-TW"/>
              <a:t>reach out to other regions;</a:t>
            </a:r>
            <a:r>
              <a:rPr lang="en-US" altLang="zh-TW" baseline="0"/>
              <a:t> for example, SBCCI in South America, ATS in Asia, and so 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baseline="0"/>
              <a:t>For the conferences with our technical sponsorship, we encourage them to switch to financial sponsorships.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baseline="0"/>
              <a:t>I think some charges from the IEEE Headquarters for technical sponsorship would become a key driving force for such switching.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54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dirty="0"/>
              <a:t>So in conclusion, </a:t>
            </a:r>
            <a:r>
              <a:rPr lang="en-US" altLang="zh-TW" sz="2400" dirty="0"/>
              <a:t>CEDA conferences have generally developed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400" dirty="0"/>
              <a:t>We have good</a:t>
            </a:r>
            <a:r>
              <a:rPr lang="en-US" altLang="zh-TW" sz="2400" baseline="0" dirty="0"/>
              <a:t> percentages of shares in </a:t>
            </a:r>
            <a:r>
              <a:rPr lang="en-US" altLang="zh-TW" sz="2200" dirty="0">
                <a:solidFill>
                  <a:srgbClr val="000099"/>
                </a:solidFill>
              </a:rPr>
              <a:t>all major EDA/ES conferences,</a:t>
            </a:r>
            <a:r>
              <a:rPr lang="en-US" altLang="zh-TW" sz="2200" baseline="0" dirty="0">
                <a:solidFill>
                  <a:srgbClr val="000099"/>
                </a:solidFill>
              </a:rPr>
              <a:t> </a:t>
            </a:r>
            <a:r>
              <a:rPr lang="en-US" altLang="zh-TW" sz="2200" dirty="0">
                <a:solidFill>
                  <a:srgbClr val="000099"/>
                </a:solidFill>
              </a:rPr>
              <a:t>where these conferences</a:t>
            </a:r>
            <a:r>
              <a:rPr lang="en-US" altLang="zh-TW" sz="2200" baseline="0" dirty="0">
                <a:solidFill>
                  <a:srgbClr val="000099"/>
                </a:solidFill>
              </a:rPr>
              <a:t> are highly selective, with acceptance rate typically no more than one third.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 baseline="0" dirty="0">
                <a:solidFill>
                  <a:srgbClr val="000099"/>
                </a:solidFill>
              </a:rPr>
              <a:t>Looking into the future, </a:t>
            </a:r>
            <a:r>
              <a:rPr lang="en-US" altLang="zh-TW" sz="2400" baseline="0" dirty="0">
                <a:solidFill>
                  <a:schemeClr val="tx1"/>
                </a:solidFill>
              </a:rPr>
              <a:t>we would like to further e</a:t>
            </a:r>
            <a:r>
              <a:rPr lang="en-US" altLang="zh-TW" sz="2200" dirty="0">
                <a:solidFill>
                  <a:srgbClr val="000099"/>
                </a:solidFill>
              </a:rPr>
              <a:t>nhance IT support and services for organizers.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 dirty="0">
                <a:solidFill>
                  <a:srgbClr val="000099"/>
                </a:solidFill>
              </a:rPr>
              <a:t>We</a:t>
            </a:r>
            <a:r>
              <a:rPr lang="en-US" altLang="zh-TW" sz="2200" baseline="0" dirty="0">
                <a:solidFill>
                  <a:srgbClr val="000099"/>
                </a:solidFill>
              </a:rPr>
              <a:t> would need growth in hot areas such as IoT, RC, and security to keep CEDA forward looking.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 baseline="0" dirty="0">
                <a:solidFill>
                  <a:srgbClr val="000099"/>
                </a:solidFill>
              </a:rPr>
              <a:t>We should further expand our visibility to other regions such as South America, Africa, and Asia by sponsoring more events in these regions.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 baseline="0" dirty="0">
                <a:solidFill>
                  <a:srgbClr val="000099"/>
                </a:solidFill>
              </a:rPr>
              <a:t>We also need to e</a:t>
            </a:r>
            <a:r>
              <a:rPr lang="en-US" altLang="zh-TW" sz="2200" dirty="0">
                <a:solidFill>
                  <a:srgbClr val="000099"/>
                </a:solidFill>
              </a:rPr>
              <a:t>ncourage our young researchers to “join” IEEE CEDA and help them develop their career paths</a:t>
            </a:r>
            <a:r>
              <a:rPr lang="en-US" altLang="zh-TW" sz="2200" baseline="0" dirty="0">
                <a:solidFill>
                  <a:srgbClr val="000099"/>
                </a:solidFill>
              </a:rPr>
              <a:t> and even leadership in our community.</a:t>
            </a:r>
            <a:endParaRPr lang="en-US" altLang="zh-TW" sz="2000" dirty="0">
              <a:solidFill>
                <a:srgbClr val="0066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52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/>
              <a:t>To achieve</a:t>
            </a:r>
            <a:r>
              <a:rPr lang="en-US" altLang="zh-TW" baseline="0"/>
              <a:t> these goals, we have these key strategies: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000" baseline="0"/>
              <a:t>We will continue to c</a:t>
            </a:r>
            <a:r>
              <a:rPr lang="en-US" altLang="zh-TW" sz="2000"/>
              <a:t>ollaborate with other societies/organizations in all main conferences in EDA/ES and make CEDA more influential in related growing areas with CEDA activities/financial/technical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000"/>
              <a:t>We</a:t>
            </a:r>
            <a:r>
              <a:rPr lang="en-US" altLang="zh-TW" sz="2000" baseline="0"/>
              <a:t> will surely continue to p</a:t>
            </a:r>
            <a:r>
              <a:rPr lang="en-US" altLang="zh-TW" sz="2000"/>
              <a:t>rovide needed help (documentations, financial supports, etc.) to conference organizers, say, by f</a:t>
            </a:r>
            <a:r>
              <a:rPr lang="es-ES" altLang="zh-TW" sz="2000">
                <a:solidFill>
                  <a:srgbClr val="000099"/>
                </a:solidFill>
              </a:rPr>
              <a:t>urther enahncing on-line sponsorship application support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altLang="zh-TW" sz="2000">
                <a:solidFill>
                  <a:srgbClr val="000099"/>
                </a:solidFill>
              </a:rPr>
              <a:t>We</a:t>
            </a:r>
            <a:r>
              <a:rPr lang="es-ES" altLang="zh-TW" sz="2000" baseline="0">
                <a:solidFill>
                  <a:srgbClr val="000099"/>
                </a:solidFill>
              </a:rPr>
              <a:t> will continue to m</a:t>
            </a:r>
            <a:r>
              <a:rPr lang="en-US" altLang="zh-TW" sz="2000" err="1"/>
              <a:t>ake</a:t>
            </a:r>
            <a:r>
              <a:rPr lang="en-US" altLang="zh-TW" sz="2000"/>
              <a:t> CEDA a key reference for young researchers and nurse EDA/ES new blood through related events</a:t>
            </a:r>
            <a:endParaRPr lang="en-US" altLang="zh-TW" sz="1800">
              <a:solidFill>
                <a:srgbClr val="0000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800">
                <a:solidFill>
                  <a:srgbClr val="000099"/>
                </a:solidFill>
              </a:rPr>
              <a:t>We</a:t>
            </a:r>
            <a:r>
              <a:rPr lang="en-US" altLang="zh-TW" sz="1800" baseline="0">
                <a:solidFill>
                  <a:srgbClr val="000099"/>
                </a:solidFill>
              </a:rPr>
              <a:t> will continue to o</a:t>
            </a:r>
            <a:r>
              <a:rPr lang="en-US" altLang="zh-TW" sz="2200"/>
              <a:t>utreach to other geographical regions and emerging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2200"/>
              <a:t>And</a:t>
            </a:r>
            <a:r>
              <a:rPr lang="en-US" altLang="zh-TW" sz="2200" baseline="0"/>
              <a:t> finally, we will c</a:t>
            </a:r>
            <a:r>
              <a:rPr lang="en-US" altLang="zh-TW" sz="2000"/>
              <a:t>ollaborate with IEEE to add values to our</a:t>
            </a:r>
            <a:r>
              <a:rPr lang="en-US" altLang="zh-TW" sz="2000" baseline="0"/>
              <a:t> </a:t>
            </a:r>
            <a:r>
              <a:rPr lang="en-US" altLang="zh-TW" sz="2000"/>
              <a:t>community; for example, with the request from the IEEE, we will hav</a:t>
            </a:r>
            <a:r>
              <a:rPr lang="en-US" altLang="zh-TW" sz="2000" baseline="0"/>
              <a:t>e the first  CE</a:t>
            </a:r>
            <a:r>
              <a:rPr lang="en-US" altLang="zh-TW" sz="2000">
                <a:solidFill>
                  <a:srgbClr val="000099"/>
                </a:solidFill>
              </a:rPr>
              <a:t>DA Author Education Initiative Talk at DAC'16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TW" baseline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34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 cstate="hq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2" y="2160590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1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2" cstate="hq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17" Type="http://schemas.openxmlformats.org/officeDocument/2006/relationships/image" Target="../media/image18.JP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184730"/>
            <a:ext cx="8596668" cy="2223621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Conferences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5" y="2776622"/>
            <a:ext cx="8596668" cy="3557702"/>
          </a:xfrm>
        </p:spPr>
        <p:txBody>
          <a:bodyPr>
            <a:noAutofit/>
          </a:bodyPr>
          <a:lstStyle/>
          <a:p>
            <a:r>
              <a:rPr lang="en-US" sz="2000" b="1" dirty="0"/>
              <a:t>VP-Conferences, Yao-Wen Chang (National Taiwan University)</a:t>
            </a:r>
          </a:p>
          <a:p>
            <a:endParaRPr lang="en-US" sz="2000" dirty="0"/>
          </a:p>
          <a:p>
            <a:r>
              <a:rPr lang="en-US" sz="2000" b="1" dirty="0"/>
              <a:t>Committee:</a:t>
            </a:r>
            <a:endParaRPr lang="en-US" altLang="zh-TW" sz="2000" b="1" dirty="0"/>
          </a:p>
          <a:p>
            <a:pPr lvl="1" fontAlgn="base"/>
            <a:r>
              <a:rPr lang="en-US" altLang="zh-TW" sz="2000" b="1" dirty="0">
                <a:solidFill>
                  <a:srgbClr val="002060"/>
                </a:solidFill>
              </a:rPr>
              <a:t>Chuck Alpert (Cadence) </a:t>
            </a:r>
          </a:p>
          <a:p>
            <a:pPr lvl="1" fontAlgn="base"/>
            <a:r>
              <a:rPr lang="en-US" altLang="zh-TW" sz="2000" b="1" dirty="0" err="1">
                <a:solidFill>
                  <a:srgbClr val="002060"/>
                </a:solidFill>
              </a:rPr>
              <a:t>Naehyuck</a:t>
            </a:r>
            <a:r>
              <a:rPr lang="en-US" altLang="zh-TW" sz="2000" b="1">
                <a:solidFill>
                  <a:srgbClr val="002060"/>
                </a:solidFill>
              </a:rPr>
              <a:t> Chang (KAIST)</a:t>
            </a:r>
          </a:p>
          <a:p>
            <a:pPr lvl="1" fontAlgn="base"/>
            <a:r>
              <a:rPr lang="en-US" altLang="zh-TW" sz="2000" b="1" err="1">
                <a:solidFill>
                  <a:srgbClr val="002060"/>
                </a:solidFill>
              </a:rPr>
              <a:t>Azadeh</a:t>
            </a:r>
            <a:r>
              <a:rPr lang="en-US" altLang="zh-TW" sz="2000" b="1">
                <a:solidFill>
                  <a:srgbClr val="002060"/>
                </a:solidFill>
              </a:rPr>
              <a:t> </a:t>
            </a:r>
            <a:r>
              <a:rPr lang="en-US" altLang="zh-TW" sz="2000" b="1" err="1">
                <a:solidFill>
                  <a:srgbClr val="002060"/>
                </a:solidFill>
              </a:rPr>
              <a:t>Davoodi</a:t>
            </a:r>
            <a:r>
              <a:rPr lang="en-US" altLang="zh-TW" sz="2000" b="1">
                <a:solidFill>
                  <a:srgbClr val="002060"/>
                </a:solidFill>
              </a:rPr>
              <a:t> (Univ. Wisconsin)</a:t>
            </a:r>
          </a:p>
          <a:p>
            <a:pPr lvl="1" fontAlgn="base"/>
            <a:r>
              <a:rPr lang="en-US" altLang="zh-TW" sz="2000" b="1" err="1">
                <a:solidFill>
                  <a:srgbClr val="002060"/>
                </a:solidFill>
              </a:rPr>
              <a:t>Joerg</a:t>
            </a:r>
            <a:r>
              <a:rPr lang="en-US" altLang="zh-TW" sz="2000" b="1">
                <a:solidFill>
                  <a:srgbClr val="002060"/>
                </a:solidFill>
              </a:rPr>
              <a:t> Henkel (KIT)</a:t>
            </a:r>
          </a:p>
          <a:p>
            <a:pPr lvl="1" fontAlgn="base"/>
            <a:r>
              <a:rPr lang="en-US" altLang="zh-TW" sz="2000" b="1">
                <a:solidFill>
                  <a:srgbClr val="002060"/>
                </a:solidFill>
              </a:rPr>
              <a:t>Frank Liu (IBM)</a:t>
            </a:r>
          </a:p>
          <a:p>
            <a:pPr lvl="1" fontAlgn="base"/>
            <a:r>
              <a:rPr lang="en-US" altLang="zh-TW" sz="2000" b="1">
                <a:solidFill>
                  <a:srgbClr val="002060"/>
                </a:solidFill>
              </a:rPr>
              <a:t>Sri </a:t>
            </a:r>
            <a:r>
              <a:rPr lang="en-US" altLang="zh-TW" sz="2000" b="1" err="1">
                <a:solidFill>
                  <a:srgbClr val="002060"/>
                </a:solidFill>
              </a:rPr>
              <a:t>Parameswaran</a:t>
            </a:r>
            <a:r>
              <a:rPr lang="en-US" altLang="zh-TW" sz="2000" b="1">
                <a:solidFill>
                  <a:srgbClr val="002060"/>
                </a:solidFill>
              </a:rPr>
              <a:t> (UNSW)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722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697" y="283257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70C0"/>
                </a:solidFill>
              </a:rPr>
              <a:t>DAC Statistics (backup slide)</a:t>
            </a:r>
            <a:endParaRPr lang="en-US" sz="3200" b="1">
              <a:solidFill>
                <a:srgbClr val="FF0000"/>
              </a:solidFill>
            </a:endParaRPr>
          </a:p>
        </p:txBody>
      </p:sp>
      <p:graphicFrame>
        <p:nvGraphicFramePr>
          <p:cNvPr id="4" name="Group 4"/>
          <p:cNvGraphicFramePr>
            <a:graphicFrameLocks/>
          </p:cNvGraphicFramePr>
          <p:nvPr>
            <p:extLst/>
          </p:nvPr>
        </p:nvGraphicFramePr>
        <p:xfrm>
          <a:off x="478173" y="1392572"/>
          <a:ext cx="3045204" cy="4229721"/>
        </p:xfrm>
        <a:graphic>
          <a:graphicData uri="http://schemas.openxmlformats.org/drawingml/2006/table">
            <a:tbl>
              <a:tblPr/>
              <a:tblGrid>
                <a:gridCol w="486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</a:t>
                      </a:r>
                      <a:r>
                        <a:rPr kumimoji="1" lang="en-US" altLang="zh-TW" sz="1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#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India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3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7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270346"/>
              </p:ext>
            </p:extLst>
          </p:nvPr>
        </p:nvGraphicFramePr>
        <p:xfrm>
          <a:off x="3523378" y="1390668"/>
          <a:ext cx="6616306" cy="4231625"/>
        </p:xfrm>
        <a:graphic>
          <a:graphicData uri="http://schemas.openxmlformats.org/drawingml/2006/table">
            <a:tbl>
              <a:tblPr/>
              <a:tblGrid>
                <a:gridCol w="70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(201)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(174)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5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Spain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3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9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Netherlands</a:t>
                      </a: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0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Group 4"/>
          <p:cNvGraphicFramePr>
            <a:graphicFrameLocks/>
          </p:cNvGraphicFramePr>
          <p:nvPr>
            <p:extLst/>
          </p:nvPr>
        </p:nvGraphicFramePr>
        <p:xfrm>
          <a:off x="10139684" y="1386760"/>
          <a:ext cx="1585468" cy="4241343"/>
        </p:xfrm>
        <a:graphic>
          <a:graphicData uri="http://schemas.openxmlformats.org/drawingml/2006/table">
            <a:tbl>
              <a:tblPr/>
              <a:tblGrid>
                <a:gridCol w="792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(78)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5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Singapore, Spain, 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5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7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267" y="37475"/>
            <a:ext cx="8840787" cy="64135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None/>
            </a:pPr>
            <a:r>
              <a:rPr lang="en-US" sz="2400" b="1">
                <a:solidFill>
                  <a:srgbClr val="0070C0"/>
                </a:solidFill>
              </a:rPr>
              <a:t>CEDA (Conferences) Strategy/Goals 2017</a:t>
            </a:r>
            <a:endParaRPr 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16283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484731"/>
              </p:ext>
            </p:extLst>
          </p:nvPr>
        </p:nvGraphicFramePr>
        <p:xfrm>
          <a:off x="357267" y="605131"/>
          <a:ext cx="9483776" cy="5928360"/>
        </p:xfrm>
        <a:graphic>
          <a:graphicData uri="http://schemas.openxmlformats.org/drawingml/2006/table">
            <a:tbl>
              <a:tblPr/>
              <a:tblGrid>
                <a:gridCol w="454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643">
                <a:tc>
                  <a:txBody>
                    <a:bodyPr/>
                    <a:lstStyle/>
                    <a:p>
                      <a:pPr marL="169863" marR="0" lvl="0" indent="-169863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The Goal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 to be the preferred organizer and sponsor for high-value conferences in EDA and ES related areas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CEDA’s influence and visibility in growing areas related to EDA and ES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Key Strategies</a:t>
                      </a:r>
                      <a:endParaRPr lang="en-US" sz="18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Collaborate with other</a:t>
                      </a:r>
                      <a:r>
                        <a:rPr lang="es-ES" altLang="zh-TW" sz="1300" baseline="0">
                          <a:solidFill>
                            <a:schemeClr val="tx1"/>
                          </a:solidFill>
                        </a:rPr>
                        <a:t> societies/organizations </a:t>
                      </a: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in all main conferences in EDA/ES and make CEDA more</a:t>
                      </a:r>
                      <a:r>
                        <a:rPr lang="es-ES" altLang="zh-TW" sz="1300" baseline="0">
                          <a:solidFill>
                            <a:schemeClr val="tx1"/>
                          </a:solidFill>
                        </a:rPr>
                        <a:t> influential </a:t>
                      </a: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in related growing areas with CEDA</a:t>
                      </a:r>
                      <a:r>
                        <a:rPr lang="es-ES" altLang="zh-TW" sz="1300" baseline="0">
                          <a:solidFill>
                            <a:schemeClr val="tx1"/>
                          </a:solidFill>
                        </a:rPr>
                        <a:t> activities/financial support</a:t>
                      </a:r>
                      <a:endParaRPr lang="es-ES" altLang="zh-TW" sz="130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Provide</a:t>
                      </a:r>
                      <a:r>
                        <a:rPr lang="es-ES" altLang="zh-TW" sz="1300" baseline="0">
                          <a:solidFill>
                            <a:schemeClr val="tx1"/>
                          </a:solidFill>
                        </a:rPr>
                        <a:t> needed help (documentations, financial supports, etc.) to c</a:t>
                      </a: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onference organizers</a:t>
                      </a: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Make CEDA a key reference for young researchers and nurse EDA/ES</a:t>
                      </a:r>
                      <a:r>
                        <a:rPr lang="es-ES" altLang="zh-TW" sz="13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new blood </a:t>
                      </a:r>
                    </a:p>
                    <a:p>
                      <a:pPr marL="4572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Outreach to other geographical regions and emerging areas</a:t>
                      </a:r>
                    </a:p>
                    <a:p>
                      <a:pPr marL="457200" lvl="1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s-ES" altLang="zh-TW" sz="1300">
                          <a:solidFill>
                            <a:schemeClr val="tx1"/>
                          </a:solidFill>
                        </a:rPr>
                        <a:t>Collaborate with IEEE to add values to the community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547"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Top Goals for </a:t>
                      </a:r>
                      <a:r>
                        <a:rPr kumimoji="0" lang="en-US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2017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400">
                          <a:solidFill>
                            <a:schemeClr val="tx1"/>
                          </a:solidFill>
                        </a:rPr>
                        <a:t>Ensure continued stability for existing conferences</a:t>
                      </a:r>
                      <a:endParaRPr lang="es-ES" altLang="zh-TW" sz="1400"/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400">
                          <a:solidFill>
                            <a:schemeClr val="tx1"/>
                          </a:solidFill>
                        </a:rPr>
                        <a:t>Grow in other geographical areas: Asia, etc.  (with CEDA chapters and distinguished lecture</a:t>
                      </a:r>
                      <a:r>
                        <a:rPr lang="es-ES" altLang="zh-TW" sz="1400" baseline="0">
                          <a:solidFill>
                            <a:schemeClr val="tx1"/>
                          </a:solidFill>
                        </a:rPr>
                        <a:t> programs</a:t>
                      </a:r>
                      <a:r>
                        <a:rPr lang="es-ES" altLang="zh-TW" sz="1400">
                          <a:solidFill>
                            <a:schemeClr val="tx1"/>
                          </a:solidFill>
                        </a:rPr>
                        <a:t>) and add CEDA activities/financial support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400">
                          <a:solidFill>
                            <a:schemeClr val="tx1"/>
                          </a:solidFill>
                        </a:rPr>
                        <a:t>Grow in key emerging topics (IoT, rebooting computing,</a:t>
                      </a:r>
                      <a:r>
                        <a:rPr lang="es-ES" altLang="zh-TW" sz="1400" baseline="0">
                          <a:solidFill>
                            <a:schemeClr val="tx1"/>
                          </a:solidFill>
                        </a:rPr>
                        <a:t> security, energy, data science, etc.)</a:t>
                      </a:r>
                      <a:endParaRPr lang="es-ES" altLang="zh-TW" sz="140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altLang="zh-TW" sz="1400">
                          <a:solidFill>
                            <a:schemeClr val="tx1"/>
                          </a:solidFill>
                        </a:rPr>
                        <a:t>Help young researchers to “join” CEDA and organize CEDA events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Dependencies/Key Issues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DAC incomes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Budget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Volunteer recruitment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Conference assessment criteria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Date Placeholder 2"/>
          <p:cNvSpPr txBox="1">
            <a:spLocks/>
          </p:cNvSpPr>
          <p:nvPr/>
        </p:nvSpPr>
        <p:spPr>
          <a:xfrm>
            <a:off x="8383588" y="6662990"/>
            <a:ext cx="2133600" cy="195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3/6/2017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431448" y="5602233"/>
            <a:ext cx="119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Yao-Wen Chang</a:t>
            </a:r>
          </a:p>
        </p:txBody>
      </p:sp>
    </p:spTree>
    <p:extLst>
      <p:ext uri="{BB962C8B-B14F-4D97-AF65-F5344CB8AC3E}">
        <p14:creationId xmlns:p14="http://schemas.microsoft.com/office/powerpoint/2010/main" val="361116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70C0"/>
                </a:solidFill>
              </a:rPr>
              <a:t>Key Strategies  </a:t>
            </a:r>
            <a:r>
              <a:rPr lang="en-US" sz="2400" b="1">
                <a:solidFill>
                  <a:srgbClr val="0070C0"/>
                </a:solidFill>
              </a:rPr>
              <a:t>(March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985602"/>
            <a:ext cx="10340735" cy="542288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Collaborate with other organizations in main conferences in EDA/ES and make CEDA more influential in re</a:t>
            </a:r>
            <a:r>
              <a:rPr lang="en-US" altLang="zh-TW" sz="2000" b="1"/>
              <a:t>la</a:t>
            </a:r>
            <a:r>
              <a:rPr lang="en-US" sz="2000" b="1"/>
              <a:t>ted growing areas with CEDA activities/financial support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altLang="zh-TW" sz="1800" b="1">
                <a:solidFill>
                  <a:srgbClr val="000099"/>
                </a:solidFill>
              </a:rPr>
              <a:t>Financially sound, but need to keep growing</a:t>
            </a:r>
            <a:endParaRPr lang="en-US" sz="18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Provide needed help (documentations, financial supports, etc.) to conference organizers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TW" sz="1800" b="1">
                <a:solidFill>
                  <a:srgbClr val="000099"/>
                </a:solidFill>
              </a:rPr>
              <a:t>Further</a:t>
            </a:r>
            <a:r>
              <a:rPr lang="es-ES" altLang="zh-TW" sz="1800" b="1">
                <a:solidFill>
                  <a:srgbClr val="000099"/>
                </a:solidFill>
              </a:rPr>
              <a:t> </a:t>
            </a:r>
            <a:r>
              <a:rPr lang="en-US" altLang="zh-TW" sz="1800" b="1">
                <a:solidFill>
                  <a:srgbClr val="000099"/>
                </a:solidFill>
              </a:rPr>
              <a:t>enhance</a:t>
            </a:r>
            <a:r>
              <a:rPr lang="es-ES" altLang="zh-TW" sz="1800" b="1">
                <a:solidFill>
                  <a:srgbClr val="000099"/>
                </a:solidFill>
              </a:rPr>
              <a:t> sponsorship application support </a:t>
            </a:r>
            <a:endParaRPr lang="en-US" sz="18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Make CEDA a key reference for young researchers and nurse EDA/ES new blood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b="1">
                <a:solidFill>
                  <a:srgbClr val="000099"/>
                </a:solidFill>
              </a:rPr>
              <a:t>Young Faculty Workshop at DAC, IEEE Rebooting Computing Competition at DAC, </a:t>
            </a:r>
            <a:r>
              <a:rPr lang="zh-TW" altLang="en-US" sz="1800" b="1">
                <a:solidFill>
                  <a:srgbClr val="000099"/>
                </a:solidFill>
              </a:rPr>
              <a:t>                              </a:t>
            </a:r>
            <a:r>
              <a:rPr lang="en-US" sz="1800" b="1">
                <a:solidFill>
                  <a:srgbClr val="000099"/>
                </a:solidFill>
              </a:rPr>
              <a:t>IEEE CEDA IoT competition at DATE, </a:t>
            </a:r>
            <a:r>
              <a:rPr lang="en-US" altLang="zh-TW" sz="1800" b="1">
                <a:solidFill>
                  <a:srgbClr val="000099"/>
                </a:solidFill>
              </a:rPr>
              <a:t>Ph.D. Forum at DATE, </a:t>
            </a:r>
            <a:r>
              <a:rPr lang="en-US" sz="1800" b="1">
                <a:solidFill>
                  <a:srgbClr val="000099"/>
                </a:solidFill>
              </a:rPr>
              <a:t>CAD Contest at ICCAD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/>
              <a:t>Outreach to other geographical regions and emerging areas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s-ES" altLang="zh-TW" sz="1800" b="1">
                <a:solidFill>
                  <a:srgbClr val="000099"/>
                </a:solidFill>
              </a:rPr>
              <a:t>Grow in other regions: Asia (e.g., Beijing EDA Outreach Workshop, ITC-Asia), South America</a:t>
            </a:r>
            <a:r>
              <a:rPr lang="zh-TW" altLang="en-US" sz="1800" b="1">
                <a:solidFill>
                  <a:srgbClr val="000099"/>
                </a:solidFill>
              </a:rPr>
              <a:t> </a:t>
            </a:r>
            <a:r>
              <a:rPr lang="en-US" altLang="zh-TW" sz="1800" b="1">
                <a:solidFill>
                  <a:srgbClr val="000099"/>
                </a:solidFill>
              </a:rPr>
              <a:t>(e.g., SBCCI)</a:t>
            </a:r>
            <a:r>
              <a:rPr lang="es-ES" altLang="zh-TW" sz="1800" b="1">
                <a:solidFill>
                  <a:srgbClr val="000099"/>
                </a:solidFill>
              </a:rPr>
              <a:t>, etc. (outreach programme and CEDA Distinguished Lecturers)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s-ES" altLang="zh-TW" sz="1800" b="1">
                <a:solidFill>
                  <a:srgbClr val="000099"/>
                </a:solidFill>
              </a:rPr>
              <a:t>Grow in key topics: WF-IoT (9% until 2017, 20% after), rebooting computing, security</a:t>
            </a:r>
            <a:endParaRPr lang="en-US" sz="18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Collaborate with IEEE to add values to the community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b="1">
                <a:solidFill>
                  <a:srgbClr val="C00000"/>
                </a:solidFill>
              </a:rPr>
              <a:t>2</a:t>
            </a:r>
            <a:r>
              <a:rPr lang="en-US" sz="1800" b="1" baseline="30000">
                <a:solidFill>
                  <a:srgbClr val="C00000"/>
                </a:solidFill>
              </a:rPr>
              <a:t>nd</a:t>
            </a:r>
            <a:r>
              <a:rPr lang="en-US" sz="1800" b="1">
                <a:solidFill>
                  <a:srgbClr val="C00000"/>
                </a:solidFill>
              </a:rPr>
              <a:t>  CEDA Author Education Talk on Monday at DAC '17 by Sachin Sapatnekar </a:t>
            </a:r>
          </a:p>
          <a:p>
            <a:pPr lvl="1"/>
            <a:r>
              <a:rPr lang="en-US" sz="1800" b="1">
                <a:solidFill>
                  <a:srgbClr val="000099"/>
                </a:solidFill>
              </a:rPr>
              <a:t>       (organized by Helmut &amp; Yao-Wen)</a:t>
            </a:r>
          </a:p>
          <a:p>
            <a:pPr lvl="1"/>
            <a:endParaRPr lang="en-US" sz="18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40772" y="1041621"/>
            <a:ext cx="4769856" cy="56775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spcBef>
                <a:spcPts val="4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ASP-DAC (25%*)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BMI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DAC (33%)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DATE (27%)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DDECS (25%</a:t>
            </a:r>
            <a:r>
              <a:rPr lang="zh-TW" altLang="en-US" sz="1700" b="1" dirty="0">
                <a:solidFill>
                  <a:srgbClr val="000099"/>
                </a:solidFill>
              </a:rPr>
              <a:t>*</a:t>
            </a:r>
            <a:r>
              <a:rPr lang="en-US" sz="1700" b="1" dirty="0">
                <a:solidFill>
                  <a:srgbClr val="000099"/>
                </a:solidFill>
              </a:rPr>
              <a:t>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DTIS (25%)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EDPS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ESWEEK (25%)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ETS (25%)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FDL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FMCAD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GLSVLSI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ICCAD (47%)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6600"/>
                </a:solidFill>
              </a:rPr>
              <a:t>IDT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ITC-Asia (50%)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IVSW (100%)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endParaRPr lang="en-US" sz="1700" b="1" dirty="0">
              <a:solidFill>
                <a:schemeClr val="tx1"/>
              </a:solidFill>
            </a:endParaRP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IMSTW (100%)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IOLTS (100%)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IOTA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ISED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ISVLSI </a:t>
            </a:r>
            <a:endParaRPr lang="en-US" sz="1700" b="1" dirty="0">
              <a:solidFill>
                <a:srgbClr val="000099"/>
              </a:solidFill>
            </a:endParaRP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LASCAS (20%*)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LATS (30%)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MEMOCODE (15%)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MPSoC (33%)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 err="1">
                <a:solidFill>
                  <a:srgbClr val="000099"/>
                </a:solidFill>
              </a:rPr>
              <a:t>NoCs</a:t>
            </a:r>
            <a:r>
              <a:rPr lang="en-US" sz="1700" b="1" dirty="0">
                <a:solidFill>
                  <a:srgbClr val="000099"/>
                </a:solidFill>
              </a:rPr>
              <a:t> (40%)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6600"/>
                </a:solidFill>
              </a:rPr>
              <a:t>RC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SBCCI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SIES (50%)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SMACD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6401"/>
                </a:solidFill>
              </a:rPr>
              <a:t>VLSID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VLSI-SoC (25%)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rgbClr val="000099"/>
                </a:solidFill>
              </a:rPr>
              <a:t>WF-IoT (9%)</a:t>
            </a:r>
            <a:endParaRPr lang="en-US" sz="1700" dirty="0">
              <a:solidFill>
                <a:srgbClr val="0000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01" y="48450"/>
            <a:ext cx="8596668" cy="705391"/>
          </a:xfrm>
        </p:spPr>
        <p:txBody>
          <a:bodyPr/>
          <a:lstStyle/>
          <a:p>
            <a:r>
              <a:rPr lang="en-US" b="1">
                <a:solidFill>
                  <a:srgbClr val="0070C0"/>
                </a:solidFill>
              </a:rPr>
              <a:t>CEDA Conferences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5663949" y="1255654"/>
            <a:ext cx="5321337" cy="4751727"/>
            <a:chOff x="5105400" y="753841"/>
            <a:chExt cx="6324599" cy="5398847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105400" y="753841"/>
              <a:ext cx="6324599" cy="539884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8" charset="0"/>
                <a:ea typeface="Arial" pitchFamily="-108" charset="0"/>
                <a:cs typeface="Arial" pitchFamily="-108" charset="0"/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140" y="2117574"/>
              <a:ext cx="1262880" cy="76096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0793" y="3318421"/>
              <a:ext cx="1538124" cy="89049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1131874"/>
              <a:ext cx="1408598" cy="50191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2634930"/>
              <a:ext cx="809538" cy="599058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3466446"/>
              <a:ext cx="1424789" cy="45334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889" y="1923950"/>
              <a:ext cx="1861935" cy="37238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5281" y="4108075"/>
              <a:ext cx="1171575" cy="114860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0301" y="4354313"/>
              <a:ext cx="1505741" cy="84192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33" y="3338850"/>
              <a:ext cx="825729" cy="809538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1859" y="1100388"/>
              <a:ext cx="1171575" cy="616618"/>
            </a:xfrm>
            <a:prstGeom prst="rect">
              <a:avLst/>
            </a:prstGeom>
          </p:spPr>
        </p:pic>
        <p:pic>
          <p:nvPicPr>
            <p:cNvPr id="27" name="Picture 17" descr="http://www.dac.com/sites/default/files/images/Logos/53dac_logo_hom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230" y="922232"/>
              <a:ext cx="2256259" cy="915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9" descr="http://www.date-conference.com/files/iccad_34th_edition_logo_web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4140" y="4420504"/>
              <a:ext cx="1621588" cy="143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702" y="2691005"/>
              <a:ext cx="1810866" cy="420069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9290" y="1857655"/>
              <a:ext cx="916711" cy="525136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1068" y="5454933"/>
              <a:ext cx="1975159" cy="553186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5556353" y="6031576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>
                <a:solidFill>
                  <a:srgbClr val="000099"/>
                </a:solidFill>
              </a:rPr>
              <a:t>Blue: Financial sponsorship (%share)</a:t>
            </a:r>
          </a:p>
          <a:p>
            <a:r>
              <a:rPr lang="en-US" altLang="zh-TW">
                <a:solidFill>
                  <a:srgbClr val="006401"/>
                </a:solidFill>
              </a:rPr>
              <a:t>Green: technical sponsorship</a:t>
            </a: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15435" y="622387"/>
            <a:ext cx="9858669" cy="126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b="1">
                <a:solidFill>
                  <a:srgbClr val="000099"/>
                </a:solidFill>
                <a:latin typeface="Californian FB" panose="0207040306080B030204" pitchFamily="18" charset="0"/>
              </a:rPr>
              <a:t>20 financially sponsored ones, 13 technically</a:t>
            </a:r>
          </a:p>
        </p:txBody>
      </p:sp>
    </p:spTree>
    <p:extLst>
      <p:ext uri="{BB962C8B-B14F-4D97-AF65-F5344CB8AC3E}">
        <p14:creationId xmlns:p14="http://schemas.microsoft.com/office/powerpoint/2010/main" val="321673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101" y="225613"/>
            <a:ext cx="8596668" cy="1320800"/>
          </a:xfrm>
        </p:spPr>
        <p:txBody>
          <a:bodyPr/>
          <a:lstStyle/>
          <a:p>
            <a:r>
              <a:rPr lang="en-US" altLang="zh-TW" b="1">
                <a:solidFill>
                  <a:srgbClr val="0070C0"/>
                </a:solidFill>
              </a:rPr>
              <a:t>Stable Projections in Conferences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1" y="835691"/>
            <a:ext cx="9858669" cy="12665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>
                <a:solidFill>
                  <a:srgbClr val="000000"/>
                </a:solidFill>
              </a:rPr>
              <a:t>Conferences projections look stable, but </a:t>
            </a:r>
            <a:r>
              <a:rPr lang="en-US" altLang="zh-TW" sz="2000" b="1">
                <a:solidFill>
                  <a:srgbClr val="FF0000"/>
                </a:solidFill>
              </a:rPr>
              <a:t>not easy growth coming (esp. DAC incomes?)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altLang="zh-TW" sz="2000" b="1">
                <a:solidFill>
                  <a:schemeClr val="tx1"/>
                </a:solidFill>
              </a:rPr>
              <a:t>All conferences had surpluses; large conferences shrank/were stable in 2015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87329"/>
              </p:ext>
            </p:extLst>
          </p:nvPr>
        </p:nvGraphicFramePr>
        <p:xfrm>
          <a:off x="489627" y="1683389"/>
          <a:ext cx="11189342" cy="5133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5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Year</a:t>
                      </a:r>
                      <a:r>
                        <a:rPr lang="en-US" sz="1600" u="none" strike="noStrike" baseline="0">
                          <a:effectLst/>
                        </a:rPr>
                        <a:t>: </a:t>
                      </a:r>
                      <a:r>
                        <a:rPr lang="en-US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%</a:t>
                      </a:r>
                      <a:r>
                        <a:rPr lang="en-US" sz="1400" u="none" strike="noStrike" baseline="0">
                          <a:effectLst/>
                        </a:rPr>
                        <a:t> Sponsor</a:t>
                      </a: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Society Share of Conference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>
                          <a:effectLst/>
                          <a:latin typeface="Arial"/>
                        </a:rPr>
                        <a:t>Conference</a:t>
                      </a:r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1" i="0" u="none" strike="noStrike" noProof="0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Expense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Net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52nd ACM/EDAC/IEEE Design Automation Conference (DAC)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33.3%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1,085,487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1,037,031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48,456 </a:t>
                      </a:r>
                      <a:endParaRPr lang="en-US" sz="13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Design, Automation &amp; Test in Europe Conference &amp; Exhibition (DATE)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27%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164,101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162,015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2,086 </a:t>
                      </a:r>
                      <a:endParaRPr lang="en-US" sz="13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Eight IEEE/ACM International Symposium on Networks-on-Chip (NoCS)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40.0%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28,400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22,000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6,400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13th International Forum on Embedded MPSoC and Multicore (MPSoC)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33.0%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26,730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26,235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495          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11th Int’l Conf. on Formal Methods and Models for Codesign (MEMOCODE)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  2,715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    2,310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405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IEEE/IFIP 21st Int’l Conference on VLSI and System-on-Chip (VLSI-SoC)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22,600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21,375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1,225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9th Embedded Systems Week (ESWeek)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25.0%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21,800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20,300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1,500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IEEE Computer-Aided Network Design Workshop (CANDE)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35,000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34,500 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500 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IEEE/ACM 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46.6%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 95,735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93,867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1,868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IEEE/ACM Asia and South Pacific Design Automation Conference (ASP-DAC)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25%/12.5%/16%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 195,000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190,000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5,000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IEEE European Test Symp. (ETS)</a:t>
                      </a:r>
                      <a:endParaRPr lang="en-US" sz="16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176,000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2560656"/>
                  </a:ext>
                </a:extLst>
              </a:tr>
              <a:tr h="402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IEEE Int. On-Line Testing Symp. (IOLTS)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45,000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42,000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440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4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72" y="365305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Growth in Cooperation with IEEE Bodies and ACM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90" y="888980"/>
            <a:ext cx="10214702" cy="59690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Added 5 new conferences in 2015 &amp; 4 in 2016 </a:t>
            </a:r>
            <a:r>
              <a:rPr lang="en-US" altLang="zh-TW" sz="2000" b="1" dirty="0"/>
              <a:t>&amp;</a:t>
            </a:r>
            <a:r>
              <a:rPr lang="zh-TW" altLang="en-US" sz="2000" b="1"/>
              <a:t> </a:t>
            </a:r>
            <a:r>
              <a:rPr lang="en-US" altLang="zh-TW" sz="2000" b="1" dirty="0"/>
              <a:t>3 in </a:t>
            </a:r>
            <a:r>
              <a:rPr lang="en-US" sz="2000" b="1" dirty="0"/>
              <a:t>2017 (so far): Only accept conferences that can show added value and new links with EDA/ES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Sponsor IEEE/ACM/EDAA PhD Forum at DATE since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Try to reach out to other regions (esp. in Africa, </a:t>
            </a:r>
            <a:r>
              <a:rPr lang="en-US" altLang="zh-TW" sz="2000" b="1" dirty="0"/>
              <a:t>Asia,  and </a:t>
            </a:r>
            <a:r>
              <a:rPr lang="en-US" sz="2000" b="1" dirty="0"/>
              <a:t>South America)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707631"/>
              </p:ext>
            </p:extLst>
          </p:nvPr>
        </p:nvGraphicFramePr>
        <p:xfrm>
          <a:off x="610646" y="2483230"/>
          <a:ext cx="10513156" cy="414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6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2">
                <a:tc>
                  <a:txBody>
                    <a:bodyPr/>
                    <a:lstStyle/>
                    <a:p>
                      <a:r>
                        <a:rPr lang="en-US" sz="1600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Characterization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CEDA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02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</a:t>
                      </a:r>
                      <a:r>
                        <a:rPr lang="en-US" sz="1400" baseline="0" dirty="0"/>
                        <a:t> America Test Symp. (LATS)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Main testing conference in South America with EDA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02"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IEEE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Test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Symp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. (ETS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Main </a:t>
                      </a:r>
                      <a:r>
                        <a:rPr lang="es-ES" sz="140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14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4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400" baseline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400" baseline="0" err="1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63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 America Symp.</a:t>
                      </a:r>
                      <a:r>
                        <a:rPr lang="en-US" sz="1400" baseline="0" dirty="0"/>
                        <a:t> on Circuits and Systems (LASCAS)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/>
                        <a:t>Flagship conference of IEEE CASS in South America, technical sponsorship of CEDA for EDA and embedded systems components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/>
                        <a:t>20-25%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6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IEEE Int. On-Line Testing Symp. (IOLTS)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Focused</a:t>
                      </a:r>
                      <a:r>
                        <a:rPr lang="es-ES" sz="1400" baseline="0">
                          <a:solidFill>
                            <a:schemeClr val="tx1"/>
                          </a:solidFill>
                        </a:rPr>
                        <a:t> on on-line testing in Europe, part of the </a:t>
                      </a:r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1st IEEE Federative Event on Design for Robustness (</a:t>
                      </a:r>
                      <a:r>
                        <a:rPr lang="en-US" sz="1400" baseline="0" err="1">
                          <a:solidFill>
                            <a:schemeClr val="tx1"/>
                          </a:solidFill>
                        </a:rPr>
                        <a:t>FEDfRo</a:t>
                      </a:r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763">
                <a:tc>
                  <a:txBody>
                    <a:bodyPr/>
                    <a:lstStyle/>
                    <a:p>
                      <a:r>
                        <a:rPr lang="en-US" sz="1400"/>
                        <a:t>22nd Int’l Mixed-Signal Testing Workshop  (IMSTW)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Targeted</a:t>
                      </a:r>
                      <a:r>
                        <a:rPr lang="en-US" sz="1400" baseline="0"/>
                        <a:t> workshop on new technology on mixed-signal design and test in South and Eastern Europe, part of </a:t>
                      </a:r>
                      <a:r>
                        <a:rPr lang="en-US" sz="1400" baseline="0" err="1"/>
                        <a:t>FEDfRo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8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>
                          <a:solidFill>
                            <a:schemeClr val="tx1"/>
                          </a:solidFill>
                        </a:rPr>
                        <a:t>Int’l Verification and Security Workshop (IVSW)</a:t>
                      </a:r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>
                          <a:solidFill>
                            <a:schemeClr val="tx1"/>
                          </a:solidFill>
                        </a:rPr>
                        <a:t>New event</a:t>
                      </a:r>
                      <a:r>
                        <a:rPr lang="en-US" altLang="zh-TW" sz="1400" baseline="0">
                          <a:solidFill>
                            <a:schemeClr val="tx1"/>
                          </a:solidFill>
                        </a:rPr>
                        <a:t> on v</a:t>
                      </a:r>
                      <a:r>
                        <a:rPr lang="en-US" altLang="zh-TW" sz="1400">
                          <a:solidFill>
                            <a:schemeClr val="tx1"/>
                          </a:solidFill>
                        </a:rPr>
                        <a:t>erification and security in Europe, part of </a:t>
                      </a:r>
                      <a:r>
                        <a:rPr lang="en-US" altLang="zh-TW" sz="1400" err="1">
                          <a:solidFill>
                            <a:schemeClr val="tx1"/>
                          </a:solidFill>
                        </a:rPr>
                        <a:t>FEDfRo</a:t>
                      </a:r>
                      <a:endParaRPr lang="zh-TW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zh-TW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09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400" baseline="30000">
                          <a:solidFill>
                            <a:srgbClr val="C00000"/>
                          </a:solidFill>
                        </a:rPr>
                        <a:t>st</a:t>
                      </a:r>
                      <a:r>
                        <a:rPr lang="en-US" sz="1400" baseline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TW" sz="1400" baseline="0">
                          <a:solidFill>
                            <a:srgbClr val="C00000"/>
                          </a:solidFill>
                        </a:rPr>
                        <a:t>IEEE</a:t>
                      </a:r>
                      <a:r>
                        <a:rPr lang="zh-TW" altLang="en-US" sz="1400" baseline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aseline="0">
                          <a:solidFill>
                            <a:srgbClr val="C00000"/>
                          </a:solidFill>
                        </a:rPr>
                        <a:t>ITC-Asia </a:t>
                      </a:r>
                      <a:endParaRPr lang="en-US" sz="1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 sister conference of ITC held</a:t>
                      </a:r>
                      <a:r>
                        <a:rPr lang="en-US" sz="1400" baseline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in Asia,</a:t>
                      </a:r>
                      <a:r>
                        <a:rPr lang="en-US" sz="1400" baseline="0">
                          <a:solidFill>
                            <a:srgbClr val="C00000"/>
                          </a:solidFill>
                        </a:rPr>
                        <a:t> with SEMICON Taiwan</a:t>
                      </a:r>
                      <a:endParaRPr lang="en-US" sz="1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763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9th Conference on Reversible Computation</a:t>
                      </a:r>
                      <a:r>
                        <a:rPr lang="zh-TW" altLang="en-US" sz="140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(RC)</a:t>
                      </a:r>
                      <a:endParaRPr lang="en-US" sz="1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Reversible computation has</a:t>
                      </a:r>
                      <a:r>
                        <a:rPr lang="zh-TW" altLang="en-US" sz="140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many promising application areas, to</a:t>
                      </a:r>
                      <a:r>
                        <a:rPr lang="en-US" altLang="zh-TW" sz="1400" baseline="0">
                          <a:solidFill>
                            <a:srgbClr val="C00000"/>
                          </a:solidFill>
                        </a:rPr>
                        <a:t> be held in India</a:t>
                      </a:r>
                      <a:endParaRPr lang="en-US" sz="1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138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27</a:t>
                      </a:r>
                      <a:r>
                        <a:rPr lang="en-US" sz="1400" baseline="30000">
                          <a:solidFill>
                            <a:srgbClr val="C00000"/>
                          </a:solidFill>
                        </a:rPr>
                        <a:t>th</a:t>
                      </a: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 IEE</a:t>
                      </a:r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 Asian Test Symposium</a:t>
                      </a:r>
                      <a:r>
                        <a:rPr lang="zh-TW" altLang="en-US" sz="140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TW" sz="1400">
                          <a:solidFill>
                            <a:srgbClr val="C00000"/>
                          </a:solidFill>
                        </a:rPr>
                        <a:t>(ATS) in 2018</a:t>
                      </a:r>
                      <a:endParaRPr lang="en-US" sz="1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Focused on testing with design</a:t>
                      </a:r>
                      <a:r>
                        <a:rPr lang="en-US" sz="1400" baseline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C00000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2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67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altLang="zh-TW" sz="3200" b="1">
                <a:solidFill>
                  <a:srgbClr val="0070C0"/>
                </a:solidFill>
              </a:rPr>
              <a:t>Top Goals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890055"/>
            <a:ext cx="10002574" cy="5422882"/>
          </a:xfrm>
        </p:spPr>
        <p:txBody>
          <a:bodyPr>
            <a:normAutofit lnSpcReduction="10000"/>
          </a:bodyPr>
          <a:lstStyle/>
          <a:p>
            <a:endParaRPr lang="en-US" sz="2400"/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s-ES" altLang="zh-TW" sz="2400" b="1"/>
              <a:t>Ensure continued stability for existing conferences</a:t>
            </a:r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endParaRPr lang="es-ES" altLang="zh-TW" sz="2400" b="1"/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s-ES" altLang="zh-TW" sz="2400" b="1"/>
              <a:t>Grow in other geographical areas: Asia, South America, etc.  (with CEDA chapters and distinguished lecture programs) and add CEDA activities/financial support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China, India, Brazil, etc.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err="1">
                <a:solidFill>
                  <a:srgbClr val="000099"/>
                </a:solidFill>
              </a:rPr>
              <a:t>Exp</a:t>
            </a:r>
            <a:r>
              <a:rPr lang="en-US" sz="2000" b="1">
                <a:solidFill>
                  <a:srgbClr val="000099"/>
                </a:solidFill>
              </a:rPr>
              <a:t>: EDA Outreach Workshop in Beijing, China in December 2016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b="1">
              <a:solidFill>
                <a:srgbClr val="000099"/>
              </a:solidFill>
            </a:endParaRPr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s-ES" altLang="zh-TW" sz="2400" b="1"/>
              <a:t>Grow in key emerging topics (IoT, rebooting computing, security, energy, data science, etc.)</a:t>
            </a:r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endParaRPr lang="es-ES" altLang="zh-TW" sz="2400" b="1"/>
          </a:p>
          <a:p>
            <a:pPr marL="342900" indent="-342900" defTabSz="91440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s-ES" altLang="zh-TW" sz="2400" b="1"/>
              <a:t>Help young researchers to “join” CEDA and organize CEDA events</a:t>
            </a:r>
          </a:p>
        </p:txBody>
      </p:sp>
    </p:spTree>
    <p:extLst>
      <p:ext uri="{BB962C8B-B14F-4D97-AF65-F5344CB8AC3E}">
        <p14:creationId xmlns:p14="http://schemas.microsoft.com/office/powerpoint/2010/main" val="335483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70C0"/>
                </a:solidFill>
              </a:rPr>
              <a:t>Conferences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1062441"/>
            <a:ext cx="9526164" cy="546898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CEDA conferences have developed well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Good percentages in all major EDA/ES conferences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Recognized as highly selective for small-medium size events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Income </a:t>
            </a:r>
            <a:r>
              <a:rPr lang="en-US" sz="2200" b="1" dirty="0">
                <a:solidFill>
                  <a:srgbClr val="000099"/>
                </a:solidFill>
              </a:rPr>
              <a:t>relies </a:t>
            </a:r>
            <a:r>
              <a:rPr lang="en-US" sz="2200" b="1" dirty="0">
                <a:solidFill>
                  <a:srgbClr val="000099"/>
                </a:solidFill>
              </a:rPr>
              <a:t>too heavily on DAC whose income looks to be declining…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CEDA vision related to conferences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Enhance IT support and services for organizers to keep reputation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Need growth in other areas (IoT, RC, security, etc.)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Expand visibility to other regions and support their conferences (outreach prog. in </a:t>
            </a:r>
            <a:r>
              <a:rPr lang="en-US" altLang="zh-TW" sz="2200" b="1" dirty="0">
                <a:solidFill>
                  <a:srgbClr val="000099"/>
                </a:solidFill>
              </a:rPr>
              <a:t>Asia, </a:t>
            </a:r>
            <a:r>
              <a:rPr lang="en-US" sz="2200" b="1" dirty="0">
                <a:solidFill>
                  <a:srgbClr val="000099"/>
                </a:solidFill>
              </a:rPr>
              <a:t>South America, etc.)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</a:rPr>
              <a:t>Esp. China, India, Brazil, etc.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Encourage young researchers to “join” IEEE CEDA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zh-TW" sz="2000" b="1" dirty="0">
                <a:solidFill>
                  <a:srgbClr val="006600"/>
                </a:solidFill>
              </a:rPr>
              <a:t>Young Faculty Workshop at DAC, </a:t>
            </a:r>
            <a:r>
              <a:rPr lang="en-US" sz="2000" b="1" dirty="0">
                <a:solidFill>
                  <a:srgbClr val="006600"/>
                </a:solidFill>
              </a:rPr>
              <a:t>IEEE Rebooting Computing Competition at DAC, IEEE CEDA IoT competition at DATE, Ph.D. Forum at DATE,   CAD Contest at ICCAD</a:t>
            </a:r>
          </a:p>
          <a:p>
            <a:pPr lvl="2"/>
            <a:endParaRPr lang="en-US" sz="2000" b="1" dirty="0">
              <a:solidFill>
                <a:srgbClr val="006600"/>
              </a:solidFill>
            </a:endParaRPr>
          </a:p>
          <a:p>
            <a:pPr lvl="2"/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3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3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42D9DEA-4E3B-4058-A195-A2025065C1F0}" vid="{D1D5A319-F017-4194-AED4-C407DEC3FE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CEDA BoG at DATE-Finance</Template>
  <TotalTime>651</TotalTime>
  <Words>2472</Words>
  <Application>Microsoft Office PowerPoint</Application>
  <PresentationFormat>Widescreen</PresentationFormat>
  <Paragraphs>473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微軟正黑體</vt:lpstr>
      <vt:lpstr>Arial</vt:lpstr>
      <vt:lpstr>Arial Unicode MS</vt:lpstr>
      <vt:lpstr>Calibri</vt:lpstr>
      <vt:lpstr>Californian FB</vt:lpstr>
      <vt:lpstr>標楷體</vt:lpstr>
      <vt:lpstr>新細明體</vt:lpstr>
      <vt:lpstr>Symbol</vt:lpstr>
      <vt:lpstr>Trebuchet MS</vt:lpstr>
      <vt:lpstr>Verdana</vt:lpstr>
      <vt:lpstr>Wingdings</vt:lpstr>
      <vt:lpstr>Wingdings 3</vt:lpstr>
      <vt:lpstr>Facet</vt:lpstr>
      <vt:lpstr>Conferences</vt:lpstr>
      <vt:lpstr>CEDA (Conferences) Strategy/Goals 2017</vt:lpstr>
      <vt:lpstr>Key Strategies  (March 2017)</vt:lpstr>
      <vt:lpstr>CEDA Conferences</vt:lpstr>
      <vt:lpstr>Stable Projections in Conferences</vt:lpstr>
      <vt:lpstr>Growth in Cooperation with IEEE Bodies and ACM</vt:lpstr>
      <vt:lpstr>Top Goals</vt:lpstr>
      <vt:lpstr>Conferences Summary</vt:lpstr>
      <vt:lpstr>PowerPoint Presentation</vt:lpstr>
      <vt:lpstr>DAC Statistics (backup slide)</vt:lpstr>
    </vt:vector>
  </TitlesOfParts>
  <Manager>admin@ieee-ceda.com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Conferences Report</dc:title>
  <dc:creator>Gi-Joon Nam</dc:creator>
  <cp:lastModifiedBy>Jen McGillis</cp:lastModifiedBy>
  <cp:revision>60</cp:revision>
  <dcterms:created xsi:type="dcterms:W3CDTF">2017-03-10T21:01:01Z</dcterms:created>
  <dcterms:modified xsi:type="dcterms:W3CDTF">2017-03-16T22:36:04Z</dcterms:modified>
</cp:coreProperties>
</file>