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68" r:id="rId2"/>
    <p:sldId id="281" r:id="rId3"/>
    <p:sldId id="274" r:id="rId4"/>
    <p:sldId id="269" r:id="rId5"/>
    <p:sldId id="270" r:id="rId6"/>
    <p:sldId id="272" r:id="rId7"/>
    <p:sldId id="273" r:id="rId8"/>
    <p:sldId id="280" r:id="rId9"/>
    <p:sldId id="282" r:id="rId10"/>
    <p:sldId id="27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B3B78-1B51-2742-9B54-8E9BDD0BC183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6B6F6-5096-504A-A225-CE9BA662D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64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BE0098-4003-4C1E-A9AD-DBEA688C3610}" type="slidenum">
              <a:rPr lang="en-US"/>
              <a:pPr/>
              <a:t>2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22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/>
              <a:t>To achieve</a:t>
            </a:r>
            <a:r>
              <a:rPr lang="en-US" altLang="zh-TW" baseline="0"/>
              <a:t> these goals, we have these key strategies: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2000" baseline="0"/>
              <a:t>We will continue to c</a:t>
            </a:r>
            <a:r>
              <a:rPr lang="en-US" altLang="zh-TW" sz="2000"/>
              <a:t>ollaborate with other societies/organizations in all main conferences in EDA/ES and make CEDA more influential in related growing areas with CEDA activities/financial/technical support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2000"/>
              <a:t>We</a:t>
            </a:r>
            <a:r>
              <a:rPr lang="en-US" altLang="zh-TW" sz="2000" baseline="0"/>
              <a:t> will surely continue to p</a:t>
            </a:r>
            <a:r>
              <a:rPr lang="en-US" altLang="zh-TW" sz="2000"/>
              <a:t>rovide needed help (documentations, financial supports, etc.) to conference organizers, say, by f</a:t>
            </a:r>
            <a:r>
              <a:rPr lang="es-ES" altLang="zh-TW" sz="2000">
                <a:solidFill>
                  <a:srgbClr val="000099"/>
                </a:solidFill>
              </a:rPr>
              <a:t>urther enahncing on-line sponsorship application support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altLang="zh-TW" sz="2000">
                <a:solidFill>
                  <a:srgbClr val="000099"/>
                </a:solidFill>
              </a:rPr>
              <a:t>We</a:t>
            </a:r>
            <a:r>
              <a:rPr lang="es-ES" altLang="zh-TW" sz="2000" baseline="0">
                <a:solidFill>
                  <a:srgbClr val="000099"/>
                </a:solidFill>
              </a:rPr>
              <a:t> will continue to m</a:t>
            </a:r>
            <a:r>
              <a:rPr lang="en-US" altLang="zh-TW" sz="2000" err="1"/>
              <a:t>ake</a:t>
            </a:r>
            <a:r>
              <a:rPr lang="en-US" altLang="zh-TW" sz="2000"/>
              <a:t> CEDA a key reference for young researchers and nurse EDA/ES new blood through related events</a:t>
            </a:r>
            <a:endParaRPr lang="en-US" altLang="zh-TW" sz="1800">
              <a:solidFill>
                <a:srgbClr val="000099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1800">
                <a:solidFill>
                  <a:srgbClr val="000099"/>
                </a:solidFill>
              </a:rPr>
              <a:t>We</a:t>
            </a:r>
            <a:r>
              <a:rPr lang="en-US" altLang="zh-TW" sz="1800" baseline="0">
                <a:solidFill>
                  <a:srgbClr val="000099"/>
                </a:solidFill>
              </a:rPr>
              <a:t> will continue to o</a:t>
            </a:r>
            <a:r>
              <a:rPr lang="en-US" altLang="zh-TW" sz="2200"/>
              <a:t>utreach to other geographical regions and emerging areas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2200"/>
              <a:t>And</a:t>
            </a:r>
            <a:r>
              <a:rPr lang="en-US" altLang="zh-TW" sz="2200" baseline="0"/>
              <a:t> finally, we will c</a:t>
            </a:r>
            <a:r>
              <a:rPr lang="en-US" altLang="zh-TW" sz="2000"/>
              <a:t>ollaborate with IEEE to add values to our</a:t>
            </a:r>
            <a:r>
              <a:rPr lang="en-US" altLang="zh-TW" sz="2000" baseline="0"/>
              <a:t> </a:t>
            </a:r>
            <a:r>
              <a:rPr lang="en-US" altLang="zh-TW" sz="2000"/>
              <a:t>community; for example, with the request from the IEEE, we will hav</a:t>
            </a:r>
            <a:r>
              <a:rPr lang="en-US" altLang="zh-TW" sz="2000" baseline="0"/>
              <a:t>e the first  CE</a:t>
            </a:r>
            <a:r>
              <a:rPr lang="en-US" altLang="zh-TW" sz="2000">
                <a:solidFill>
                  <a:srgbClr val="000099"/>
                </a:solidFill>
              </a:rPr>
              <a:t>DA Author Education Initiative Talk at DAC'16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TW" baseline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B7593-1E71-4EFA-BB56-54BB0FBF81EA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206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B7593-1E71-4EFA-BB56-54BB0FBF81E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0060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dirty="0"/>
              <a:t>Our CEDA currently has 16 financial</a:t>
            </a:r>
            <a:r>
              <a:rPr lang="en-US" altLang="zh-TW" baseline="0" dirty="0"/>
              <a:t>ly sponsored conferences and 2 technically sponsored ones.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TW" dirty="0"/>
              <a:t>Our conference projection</a:t>
            </a:r>
            <a:r>
              <a:rPr lang="en-US" altLang="zh-TW" baseline="0" dirty="0"/>
              <a:t>s look stable, but there probably won’t be easy growth, something like big data, in the near future.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TW" baseline="0" dirty="0"/>
              <a:t>Here show the financials of the 10 conferences sponsored by us for more than 2 years.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TW" baseline="0" dirty="0"/>
              <a:t>We can see that all of the them had some surpluses, with DAC still our biggest income.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TW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B7593-1E71-4EFA-BB56-54BB0FBF81E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9629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/>
              <a:t>With</a:t>
            </a:r>
            <a:r>
              <a:rPr lang="en-US" altLang="zh-TW" baseline="0"/>
              <a:t> the great effort of our past conference VP, David, we added 5 new conferences last year.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baseline="0"/>
              <a:t>This year, we also have 3 new conferences so far.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baseline="0"/>
              <a:t>For the new sponsorship, we o</a:t>
            </a:r>
            <a:r>
              <a:rPr lang="en-US" altLang="zh-TW"/>
              <a:t>nly accept very few conferences that can show added value and new links with EDA/ES.</a:t>
            </a:r>
            <a:r>
              <a:rPr lang="en-US" altLang="zh-TW" baseline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baseline="0"/>
              <a:t>Typically, their paper acceptance rate is less than 40%. </a:t>
            </a:r>
            <a:endParaRPr lang="en-US" altLang="zh-TW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/>
              <a:t>Currently, we are trying</a:t>
            </a:r>
            <a:r>
              <a:rPr lang="en-US" altLang="zh-TW" baseline="0"/>
              <a:t> to </a:t>
            </a:r>
            <a:r>
              <a:rPr lang="en-US" altLang="zh-TW"/>
              <a:t>reach out to other regions;</a:t>
            </a:r>
            <a:r>
              <a:rPr lang="en-US" altLang="zh-TW" baseline="0"/>
              <a:t> for example, SBCCI in South America, ATS in Asia, and so 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baseline="0"/>
              <a:t>For the conferences with our technical sponsorship, we encourage them to switch to financial sponsorships.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baseline="0"/>
              <a:t>I think some charges from the IEEE Headquarters for technical sponsorship would become a key driving force for such switching.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B7593-1E71-4EFA-BB56-54BB0FBF81EA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5549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dirty="0"/>
              <a:t>So in conclusion, </a:t>
            </a:r>
            <a:r>
              <a:rPr lang="en-US" altLang="zh-TW" sz="2400" dirty="0"/>
              <a:t>CEDA conferences have generally developed well.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2400" dirty="0"/>
              <a:t>We have good</a:t>
            </a:r>
            <a:r>
              <a:rPr lang="en-US" altLang="zh-TW" sz="2400" baseline="0" dirty="0"/>
              <a:t> percentages of shares in </a:t>
            </a:r>
            <a:r>
              <a:rPr lang="en-US" altLang="zh-TW" sz="2200" dirty="0">
                <a:solidFill>
                  <a:srgbClr val="000099"/>
                </a:solidFill>
              </a:rPr>
              <a:t>all major EDA/ES conferences,</a:t>
            </a:r>
            <a:r>
              <a:rPr lang="en-US" altLang="zh-TW" sz="2200" baseline="0" dirty="0">
                <a:solidFill>
                  <a:srgbClr val="000099"/>
                </a:solidFill>
              </a:rPr>
              <a:t> </a:t>
            </a:r>
            <a:r>
              <a:rPr lang="en-US" altLang="zh-TW" sz="2200" dirty="0">
                <a:solidFill>
                  <a:srgbClr val="000099"/>
                </a:solidFill>
              </a:rPr>
              <a:t>where these conferences</a:t>
            </a:r>
            <a:r>
              <a:rPr lang="en-US" altLang="zh-TW" sz="2200" baseline="0" dirty="0">
                <a:solidFill>
                  <a:srgbClr val="000099"/>
                </a:solidFill>
              </a:rPr>
              <a:t> are highly selective, with acceptance rate typically no more than one third.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2200" baseline="0" dirty="0">
                <a:solidFill>
                  <a:srgbClr val="000099"/>
                </a:solidFill>
              </a:rPr>
              <a:t>Looking into the future, </a:t>
            </a:r>
            <a:r>
              <a:rPr lang="en-US" altLang="zh-TW" sz="2400" baseline="0" dirty="0">
                <a:solidFill>
                  <a:schemeClr val="tx1"/>
                </a:solidFill>
              </a:rPr>
              <a:t>we would like to further e</a:t>
            </a:r>
            <a:r>
              <a:rPr lang="en-US" altLang="zh-TW" sz="2200" dirty="0">
                <a:solidFill>
                  <a:srgbClr val="000099"/>
                </a:solidFill>
              </a:rPr>
              <a:t>nhance IT support and services for organizers.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2200" dirty="0">
                <a:solidFill>
                  <a:srgbClr val="000099"/>
                </a:solidFill>
              </a:rPr>
              <a:t>We</a:t>
            </a:r>
            <a:r>
              <a:rPr lang="en-US" altLang="zh-TW" sz="2200" baseline="0" dirty="0">
                <a:solidFill>
                  <a:srgbClr val="000099"/>
                </a:solidFill>
              </a:rPr>
              <a:t> would need growth in hot areas such as IoT, RC, and security to keep CEDA forward looking.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2200" baseline="0" dirty="0">
                <a:solidFill>
                  <a:srgbClr val="000099"/>
                </a:solidFill>
              </a:rPr>
              <a:t>We should further expand our visibility to other regions such as South America, Africa, and Asia by sponsoring more events in these regions.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2200" baseline="0" dirty="0">
                <a:solidFill>
                  <a:srgbClr val="000099"/>
                </a:solidFill>
              </a:rPr>
              <a:t>We also need to e</a:t>
            </a:r>
            <a:r>
              <a:rPr lang="en-US" altLang="zh-TW" sz="2200" dirty="0">
                <a:solidFill>
                  <a:srgbClr val="000099"/>
                </a:solidFill>
              </a:rPr>
              <a:t>ncourage our young researchers to “join” IEEE CEDA and help them develop their career paths</a:t>
            </a:r>
            <a:r>
              <a:rPr lang="en-US" altLang="zh-TW" sz="2200" baseline="0" dirty="0">
                <a:solidFill>
                  <a:srgbClr val="000099"/>
                </a:solidFill>
              </a:rPr>
              <a:t> and even leadership in our community.</a:t>
            </a:r>
            <a:endParaRPr lang="en-US" altLang="zh-TW" sz="2000" dirty="0">
              <a:solidFill>
                <a:srgbClr val="0066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B7593-1E71-4EFA-BB56-54BB0FBF81EA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1523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/>
              <a:t>To achieve</a:t>
            </a:r>
            <a:r>
              <a:rPr lang="en-US" altLang="zh-TW" baseline="0"/>
              <a:t> these goals, we have these key strategies: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2000" baseline="0"/>
              <a:t>We will continue to c</a:t>
            </a:r>
            <a:r>
              <a:rPr lang="en-US" altLang="zh-TW" sz="2000"/>
              <a:t>ollaborate with other societies/organizations in all main conferences in EDA/ES and make CEDA more influential in related growing areas with CEDA activities/financial/technical support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2000"/>
              <a:t>We</a:t>
            </a:r>
            <a:r>
              <a:rPr lang="en-US" altLang="zh-TW" sz="2000" baseline="0"/>
              <a:t> will surely continue to p</a:t>
            </a:r>
            <a:r>
              <a:rPr lang="en-US" altLang="zh-TW" sz="2000"/>
              <a:t>rovide needed help (documentations, financial supports, etc.) to conference organizers, say, by f</a:t>
            </a:r>
            <a:r>
              <a:rPr lang="es-ES" altLang="zh-TW" sz="2000">
                <a:solidFill>
                  <a:srgbClr val="000099"/>
                </a:solidFill>
              </a:rPr>
              <a:t>urther enahncing on-line sponsorship application support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altLang="zh-TW" sz="2000">
                <a:solidFill>
                  <a:srgbClr val="000099"/>
                </a:solidFill>
              </a:rPr>
              <a:t>We</a:t>
            </a:r>
            <a:r>
              <a:rPr lang="es-ES" altLang="zh-TW" sz="2000" baseline="0">
                <a:solidFill>
                  <a:srgbClr val="000099"/>
                </a:solidFill>
              </a:rPr>
              <a:t> will continue to m</a:t>
            </a:r>
            <a:r>
              <a:rPr lang="en-US" altLang="zh-TW" sz="2000" err="1"/>
              <a:t>ake</a:t>
            </a:r>
            <a:r>
              <a:rPr lang="en-US" altLang="zh-TW" sz="2000"/>
              <a:t> CEDA a key reference for young researchers and nurse EDA/ES new blood through related events</a:t>
            </a:r>
            <a:endParaRPr lang="en-US" altLang="zh-TW" sz="1800">
              <a:solidFill>
                <a:srgbClr val="000099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1800">
                <a:solidFill>
                  <a:srgbClr val="000099"/>
                </a:solidFill>
              </a:rPr>
              <a:t>We</a:t>
            </a:r>
            <a:r>
              <a:rPr lang="en-US" altLang="zh-TW" sz="1800" baseline="0">
                <a:solidFill>
                  <a:srgbClr val="000099"/>
                </a:solidFill>
              </a:rPr>
              <a:t> will continue to o</a:t>
            </a:r>
            <a:r>
              <a:rPr lang="en-US" altLang="zh-TW" sz="2200"/>
              <a:t>utreach to other geographical regions and emerging areas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2200"/>
              <a:t>And</a:t>
            </a:r>
            <a:r>
              <a:rPr lang="en-US" altLang="zh-TW" sz="2200" baseline="0"/>
              <a:t> finally, we will c</a:t>
            </a:r>
            <a:r>
              <a:rPr lang="en-US" altLang="zh-TW" sz="2000"/>
              <a:t>ollaborate with IEEE to add values to our</a:t>
            </a:r>
            <a:r>
              <a:rPr lang="en-US" altLang="zh-TW" sz="2000" baseline="0"/>
              <a:t> </a:t>
            </a:r>
            <a:r>
              <a:rPr lang="en-US" altLang="zh-TW" sz="2000"/>
              <a:t>community; for example, with the request from the IEEE, we will hav</a:t>
            </a:r>
            <a:r>
              <a:rPr lang="en-US" altLang="zh-TW" sz="2000" baseline="0"/>
              <a:t>e the first  CE</a:t>
            </a:r>
            <a:r>
              <a:rPr lang="en-US" altLang="zh-TW" sz="2000">
                <a:solidFill>
                  <a:srgbClr val="000099"/>
                </a:solidFill>
              </a:rPr>
              <a:t>DA Author Education Initiative Talk at DAC'16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TW" baseline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B7593-1E71-4EFA-BB56-54BB0FBF81EA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1345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69605" y="1588296"/>
            <a:ext cx="7766936" cy="1646302"/>
          </a:xfrm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72693" y="3541080"/>
            <a:ext cx="7766936" cy="1096899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of Chair</a:t>
            </a:r>
          </a:p>
          <a:p>
            <a:r>
              <a:rPr lang="en-US" dirty="0"/>
              <a:t>Members of Committee (if applicable)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130" y="15832"/>
            <a:ext cx="2333625" cy="1343025"/>
          </a:xfrm>
          <a:prstGeom prst="rect">
            <a:avLst/>
          </a:prstGeom>
        </p:spPr>
      </p:pic>
      <p:grpSp>
        <p:nvGrpSpPr>
          <p:cNvPr id="32" name="Group 31"/>
          <p:cNvGrpSpPr/>
          <p:nvPr userDrawn="1"/>
        </p:nvGrpSpPr>
        <p:grpSpPr>
          <a:xfrm>
            <a:off x="9774130" y="5559552"/>
            <a:ext cx="2454618" cy="1383792"/>
            <a:chOff x="9211269" y="5211741"/>
            <a:chExt cx="2846791" cy="1646259"/>
          </a:xfrm>
        </p:grpSpPr>
        <p:pic>
          <p:nvPicPr>
            <p:cNvPr id="33" name="Picture 32"/>
            <p:cNvPicPr>
              <a:picLocks noChangeAspect="1"/>
            </p:cNvPicPr>
            <p:nvPr userDrawn="1"/>
          </p:nvPicPr>
          <p:blipFill>
            <a:blip r:embed="rId3" cstate="hq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4941" y="5691472"/>
              <a:ext cx="2793119" cy="1166528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 userDrawn="1"/>
          </p:nvPicPr>
          <p:blipFill>
            <a:blip r:embed="rId4" cstate="hqprint">
              <a:clrChange>
                <a:clrFrom>
                  <a:srgbClr val="FFFDE5"/>
                </a:clrFrom>
                <a:clrTo>
                  <a:srgbClr val="FFFDE5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8931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1269" y="5211741"/>
              <a:ext cx="2606699" cy="760395"/>
            </a:xfrm>
            <a:prstGeom prst="rect">
              <a:avLst/>
            </a:prstGeom>
          </p:spPr>
        </p:pic>
      </p:grpSp>
      <p:sp>
        <p:nvSpPr>
          <p:cNvPr id="38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52540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/>
              <a:t>3/26/2017</a:t>
            </a:r>
          </a:p>
        </p:txBody>
      </p:sp>
      <p:sp>
        <p:nvSpPr>
          <p:cNvPr id="3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516850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/>
              <a:t>IEEE CEDA Annual Board of Governors’ Meeting</a:t>
            </a: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6066" y="6560043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78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002736" y="650142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/>
              <a:t>3/26/2017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101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/>
              <a:t>IEEE CEDA Annual Board of Governors’ Meeting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57217" y="65360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2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3052545" y="650142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/>
              <a:t>3/26/2017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4910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/>
              <a:t>IEEE CEDA Annual Board of Governors’ Meeting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7026" y="65360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1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54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979393" y="650142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/>
              <a:t>3/26/2017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758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/>
              <a:t>IEEE CEDA Annual Board of Governors’ Meeting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33874" y="65360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9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003777" y="6434089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/>
              <a:t>3/26/2017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6142" y="6425537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/>
              <a:t>IEEE CEDA Annual Board of Governors’ Meeting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58258" y="646873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15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52" y="2160590"/>
            <a:ext cx="8596668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7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76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w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1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IEEE CEDA </a:t>
            </a:r>
            <a:br>
              <a:rPr lang="en-US" dirty="0"/>
            </a:br>
            <a:r>
              <a:rPr lang="en-US" dirty="0"/>
              <a:t>Annual Board of Governors’ Meeting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9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President </a:t>
            </a:r>
            <a:r>
              <a:rPr lang="en-US" dirty="0" err="1"/>
              <a:t>Shishpal</a:t>
            </a:r>
            <a:r>
              <a:rPr lang="en-US" dirty="0"/>
              <a:t> S. Rawat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049914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/>
              <a:t>3/26/2017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041362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/>
              <a:t>IEEE CEDA Annual Board of Governors’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6066" y="6084555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130" y="15832"/>
            <a:ext cx="2333625" cy="1343025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9774130" y="5547360"/>
            <a:ext cx="2454618" cy="1383792"/>
            <a:chOff x="9211269" y="5211741"/>
            <a:chExt cx="2846791" cy="1646259"/>
          </a:xfrm>
        </p:grpSpPr>
        <p:pic>
          <p:nvPicPr>
            <p:cNvPr id="29" name="Picture 28"/>
            <p:cNvPicPr>
              <a:picLocks noChangeAspect="1"/>
            </p:cNvPicPr>
            <p:nvPr userDrawn="1"/>
          </p:nvPicPr>
          <p:blipFill>
            <a:blip r:embed="rId11" cstate="hq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4941" y="5691472"/>
              <a:ext cx="2793119" cy="1166528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12" cstate="hqprint">
              <a:clrChange>
                <a:clrFrom>
                  <a:srgbClr val="FFFDE5"/>
                </a:clrFrom>
                <a:clrTo>
                  <a:srgbClr val="FFFDE5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colorTemperature colorTemp="8931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1269" y="5211741"/>
              <a:ext cx="2606699" cy="7603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8555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Californian FB" panose="0207040306080B030204" pitchFamily="18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8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1pPr>
      <a:lvl2pPr marL="4572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6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jpg"/><Relationship Id="rId17" Type="http://schemas.openxmlformats.org/officeDocument/2006/relationships/image" Target="../media/image18.JP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jpe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7335" y="184730"/>
            <a:ext cx="8596668" cy="2223621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Conferences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77335" y="2776622"/>
            <a:ext cx="8596668" cy="3557702"/>
          </a:xfrm>
        </p:spPr>
        <p:txBody>
          <a:bodyPr>
            <a:noAutofit/>
          </a:bodyPr>
          <a:lstStyle/>
          <a:p>
            <a:r>
              <a:rPr lang="en-US" sz="2000" b="1" dirty="0"/>
              <a:t>VP-Conferences, Yao-Wen Chang (National Taiwan University)</a:t>
            </a:r>
          </a:p>
          <a:p>
            <a:endParaRPr lang="en-US" sz="2000" dirty="0"/>
          </a:p>
          <a:p>
            <a:r>
              <a:rPr lang="en-US" sz="2000" b="1" dirty="0"/>
              <a:t>Committee:</a:t>
            </a:r>
            <a:endParaRPr lang="en-US" altLang="zh-TW" sz="2000" b="1" dirty="0"/>
          </a:p>
          <a:p>
            <a:pPr lvl="1" fontAlgn="base"/>
            <a:r>
              <a:rPr lang="en-US" altLang="zh-TW" sz="2000" b="1" dirty="0">
                <a:solidFill>
                  <a:srgbClr val="002060"/>
                </a:solidFill>
              </a:rPr>
              <a:t>Chuck Alpert (Cadence) </a:t>
            </a:r>
          </a:p>
          <a:p>
            <a:pPr lvl="1" fontAlgn="base"/>
            <a:r>
              <a:rPr lang="en-US" altLang="zh-TW" sz="2000" b="1" dirty="0" err="1">
                <a:solidFill>
                  <a:srgbClr val="002060"/>
                </a:solidFill>
              </a:rPr>
              <a:t>Naehyuck</a:t>
            </a:r>
            <a:r>
              <a:rPr lang="en-US" altLang="zh-TW" sz="2000" b="1">
                <a:solidFill>
                  <a:srgbClr val="002060"/>
                </a:solidFill>
              </a:rPr>
              <a:t> Chang (KAIST)</a:t>
            </a:r>
          </a:p>
          <a:p>
            <a:pPr lvl="1" fontAlgn="base"/>
            <a:r>
              <a:rPr lang="en-US" altLang="zh-TW" sz="2000" b="1" err="1">
                <a:solidFill>
                  <a:srgbClr val="002060"/>
                </a:solidFill>
              </a:rPr>
              <a:t>Azadeh</a:t>
            </a:r>
            <a:r>
              <a:rPr lang="en-US" altLang="zh-TW" sz="2000" b="1">
                <a:solidFill>
                  <a:srgbClr val="002060"/>
                </a:solidFill>
              </a:rPr>
              <a:t> </a:t>
            </a:r>
            <a:r>
              <a:rPr lang="en-US" altLang="zh-TW" sz="2000" b="1" err="1">
                <a:solidFill>
                  <a:srgbClr val="002060"/>
                </a:solidFill>
              </a:rPr>
              <a:t>Davoodi</a:t>
            </a:r>
            <a:r>
              <a:rPr lang="en-US" altLang="zh-TW" sz="2000" b="1">
                <a:solidFill>
                  <a:srgbClr val="002060"/>
                </a:solidFill>
              </a:rPr>
              <a:t> (Univ. Wisconsin)</a:t>
            </a:r>
          </a:p>
          <a:p>
            <a:pPr lvl="1" fontAlgn="base"/>
            <a:r>
              <a:rPr lang="en-US" altLang="zh-TW" sz="2000" b="1" err="1">
                <a:solidFill>
                  <a:srgbClr val="002060"/>
                </a:solidFill>
              </a:rPr>
              <a:t>Joerg</a:t>
            </a:r>
            <a:r>
              <a:rPr lang="en-US" altLang="zh-TW" sz="2000" b="1">
                <a:solidFill>
                  <a:srgbClr val="002060"/>
                </a:solidFill>
              </a:rPr>
              <a:t> Henkel (KIT)</a:t>
            </a:r>
          </a:p>
          <a:p>
            <a:pPr lvl="1" fontAlgn="base"/>
            <a:r>
              <a:rPr lang="en-US" altLang="zh-TW" sz="2000" b="1">
                <a:solidFill>
                  <a:srgbClr val="002060"/>
                </a:solidFill>
              </a:rPr>
              <a:t>Frank Liu (IBM)</a:t>
            </a:r>
          </a:p>
          <a:p>
            <a:pPr lvl="1" fontAlgn="base"/>
            <a:r>
              <a:rPr lang="en-US" altLang="zh-TW" sz="2000" b="1">
                <a:solidFill>
                  <a:srgbClr val="002060"/>
                </a:solidFill>
              </a:rPr>
              <a:t>Sri </a:t>
            </a:r>
            <a:r>
              <a:rPr lang="en-US" altLang="zh-TW" sz="2000" b="1" err="1">
                <a:solidFill>
                  <a:srgbClr val="002060"/>
                </a:solidFill>
              </a:rPr>
              <a:t>Parameswaran</a:t>
            </a:r>
            <a:r>
              <a:rPr lang="en-US" altLang="zh-TW" sz="2000" b="1">
                <a:solidFill>
                  <a:srgbClr val="002060"/>
                </a:solidFill>
              </a:rPr>
              <a:t> (UNSW)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07221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697" y="283257"/>
            <a:ext cx="9352831" cy="132080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0070C0"/>
                </a:solidFill>
              </a:rPr>
              <a:t>DAC Statistics (backup slide)</a:t>
            </a:r>
            <a:endParaRPr lang="en-US" sz="3200" b="1">
              <a:solidFill>
                <a:srgbClr val="FF0000"/>
              </a:solidFill>
            </a:endParaRPr>
          </a:p>
        </p:txBody>
      </p:sp>
      <p:graphicFrame>
        <p:nvGraphicFramePr>
          <p:cNvPr id="4" name="Group 4"/>
          <p:cNvGraphicFramePr>
            <a:graphicFrameLocks/>
          </p:cNvGraphicFramePr>
          <p:nvPr>
            <p:extLst/>
          </p:nvPr>
        </p:nvGraphicFramePr>
        <p:xfrm>
          <a:off x="478173" y="1392572"/>
          <a:ext cx="3045204" cy="4229721"/>
        </p:xfrm>
        <a:graphic>
          <a:graphicData uri="http://schemas.openxmlformats.org/drawingml/2006/table">
            <a:tbl>
              <a:tblPr/>
              <a:tblGrid>
                <a:gridCol w="486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9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3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8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7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6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zh-TW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(147</a:t>
                      </a:r>
                      <a:r>
                        <a:rPr kumimoji="1" lang="en-US" altLang="zh-TW" sz="11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#</a:t>
                      </a: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(152)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(163)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(154)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5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1</a:t>
                      </a:r>
                      <a:r>
                        <a:rPr kumimoji="1" lang="en-US" altLang="zh-TW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st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(103)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(116)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(120)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(114)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2</a:t>
                      </a:r>
                      <a:r>
                        <a:rPr kumimoji="1" lang="en-US" altLang="zh-TW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nd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 (7)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3</a:t>
                      </a:r>
                      <a:r>
                        <a:rPr kumimoji="1" lang="en-US" altLang="zh-TW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rd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Italy 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 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4</a:t>
                      </a:r>
                      <a:r>
                        <a:rPr kumimoji="1" lang="en-US" altLang="zh-TW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th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Belgium 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Israel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India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Japan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Italy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France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5</a:t>
                      </a:r>
                      <a:r>
                        <a:rPr kumimoji="1" lang="en-US" altLang="zh-TW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th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Switzerland 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530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6</a:t>
                      </a:r>
                      <a:r>
                        <a:rPr kumimoji="1" lang="en-US" altLang="zh-TW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th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France (3)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7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Japan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99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7</a:t>
                      </a:r>
                      <a:r>
                        <a:rPr kumimoji="1" lang="en-US" altLang="zh-TW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th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zh-TW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zh-TW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3270346"/>
              </p:ext>
            </p:extLst>
          </p:nvPr>
        </p:nvGraphicFramePr>
        <p:xfrm>
          <a:off x="3523378" y="1390668"/>
          <a:ext cx="6616306" cy="4231625"/>
        </p:xfrm>
        <a:graphic>
          <a:graphicData uri="http://schemas.openxmlformats.org/drawingml/2006/table">
            <a:tbl>
              <a:tblPr/>
              <a:tblGrid>
                <a:gridCol w="709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9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2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0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94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94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30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73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2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(201)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(153)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(147)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(148)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(148)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(154)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(166)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(150)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(174)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(125)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(98)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(94)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(80)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(84)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(82)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(97)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7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(12)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(12)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(19)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(20)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7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 </a:t>
                      </a: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(10</a:t>
                      </a: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</a:t>
                      </a: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(11)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758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Spain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 </a:t>
                      </a: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 </a:t>
                      </a: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(9)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 </a:t>
                      </a: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(9)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 (8)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(9)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+ HK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34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Singapore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en-US" altLang="zh-TW" sz="11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Singapore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Switzerland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90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Netherlands</a:t>
                      </a: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Singapore 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Singapore 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en-US" altLang="zh-TW" sz="11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Israel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Switzerland 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Switzerland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France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00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Italy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Singapore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7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Israel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Switzerland (3)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Belgium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(2)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Group 4"/>
          <p:cNvGraphicFramePr>
            <a:graphicFrameLocks/>
          </p:cNvGraphicFramePr>
          <p:nvPr>
            <p:extLst/>
          </p:nvPr>
        </p:nvGraphicFramePr>
        <p:xfrm>
          <a:off x="10139684" y="1386760"/>
          <a:ext cx="1585468" cy="4241343"/>
        </p:xfrm>
        <a:graphic>
          <a:graphicData uri="http://schemas.openxmlformats.org/drawingml/2006/table">
            <a:tbl>
              <a:tblPr/>
              <a:tblGrid>
                <a:gridCol w="792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4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(164)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(152)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4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(82)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(78)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+ HK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(14)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(11)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(13)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(10)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(6)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252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Singapore, Spain, Switzerland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Switzerland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252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UK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(3)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878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267" y="37475"/>
            <a:ext cx="8840787" cy="641350"/>
          </a:xfrm>
        </p:spPr>
        <p:txBody>
          <a:bodyPr>
            <a:normAutofit/>
          </a:bodyPr>
          <a:lstStyle/>
          <a:p>
            <a:pPr>
              <a:buFont typeface="Symbol" pitchFamily="18" charset="2"/>
              <a:buNone/>
            </a:pPr>
            <a:r>
              <a:rPr lang="en-US" sz="2400" b="1">
                <a:solidFill>
                  <a:srgbClr val="0070C0"/>
                </a:solidFill>
              </a:rPr>
              <a:t>CEDA (Conferences) Strategy/Goals 2017</a:t>
            </a:r>
            <a:endParaRPr lang="en-US" sz="2400" b="1">
              <a:solidFill>
                <a:srgbClr val="FF0000"/>
              </a:solidFill>
            </a:endParaRPr>
          </a:p>
        </p:txBody>
      </p:sp>
      <p:graphicFrame>
        <p:nvGraphicFramePr>
          <p:cNvPr id="162836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484731"/>
              </p:ext>
            </p:extLst>
          </p:nvPr>
        </p:nvGraphicFramePr>
        <p:xfrm>
          <a:off x="357267" y="605131"/>
          <a:ext cx="9483776" cy="5928360"/>
        </p:xfrm>
        <a:graphic>
          <a:graphicData uri="http://schemas.openxmlformats.org/drawingml/2006/table">
            <a:tbl>
              <a:tblPr/>
              <a:tblGrid>
                <a:gridCol w="4544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9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93643">
                <a:tc>
                  <a:txBody>
                    <a:bodyPr/>
                    <a:lstStyle/>
                    <a:p>
                      <a:pPr marL="169863" marR="0" lvl="0" indent="-169863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The Goal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lang="en-US" sz="14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Continue to be the preferred organizer and sponsor for high-value conferences in EDA and ES related areas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lang="en-US" sz="14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Increase CEDA’s influence and visibility in growing areas related to EDA and ES</a:t>
                      </a:r>
                    </a:p>
                  </a:txBody>
                  <a:tcPr marT="91440" marB="9144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  <a:gs pos="50000">
                          <a:schemeClr val="bg1"/>
                        </a:gs>
                        <a:gs pos="10000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88925" marR="0" lvl="0" indent="-288925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Key Strategies</a:t>
                      </a:r>
                      <a:endParaRPr lang="en-US" sz="18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1" indent="-228600">
                        <a:spcBef>
                          <a:spcPts val="1200"/>
                        </a:spcBef>
                        <a:buFont typeface="+mj-lt"/>
                        <a:buAutoNum type="arabicPeriod"/>
                      </a:pPr>
                      <a:r>
                        <a:rPr lang="es-ES" altLang="zh-TW" sz="1300">
                          <a:solidFill>
                            <a:schemeClr val="tx1"/>
                          </a:solidFill>
                        </a:rPr>
                        <a:t>Collaborate with other</a:t>
                      </a:r>
                      <a:r>
                        <a:rPr lang="es-ES" altLang="zh-TW" sz="1300" baseline="0">
                          <a:solidFill>
                            <a:schemeClr val="tx1"/>
                          </a:solidFill>
                        </a:rPr>
                        <a:t> societies/organizations </a:t>
                      </a:r>
                      <a:r>
                        <a:rPr lang="es-ES" altLang="zh-TW" sz="1300">
                          <a:solidFill>
                            <a:schemeClr val="tx1"/>
                          </a:solidFill>
                        </a:rPr>
                        <a:t>in all main conferences in EDA/ES and make CEDA more</a:t>
                      </a:r>
                      <a:r>
                        <a:rPr lang="es-ES" altLang="zh-TW" sz="1300" baseline="0">
                          <a:solidFill>
                            <a:schemeClr val="tx1"/>
                          </a:solidFill>
                        </a:rPr>
                        <a:t> influential </a:t>
                      </a:r>
                      <a:r>
                        <a:rPr lang="es-ES" altLang="zh-TW" sz="1300">
                          <a:solidFill>
                            <a:schemeClr val="tx1"/>
                          </a:solidFill>
                        </a:rPr>
                        <a:t>in related growing areas with CEDA</a:t>
                      </a:r>
                      <a:r>
                        <a:rPr lang="es-ES" altLang="zh-TW" sz="1300" baseline="0">
                          <a:solidFill>
                            <a:schemeClr val="tx1"/>
                          </a:solidFill>
                        </a:rPr>
                        <a:t> activities/financial support</a:t>
                      </a:r>
                      <a:endParaRPr lang="es-ES" altLang="zh-TW" sz="1300">
                        <a:solidFill>
                          <a:schemeClr val="tx1"/>
                        </a:solidFill>
                      </a:endParaRPr>
                    </a:p>
                    <a:p>
                      <a:pPr marL="457200" lvl="1" indent="-228600">
                        <a:spcBef>
                          <a:spcPts val="1200"/>
                        </a:spcBef>
                        <a:buFont typeface="+mj-lt"/>
                        <a:buAutoNum type="arabicPeriod"/>
                      </a:pPr>
                      <a:r>
                        <a:rPr lang="es-ES" altLang="zh-TW" sz="1300">
                          <a:solidFill>
                            <a:schemeClr val="tx1"/>
                          </a:solidFill>
                        </a:rPr>
                        <a:t>Provide</a:t>
                      </a:r>
                      <a:r>
                        <a:rPr lang="es-ES" altLang="zh-TW" sz="1300" baseline="0">
                          <a:solidFill>
                            <a:schemeClr val="tx1"/>
                          </a:solidFill>
                        </a:rPr>
                        <a:t> needed help (documentations, financial supports, etc.) to c</a:t>
                      </a:r>
                      <a:r>
                        <a:rPr lang="es-ES" altLang="zh-TW" sz="1300">
                          <a:solidFill>
                            <a:schemeClr val="tx1"/>
                          </a:solidFill>
                        </a:rPr>
                        <a:t>onference organizers</a:t>
                      </a:r>
                    </a:p>
                    <a:p>
                      <a:pPr marL="4572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altLang="zh-TW" sz="1300">
                          <a:solidFill>
                            <a:schemeClr val="tx1"/>
                          </a:solidFill>
                        </a:rPr>
                        <a:t>Make CEDA a key reference for young researchers and nurse EDA/ES</a:t>
                      </a:r>
                      <a:r>
                        <a:rPr lang="es-ES" altLang="zh-TW" sz="130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altLang="zh-TW" sz="1300">
                          <a:solidFill>
                            <a:schemeClr val="tx1"/>
                          </a:solidFill>
                        </a:rPr>
                        <a:t>new blood </a:t>
                      </a:r>
                    </a:p>
                    <a:p>
                      <a:pPr marL="457200" marR="0" lvl="1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altLang="zh-TW" sz="1300">
                          <a:solidFill>
                            <a:schemeClr val="tx1"/>
                          </a:solidFill>
                        </a:rPr>
                        <a:t>Outreach to other geographical regions and emerging areas</a:t>
                      </a:r>
                    </a:p>
                    <a:p>
                      <a:pPr marL="457200" lvl="1" indent="-228600">
                        <a:spcBef>
                          <a:spcPts val="1200"/>
                        </a:spcBef>
                        <a:buFont typeface="+mj-lt"/>
                        <a:buAutoNum type="arabicPeriod"/>
                      </a:pPr>
                      <a:r>
                        <a:rPr lang="es-ES" altLang="zh-TW" sz="1300">
                          <a:solidFill>
                            <a:schemeClr val="tx1"/>
                          </a:solidFill>
                        </a:rPr>
                        <a:t>Collaborate with IEEE to add values to the community</a:t>
                      </a:r>
                    </a:p>
                  </a:txBody>
                  <a:tcPr marT="91440" marB="9144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  <a:gs pos="50000">
                          <a:schemeClr val="bg1"/>
                        </a:gs>
                        <a:gs pos="10000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4547">
                <a:tc>
                  <a:txBody>
                    <a:bodyPr/>
                    <a:lstStyle/>
                    <a:p>
                      <a:pPr marL="288925" marR="0" lvl="0" indent="-288925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Top Goals for </a:t>
                      </a:r>
                      <a:r>
                        <a:rPr kumimoji="0" lang="en-US" sz="18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+mn-ea"/>
                          <a:cs typeface="Arial" charset="0"/>
                        </a:rPr>
                        <a:t>2017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altLang="zh-TW" sz="1400">
                          <a:solidFill>
                            <a:schemeClr val="tx1"/>
                          </a:solidFill>
                        </a:rPr>
                        <a:t>Ensure continued stability for existing conferences</a:t>
                      </a:r>
                      <a:endParaRPr lang="es-ES" altLang="zh-TW" sz="1400"/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altLang="zh-TW" sz="1400">
                          <a:solidFill>
                            <a:schemeClr val="tx1"/>
                          </a:solidFill>
                        </a:rPr>
                        <a:t>Grow in other geographical areas: Asia, etc.  (with CEDA chapters and distinguished lecture</a:t>
                      </a:r>
                      <a:r>
                        <a:rPr lang="es-ES" altLang="zh-TW" sz="1400" baseline="0">
                          <a:solidFill>
                            <a:schemeClr val="tx1"/>
                          </a:solidFill>
                        </a:rPr>
                        <a:t> programs</a:t>
                      </a:r>
                      <a:r>
                        <a:rPr lang="es-ES" altLang="zh-TW" sz="1400">
                          <a:solidFill>
                            <a:schemeClr val="tx1"/>
                          </a:solidFill>
                        </a:rPr>
                        <a:t>) and add CEDA activities/financial support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altLang="zh-TW" sz="1400">
                          <a:solidFill>
                            <a:schemeClr val="tx1"/>
                          </a:solidFill>
                        </a:rPr>
                        <a:t>Grow in key emerging topics (IoT, rebooting computing,</a:t>
                      </a:r>
                      <a:r>
                        <a:rPr lang="es-ES" altLang="zh-TW" sz="1400" baseline="0">
                          <a:solidFill>
                            <a:schemeClr val="tx1"/>
                          </a:solidFill>
                        </a:rPr>
                        <a:t> security, energy, data science, etc.)</a:t>
                      </a:r>
                      <a:endParaRPr lang="es-ES" altLang="zh-TW" sz="1400">
                        <a:solidFill>
                          <a:schemeClr val="tx1"/>
                        </a:solidFill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altLang="zh-TW" sz="1400">
                          <a:solidFill>
                            <a:schemeClr val="tx1"/>
                          </a:solidFill>
                        </a:rPr>
                        <a:t>Help young researchers to “join” CEDA and organize CEDA events</a:t>
                      </a:r>
                    </a:p>
                  </a:txBody>
                  <a:tcPr marT="91440" marB="9144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  <a:gs pos="50000">
                          <a:schemeClr val="bg1"/>
                        </a:gs>
                        <a:gs pos="10000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88925" marR="0" lvl="0" indent="-288925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uLnTx/>
                          <a:uFillTx/>
                          <a:latin typeface="Verdana" pitchFamily="34" charset="0"/>
                          <a:ea typeface="+mn-ea"/>
                          <a:cs typeface="Arial" charset="0"/>
                        </a:rPr>
                        <a:t>Dependencies/Key Issues</a:t>
                      </a: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Verdana" pitchFamily="34" charset="0"/>
                        <a:ea typeface="+mn-ea"/>
                        <a:cs typeface="Arial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Arial" charset="0"/>
                        </a:rPr>
                        <a:t>DAC incomes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Arial" charset="0"/>
                        </a:rPr>
                        <a:t>Budget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Arial" charset="0"/>
                        </a:rPr>
                        <a:t>Volunteer recruitment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Arial" charset="0"/>
                        </a:rPr>
                        <a:t>Conference assessment criteria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Verdana" pitchFamily="34" charset="0"/>
                        <a:ea typeface="+mn-ea"/>
                        <a:cs typeface="Arial" charset="0"/>
                      </a:endParaRPr>
                    </a:p>
                  </a:txBody>
                  <a:tcPr marT="91440" marB="9144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  <a:gs pos="50000">
                          <a:schemeClr val="bg1"/>
                        </a:gs>
                        <a:gs pos="10000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Date Placeholder 2"/>
          <p:cNvSpPr txBox="1">
            <a:spLocks/>
          </p:cNvSpPr>
          <p:nvPr/>
        </p:nvSpPr>
        <p:spPr>
          <a:xfrm>
            <a:off x="8383588" y="6662990"/>
            <a:ext cx="2133600" cy="1950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3/6/2017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6431448" y="5602233"/>
            <a:ext cx="1199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Yao-Wen Chang</a:t>
            </a:r>
          </a:p>
        </p:txBody>
      </p:sp>
    </p:spTree>
    <p:extLst>
      <p:ext uri="{BB962C8B-B14F-4D97-AF65-F5344CB8AC3E}">
        <p14:creationId xmlns:p14="http://schemas.microsoft.com/office/powerpoint/2010/main" val="3611167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767" y="402042"/>
            <a:ext cx="9352831" cy="132080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0070C0"/>
                </a:solidFill>
              </a:rPr>
              <a:t>Key Strategies  </a:t>
            </a:r>
            <a:r>
              <a:rPr lang="en-US" sz="2400" b="1">
                <a:solidFill>
                  <a:srgbClr val="0070C0"/>
                </a:solidFill>
              </a:rPr>
              <a:t>(March 2017)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767" y="985602"/>
            <a:ext cx="10340735" cy="5422882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Collaborate with other organizations in main conferences in EDA/ES and make CEDA more influential in re</a:t>
            </a:r>
            <a:r>
              <a:rPr lang="en-US" altLang="zh-TW" sz="2000" b="1"/>
              <a:t>la</a:t>
            </a:r>
            <a:r>
              <a:rPr lang="en-US" sz="2000" b="1"/>
              <a:t>ted growing areas with CEDA activities/financial support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ES" altLang="zh-TW" sz="1800" b="1">
                <a:solidFill>
                  <a:srgbClr val="000099"/>
                </a:solidFill>
              </a:rPr>
              <a:t>Financially sound, but need to keep growing</a:t>
            </a:r>
            <a:endParaRPr lang="en-US" sz="1800" b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Provide needed help (documentations, financial supports, etc.) to conference organizers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altLang="zh-TW" sz="1800" b="1">
                <a:solidFill>
                  <a:srgbClr val="000099"/>
                </a:solidFill>
              </a:rPr>
              <a:t>Further</a:t>
            </a:r>
            <a:r>
              <a:rPr lang="es-ES" altLang="zh-TW" sz="1800" b="1">
                <a:solidFill>
                  <a:srgbClr val="000099"/>
                </a:solidFill>
              </a:rPr>
              <a:t> </a:t>
            </a:r>
            <a:r>
              <a:rPr lang="en-US" altLang="zh-TW" sz="1800" b="1">
                <a:solidFill>
                  <a:srgbClr val="000099"/>
                </a:solidFill>
              </a:rPr>
              <a:t>enhance</a:t>
            </a:r>
            <a:r>
              <a:rPr lang="es-ES" altLang="zh-TW" sz="1800" b="1">
                <a:solidFill>
                  <a:srgbClr val="000099"/>
                </a:solidFill>
              </a:rPr>
              <a:t> sponsorship application support </a:t>
            </a:r>
            <a:endParaRPr lang="en-US" sz="1800" b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Make CEDA a key reference for young researchers and nurse EDA/ES new blood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800" b="1">
                <a:solidFill>
                  <a:srgbClr val="000099"/>
                </a:solidFill>
              </a:rPr>
              <a:t>Young Faculty Workshop at DAC, IEEE Rebooting Computing Competition at DAC, </a:t>
            </a:r>
            <a:r>
              <a:rPr lang="zh-TW" altLang="en-US" sz="1800" b="1">
                <a:solidFill>
                  <a:srgbClr val="000099"/>
                </a:solidFill>
              </a:rPr>
              <a:t>                              </a:t>
            </a:r>
            <a:r>
              <a:rPr lang="en-US" sz="1800" b="1">
                <a:solidFill>
                  <a:srgbClr val="000099"/>
                </a:solidFill>
              </a:rPr>
              <a:t>IEEE CEDA IoT competition at DATE, </a:t>
            </a:r>
            <a:r>
              <a:rPr lang="en-US" altLang="zh-TW" sz="1800" b="1">
                <a:solidFill>
                  <a:srgbClr val="000099"/>
                </a:solidFill>
              </a:rPr>
              <a:t>Ph.D. Forum at DATE, </a:t>
            </a:r>
            <a:r>
              <a:rPr lang="en-US" sz="1800" b="1">
                <a:solidFill>
                  <a:srgbClr val="000099"/>
                </a:solidFill>
              </a:rPr>
              <a:t>CAD Contest at ICCAD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/>
              <a:t>Outreach to other geographical regions and emerging areas</a:t>
            </a:r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s-ES" altLang="zh-TW" sz="1800" b="1">
                <a:solidFill>
                  <a:srgbClr val="000099"/>
                </a:solidFill>
              </a:rPr>
              <a:t>Grow in other regions: Asia (e.g., Beijing EDA Outreach Workshop, ITC-Asia), South America</a:t>
            </a:r>
            <a:r>
              <a:rPr lang="zh-TW" altLang="en-US" sz="1800" b="1">
                <a:solidFill>
                  <a:srgbClr val="000099"/>
                </a:solidFill>
              </a:rPr>
              <a:t> </a:t>
            </a:r>
            <a:r>
              <a:rPr lang="en-US" altLang="zh-TW" sz="1800" b="1">
                <a:solidFill>
                  <a:srgbClr val="000099"/>
                </a:solidFill>
              </a:rPr>
              <a:t>(e.g., SBCCI)</a:t>
            </a:r>
            <a:r>
              <a:rPr lang="es-ES" altLang="zh-TW" sz="1800" b="1">
                <a:solidFill>
                  <a:srgbClr val="000099"/>
                </a:solidFill>
              </a:rPr>
              <a:t>, etc. (outreach programme and CEDA Distinguished Lecturers)</a:t>
            </a:r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s-ES" altLang="zh-TW" sz="1800" b="1">
                <a:solidFill>
                  <a:srgbClr val="000099"/>
                </a:solidFill>
              </a:rPr>
              <a:t>Grow in key topics: WF-IoT (9% until 2017, 20% after), rebooting computing, security</a:t>
            </a:r>
            <a:endParaRPr lang="en-US" sz="1800" b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Collaborate with IEEE to add values to the community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800" b="1">
                <a:solidFill>
                  <a:srgbClr val="C00000"/>
                </a:solidFill>
              </a:rPr>
              <a:t>2</a:t>
            </a:r>
            <a:r>
              <a:rPr lang="en-US" sz="1800" b="1" baseline="30000">
                <a:solidFill>
                  <a:srgbClr val="C00000"/>
                </a:solidFill>
              </a:rPr>
              <a:t>nd</a:t>
            </a:r>
            <a:r>
              <a:rPr lang="en-US" sz="1800" b="1">
                <a:solidFill>
                  <a:srgbClr val="C00000"/>
                </a:solidFill>
              </a:rPr>
              <a:t>  CEDA Author Education Talk on Monday at DAC '17 by Sachin Sapatnekar </a:t>
            </a:r>
          </a:p>
          <a:p>
            <a:pPr lvl="1"/>
            <a:r>
              <a:rPr lang="en-US" sz="1800" b="1">
                <a:solidFill>
                  <a:srgbClr val="000099"/>
                </a:solidFill>
              </a:rPr>
              <a:t>       (organized by Helmut &amp; Yao-Wen)</a:t>
            </a:r>
          </a:p>
          <a:p>
            <a:pPr lvl="1"/>
            <a:endParaRPr lang="en-US" sz="180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9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740772" y="1041621"/>
            <a:ext cx="4769856" cy="567753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22225">
            <a:solidFill>
              <a:schemeClr val="tx2">
                <a:lumMod val="25000"/>
                <a:lumOff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>
              <a:spcBef>
                <a:spcPts val="4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0099"/>
                </a:solidFill>
              </a:rPr>
              <a:t>ASP-DAC (25%*)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6401"/>
                </a:solidFill>
              </a:rPr>
              <a:t>BMI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0099"/>
                </a:solidFill>
              </a:rPr>
              <a:t>DAC (33%)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0099"/>
                </a:solidFill>
              </a:rPr>
              <a:t>DATE (27%)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0099"/>
                </a:solidFill>
              </a:rPr>
              <a:t>DDECS (25%</a:t>
            </a:r>
            <a:r>
              <a:rPr lang="zh-TW" altLang="en-US" sz="1700" b="1" dirty="0">
                <a:solidFill>
                  <a:srgbClr val="000099"/>
                </a:solidFill>
              </a:rPr>
              <a:t>*</a:t>
            </a:r>
            <a:r>
              <a:rPr lang="en-US" sz="1700" b="1" dirty="0">
                <a:solidFill>
                  <a:srgbClr val="000099"/>
                </a:solidFill>
              </a:rPr>
              <a:t>)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0099"/>
                </a:solidFill>
              </a:rPr>
              <a:t>DTIS (25%)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6401"/>
                </a:solidFill>
              </a:rPr>
              <a:t>EDPS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0099"/>
                </a:solidFill>
              </a:rPr>
              <a:t>ESWEEK (25%)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0099"/>
                </a:solidFill>
              </a:rPr>
              <a:t>ETS (25%)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6401"/>
                </a:solidFill>
              </a:rPr>
              <a:t>FDL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6401"/>
                </a:solidFill>
              </a:rPr>
              <a:t>FMCAD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6401"/>
                </a:solidFill>
              </a:rPr>
              <a:t>GLSVLSI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0099"/>
                </a:solidFill>
              </a:rPr>
              <a:t>ICCAD (47%)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6600"/>
                </a:solidFill>
              </a:rPr>
              <a:t>IDT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0099"/>
                </a:solidFill>
              </a:rPr>
              <a:t>ITC-Asia (50%)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0099"/>
                </a:solidFill>
              </a:rPr>
              <a:t>IVSW (100%)</a:t>
            </a:r>
            <a:endParaRPr lang="en-US" sz="1700" dirty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</a:pPr>
            <a:endParaRPr lang="en-US" sz="1700" b="1" dirty="0">
              <a:solidFill>
                <a:schemeClr val="tx1"/>
              </a:solidFill>
            </a:endParaRPr>
          </a:p>
          <a:p>
            <a:pPr marL="182563" indent="-182563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0099"/>
                </a:solidFill>
              </a:rPr>
              <a:t>IMSTW (100%)</a:t>
            </a:r>
          </a:p>
          <a:p>
            <a:pPr marL="182563" indent="-182563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0099"/>
                </a:solidFill>
              </a:rPr>
              <a:t>IOLTS (100%)</a:t>
            </a:r>
          </a:p>
          <a:p>
            <a:pPr marL="182563" indent="-182563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6401"/>
                </a:solidFill>
              </a:rPr>
              <a:t>IOTA</a:t>
            </a:r>
          </a:p>
          <a:p>
            <a:pPr marL="182563" indent="-182563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6401"/>
                </a:solidFill>
              </a:rPr>
              <a:t>ISED</a:t>
            </a:r>
          </a:p>
          <a:p>
            <a:pPr marL="182563" indent="-182563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6401"/>
                </a:solidFill>
              </a:rPr>
              <a:t>ISVLSI </a:t>
            </a:r>
            <a:endParaRPr lang="en-US" sz="1700" b="1" dirty="0">
              <a:solidFill>
                <a:srgbClr val="000099"/>
              </a:solidFill>
            </a:endParaRPr>
          </a:p>
          <a:p>
            <a:pPr marL="182563" indent="-182563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0099"/>
                </a:solidFill>
              </a:rPr>
              <a:t>LASCAS (20%*)</a:t>
            </a:r>
          </a:p>
          <a:p>
            <a:pPr marL="182563" indent="-182563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0099"/>
                </a:solidFill>
              </a:rPr>
              <a:t>LATS (30%)</a:t>
            </a:r>
          </a:p>
          <a:p>
            <a:pPr marL="182563" indent="-182563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0099"/>
                </a:solidFill>
              </a:rPr>
              <a:t>MEMOCODE (15%)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0099"/>
                </a:solidFill>
              </a:rPr>
              <a:t>MPSoC (33%)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 err="1">
                <a:solidFill>
                  <a:srgbClr val="000099"/>
                </a:solidFill>
              </a:rPr>
              <a:t>NoCs</a:t>
            </a:r>
            <a:r>
              <a:rPr lang="en-US" sz="1700" b="1" dirty="0">
                <a:solidFill>
                  <a:srgbClr val="000099"/>
                </a:solidFill>
              </a:rPr>
              <a:t> (40%)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6600"/>
                </a:solidFill>
              </a:rPr>
              <a:t>RC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6401"/>
                </a:solidFill>
              </a:rPr>
              <a:t>SBCCI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0099"/>
                </a:solidFill>
              </a:rPr>
              <a:t>SIES (50%)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6401"/>
                </a:solidFill>
              </a:rPr>
              <a:t>SMACD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006401"/>
                </a:solidFill>
              </a:rPr>
              <a:t>VLSID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0099"/>
                </a:solidFill>
              </a:rPr>
              <a:t>VLSI-SoC (25%)</a:t>
            </a:r>
          </a:p>
          <a:p>
            <a:pPr marL="171450" indent="-1714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000099"/>
                </a:solidFill>
              </a:rPr>
              <a:t>WF-IoT (9%)</a:t>
            </a:r>
            <a:endParaRPr lang="en-US" sz="1700" dirty="0">
              <a:solidFill>
                <a:srgbClr val="00009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01" y="48450"/>
            <a:ext cx="8596668" cy="705391"/>
          </a:xfrm>
        </p:spPr>
        <p:txBody>
          <a:bodyPr/>
          <a:lstStyle/>
          <a:p>
            <a:r>
              <a:rPr lang="en-US" b="1">
                <a:solidFill>
                  <a:srgbClr val="0070C0"/>
                </a:solidFill>
              </a:rPr>
              <a:t>CEDA Conferences</a:t>
            </a:r>
          </a:p>
        </p:txBody>
      </p:sp>
      <p:grpSp>
        <p:nvGrpSpPr>
          <p:cNvPr id="3" name="群組 2"/>
          <p:cNvGrpSpPr/>
          <p:nvPr/>
        </p:nvGrpSpPr>
        <p:grpSpPr>
          <a:xfrm>
            <a:off x="5663949" y="1255654"/>
            <a:ext cx="5321337" cy="4751727"/>
            <a:chOff x="5105400" y="753841"/>
            <a:chExt cx="6324599" cy="5398847"/>
          </a:xfrm>
        </p:grpSpPr>
        <p:sp>
          <p:nvSpPr>
            <p:cNvPr id="4" name="Rounded Rectangle 3"/>
            <p:cNvSpPr/>
            <p:nvPr/>
          </p:nvSpPr>
          <p:spPr bwMode="auto">
            <a:xfrm>
              <a:off x="5105400" y="753841"/>
              <a:ext cx="6324599" cy="5398847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08" charset="0"/>
                <a:ea typeface="Arial" pitchFamily="-108" charset="0"/>
                <a:cs typeface="Arial" pitchFamily="-108" charset="0"/>
              </a:endParaRPr>
            </a:p>
          </p:txBody>
        </p:sp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4140" y="2117574"/>
              <a:ext cx="1262880" cy="760966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0793" y="3318421"/>
              <a:ext cx="1538124" cy="890493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1000" y="1131874"/>
              <a:ext cx="1408598" cy="501914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1000" y="2634930"/>
              <a:ext cx="809538" cy="599058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1000" y="3466446"/>
              <a:ext cx="1424789" cy="453342"/>
            </a:xfrm>
            <a:prstGeom prst="rect">
              <a:avLst/>
            </a:prstGeom>
          </p:spPr>
        </p:pic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2889" y="1923950"/>
              <a:ext cx="1861935" cy="372387"/>
            </a:xfrm>
            <a:prstGeom prst="rect">
              <a:avLst/>
            </a:prstGeom>
          </p:spPr>
        </p:pic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5281" y="4108075"/>
              <a:ext cx="1171575" cy="1148603"/>
            </a:xfrm>
            <a:prstGeom prst="rect">
              <a:avLst/>
            </a:prstGeom>
          </p:spPr>
        </p:pic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0301" y="4354313"/>
              <a:ext cx="1505741" cy="841920"/>
            </a:xfrm>
            <a:prstGeom prst="rect">
              <a:avLst/>
            </a:prstGeom>
          </p:spPr>
        </p:pic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1033" y="3338850"/>
              <a:ext cx="825729" cy="809538"/>
            </a:xfrm>
            <a:prstGeom prst="rect">
              <a:avLst/>
            </a:prstGeom>
          </p:spPr>
        </p:pic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71859" y="1100388"/>
              <a:ext cx="1171575" cy="616618"/>
            </a:xfrm>
            <a:prstGeom prst="rect">
              <a:avLst/>
            </a:prstGeom>
          </p:spPr>
        </p:pic>
        <p:pic>
          <p:nvPicPr>
            <p:cNvPr id="27" name="Picture 17" descr="http://www.dac.com/sites/default/files/images/Logos/53dac_logo_home.pn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7230" y="922232"/>
              <a:ext cx="2256259" cy="9153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19" descr="http://www.date-conference.com/files/iccad_34th_edition_logo_web.png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4140" y="4420504"/>
              <a:ext cx="1621588" cy="1439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1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84702" y="2691005"/>
              <a:ext cx="1810866" cy="420069"/>
            </a:xfrm>
            <a:prstGeom prst="rect">
              <a:avLst/>
            </a:prstGeom>
          </p:spPr>
        </p:pic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99290" y="1857655"/>
              <a:ext cx="916711" cy="525136"/>
            </a:xfrm>
            <a:prstGeom prst="rect">
              <a:avLst/>
            </a:prstGeom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1068" y="5454933"/>
              <a:ext cx="1975159" cy="553186"/>
            </a:xfrm>
            <a:prstGeom prst="rect">
              <a:avLst/>
            </a:prstGeom>
          </p:spPr>
        </p:pic>
      </p:grpSp>
      <p:sp>
        <p:nvSpPr>
          <p:cNvPr id="10" name="文字方塊 9"/>
          <p:cNvSpPr txBox="1"/>
          <p:nvPr/>
        </p:nvSpPr>
        <p:spPr>
          <a:xfrm>
            <a:off x="5556353" y="6031576"/>
            <a:ext cx="4116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>
                <a:solidFill>
                  <a:srgbClr val="000099"/>
                </a:solidFill>
              </a:rPr>
              <a:t>Blue: Financial sponsorship (%share)</a:t>
            </a:r>
          </a:p>
          <a:p>
            <a:r>
              <a:rPr lang="en-US" altLang="zh-TW">
                <a:solidFill>
                  <a:srgbClr val="006401"/>
                </a:solidFill>
              </a:rPr>
              <a:t>Green: technical sponsorship</a:t>
            </a:r>
          </a:p>
        </p:txBody>
      </p:sp>
      <p:sp>
        <p:nvSpPr>
          <p:cNvPr id="23" name="Content Placeholder 5"/>
          <p:cNvSpPr txBox="1">
            <a:spLocks/>
          </p:cNvSpPr>
          <p:nvPr/>
        </p:nvSpPr>
        <p:spPr>
          <a:xfrm>
            <a:off x="415435" y="622387"/>
            <a:ext cx="9858669" cy="126653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000" b="1">
                <a:solidFill>
                  <a:srgbClr val="000099"/>
                </a:solidFill>
                <a:latin typeface="Californian FB" panose="0207040306080B030204" pitchFamily="18" charset="0"/>
              </a:rPr>
              <a:t>20 financially sponsored ones, 13 technically</a:t>
            </a:r>
          </a:p>
        </p:txBody>
      </p:sp>
    </p:spTree>
    <p:extLst>
      <p:ext uri="{BB962C8B-B14F-4D97-AF65-F5344CB8AC3E}">
        <p14:creationId xmlns:p14="http://schemas.microsoft.com/office/powerpoint/2010/main" val="3216739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5101" y="225613"/>
            <a:ext cx="8596668" cy="1320800"/>
          </a:xfrm>
        </p:spPr>
        <p:txBody>
          <a:bodyPr/>
          <a:lstStyle/>
          <a:p>
            <a:r>
              <a:rPr lang="en-US" altLang="zh-TW" b="1">
                <a:solidFill>
                  <a:srgbClr val="0070C0"/>
                </a:solidFill>
              </a:rPr>
              <a:t>Stable Projections in Conferences</a:t>
            </a:r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5101" y="835691"/>
            <a:ext cx="9858669" cy="126653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>
                <a:solidFill>
                  <a:srgbClr val="000000"/>
                </a:solidFill>
              </a:rPr>
              <a:t>Conferences projections look stable, but </a:t>
            </a:r>
            <a:r>
              <a:rPr lang="en-US" altLang="zh-TW" sz="2000" b="1">
                <a:solidFill>
                  <a:srgbClr val="FF0000"/>
                </a:solidFill>
              </a:rPr>
              <a:t>not easy growth coming (esp. DAC incomes?)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altLang="zh-TW" sz="2000" b="1">
                <a:solidFill>
                  <a:schemeClr val="tx1"/>
                </a:solidFill>
              </a:rPr>
              <a:t>All conferences had surpluses; large conferences shrank/were stable in 2015</a:t>
            </a:r>
          </a:p>
        </p:txBody>
      </p:sp>
      <p:graphicFrame>
        <p:nvGraphicFramePr>
          <p:cNvPr id="7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487329"/>
              </p:ext>
            </p:extLst>
          </p:nvPr>
        </p:nvGraphicFramePr>
        <p:xfrm>
          <a:off x="489627" y="1683389"/>
          <a:ext cx="11189342" cy="51330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38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53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Year</a:t>
                      </a:r>
                      <a:r>
                        <a:rPr lang="en-US" sz="1600" u="none" strike="noStrike" baseline="0">
                          <a:effectLst/>
                        </a:rPr>
                        <a:t>: </a:t>
                      </a:r>
                      <a:r>
                        <a:rPr lang="en-US" sz="1600" b="1" u="none" strike="noStrike">
                          <a:solidFill>
                            <a:srgbClr val="C00000"/>
                          </a:solidFill>
                          <a:effectLst/>
                        </a:rPr>
                        <a:t>2015</a:t>
                      </a:r>
                      <a:endParaRPr lang="en-US" sz="16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%</a:t>
                      </a:r>
                      <a:r>
                        <a:rPr lang="en-US" sz="1400" u="none" strike="noStrike" baseline="0">
                          <a:effectLst/>
                        </a:rPr>
                        <a:t> Sponsor</a:t>
                      </a: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Society Share of Conference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9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noProof="0" dirty="0">
                          <a:effectLst/>
                          <a:latin typeface="Arial"/>
                        </a:rPr>
                        <a:t>Conference</a:t>
                      </a:r>
                      <a:r>
                        <a:rPr lang="es-ES" sz="1400" b="1" i="0" u="none" strike="noStrike" dirty="0">
                          <a:effectLst/>
                          <a:latin typeface="Arial"/>
                        </a:rPr>
                        <a:t> </a:t>
                      </a:r>
                      <a:r>
                        <a:rPr lang="en-US" sz="1400" b="1" i="0" u="none" strike="noStrike" noProof="0" dirty="0">
                          <a:effectLst/>
                          <a:latin typeface="Arial"/>
                        </a:rPr>
                        <a:t>Name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noProof="0" dirty="0">
                          <a:effectLst/>
                          <a:latin typeface="Arial"/>
                        </a:rPr>
                        <a:t>Revenue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effectLst/>
                          <a:latin typeface="Arial"/>
                        </a:rPr>
                        <a:t>Expense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effectLst/>
                          <a:latin typeface="Arial"/>
                        </a:rPr>
                        <a:t>Net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52nd ACM/EDAC/IEEE Design Automation Conference (DAC)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6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33.3%</a:t>
                      </a:r>
                      <a:endParaRPr lang="en-US" sz="13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1,085,487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     1,037,031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48,456 </a:t>
                      </a:r>
                      <a:endParaRPr lang="en-US" sz="1300" b="1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Design, Automation &amp; Test in Europe Conference &amp; Exhibition (DATE)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6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27%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164,101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        162,015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2,086 </a:t>
                      </a:r>
                      <a:endParaRPr lang="en-US" sz="1300" b="1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Eight IEEE/ACM International Symposium on Networks-on-Chip (NoCS)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6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40.0%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  28,400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          22,000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 </a:t>
                      </a:r>
                      <a:r>
                        <a:rPr lang="en-US" sz="13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6,400</a:t>
                      </a:r>
                      <a:endParaRPr lang="en-US" sz="13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13th International Forum on Embedded MPSoC and Multicore (MPSoC)</a:t>
                      </a:r>
                      <a:endParaRPr lang="en-US" sz="16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33.0%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  26,730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          26,235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495            </a:t>
                      </a:r>
                      <a:endParaRPr lang="en-US" sz="13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11th Int’l Conf. on Formal Methods and Models for Codesign (MEMOCODE)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6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15.0%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    2,715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              2,310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405  </a:t>
                      </a:r>
                      <a:endParaRPr lang="en-US" sz="13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IEEE/IFIP 21st Int’l Conference on VLSI and System-on-Chip (VLSI-SoC)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6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25.0%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  22,600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          21,375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1,225 </a:t>
                      </a:r>
                      <a:endParaRPr lang="en-US" sz="13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9th Embedded Systems Week (ESWeek)</a:t>
                      </a:r>
                      <a:endParaRPr lang="en-US" sz="16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25.0%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  21,800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          20,300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1,500 </a:t>
                      </a:r>
                      <a:endParaRPr lang="en-US" sz="13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IEEE Computer-Aided Network Design Workshop (CANDE)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100.0%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35,000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34,500  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500   </a:t>
                      </a:r>
                      <a:endParaRPr lang="en-US" sz="13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IEEE/ACM International Conference on Computer-Aided Design (ICCAD)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6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46.6%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   95,735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        93,867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1,868 </a:t>
                      </a:r>
                      <a:endParaRPr lang="en-US" sz="13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IEEE/ACM Asia and South Pacific Design Automation Conference (ASP-DAC)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6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25%/12.5%/16%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   195,000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        190,000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5,000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IEEE European Test Symp. (ETS)</a:t>
                      </a:r>
                      <a:endParaRPr lang="en-US" sz="16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176,000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16,000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4,000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62560656"/>
                  </a:ext>
                </a:extLst>
              </a:tr>
              <a:tr h="40285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IEEE Int. On-Line Testing Symp. (IOLTS)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45,000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42,000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3,000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34404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5948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272" y="365305"/>
            <a:ext cx="9352831" cy="1320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Growth in Cooperation with IEEE Bodies and ACM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790" y="888980"/>
            <a:ext cx="10214702" cy="596902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Added 5 new conferences in 2015 &amp; 4 in 2016 </a:t>
            </a:r>
            <a:r>
              <a:rPr lang="en-US" altLang="zh-TW" sz="2000" b="1" dirty="0"/>
              <a:t>&amp;</a:t>
            </a:r>
            <a:r>
              <a:rPr lang="zh-TW" altLang="en-US" sz="2000" b="1"/>
              <a:t> </a:t>
            </a:r>
            <a:r>
              <a:rPr lang="en-US" altLang="zh-TW" sz="2000" b="1" dirty="0"/>
              <a:t>3 in </a:t>
            </a:r>
            <a:r>
              <a:rPr lang="en-US" sz="2000" b="1" dirty="0"/>
              <a:t>2017 (so far): Only accept conferences that can show added value and new links with EDA/ES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Sponsor IEEE/ACM/EDAA PhD Forum at DATE since 2016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Try to reach out to other regions (esp. in Africa, </a:t>
            </a:r>
            <a:r>
              <a:rPr lang="en-US" altLang="zh-TW" sz="2000" b="1" dirty="0"/>
              <a:t>Asia,  and </a:t>
            </a:r>
            <a:r>
              <a:rPr lang="en-US" sz="2000" b="1" dirty="0"/>
              <a:t>South America) 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6707631"/>
              </p:ext>
            </p:extLst>
          </p:nvPr>
        </p:nvGraphicFramePr>
        <p:xfrm>
          <a:off x="610646" y="2483230"/>
          <a:ext cx="10513156" cy="4143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7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6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8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02">
                <a:tc>
                  <a:txBody>
                    <a:bodyPr/>
                    <a:lstStyle/>
                    <a:p>
                      <a:r>
                        <a:rPr lang="en-US" sz="1600" dirty="0"/>
                        <a:t>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Characterization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CEDA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802">
                <a:tc>
                  <a:txBody>
                    <a:bodyPr/>
                    <a:lstStyle/>
                    <a:p>
                      <a:r>
                        <a:rPr lang="en-US" sz="1400" dirty="0"/>
                        <a:t>IEEE Latin</a:t>
                      </a:r>
                      <a:r>
                        <a:rPr lang="en-US" sz="1400" baseline="0" dirty="0"/>
                        <a:t> America Test Symp. (LATS)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Main testing conference in South America with EDA component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802">
                <a:tc>
                  <a:txBody>
                    <a:bodyPr/>
                    <a:lstStyle/>
                    <a:p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IEEE </a:t>
                      </a:r>
                      <a:r>
                        <a:rPr lang="es-ES" sz="1400" baseline="0" dirty="0" err="1">
                          <a:solidFill>
                            <a:schemeClr val="tx1"/>
                          </a:solidFill>
                        </a:rPr>
                        <a:t>European</a:t>
                      </a: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 Test </a:t>
                      </a:r>
                      <a:r>
                        <a:rPr lang="es-ES" sz="1400" baseline="0" dirty="0" err="1">
                          <a:solidFill>
                            <a:schemeClr val="tx1"/>
                          </a:solidFill>
                        </a:rPr>
                        <a:t>Symp</a:t>
                      </a: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. (ETS</a:t>
                      </a:r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Main </a:t>
                      </a:r>
                      <a:r>
                        <a:rPr lang="es-ES" sz="1400" err="1">
                          <a:solidFill>
                            <a:schemeClr val="tx1"/>
                          </a:solidFill>
                        </a:rPr>
                        <a:t>European</a:t>
                      </a:r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 test</a:t>
                      </a:r>
                      <a:r>
                        <a:rPr lang="es-ES" sz="140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400" baseline="0" err="1">
                          <a:solidFill>
                            <a:schemeClr val="tx1"/>
                          </a:solidFill>
                        </a:rPr>
                        <a:t>conference</a:t>
                      </a:r>
                      <a:r>
                        <a:rPr lang="es-ES" sz="140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400" baseline="0" err="1">
                          <a:solidFill>
                            <a:schemeClr val="tx1"/>
                          </a:solidFill>
                        </a:rPr>
                        <a:t>with</a:t>
                      </a:r>
                      <a:r>
                        <a:rPr lang="es-ES" sz="1400" baseline="0">
                          <a:solidFill>
                            <a:schemeClr val="tx1"/>
                          </a:solidFill>
                        </a:rPr>
                        <a:t> EDA </a:t>
                      </a:r>
                      <a:r>
                        <a:rPr lang="es-ES" sz="1400" baseline="0" err="1">
                          <a:solidFill>
                            <a:schemeClr val="tx1"/>
                          </a:solidFill>
                        </a:rPr>
                        <a:t>component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25%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763">
                <a:tc>
                  <a:txBody>
                    <a:bodyPr/>
                    <a:lstStyle/>
                    <a:p>
                      <a:r>
                        <a:rPr lang="en-US" sz="1400" dirty="0"/>
                        <a:t>IEEE Latin America Symp.</a:t>
                      </a:r>
                      <a:r>
                        <a:rPr lang="en-US" sz="1400" baseline="0" dirty="0"/>
                        <a:t> on Circuits and Systems (LASCAS)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/>
                        <a:t>Flagship conference of IEEE CASS in South America, technical sponsorship of CEDA for EDA and embedded systems components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/>
                        <a:t>20-25%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76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IEEE Int. On-Line Testing Symp. (IOLTS)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Focused</a:t>
                      </a:r>
                      <a:r>
                        <a:rPr lang="es-ES" sz="1400" baseline="0">
                          <a:solidFill>
                            <a:schemeClr val="tx1"/>
                          </a:solidFill>
                        </a:rPr>
                        <a:t> on on-line testing in Europe, part of the </a:t>
                      </a:r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1st IEEE Federative Event on Design for Robustness (</a:t>
                      </a:r>
                      <a:r>
                        <a:rPr lang="en-US" sz="1400" baseline="0" err="1">
                          <a:solidFill>
                            <a:schemeClr val="tx1"/>
                          </a:solidFill>
                        </a:rPr>
                        <a:t>FEDfRo</a:t>
                      </a:r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7763">
                <a:tc>
                  <a:txBody>
                    <a:bodyPr/>
                    <a:lstStyle/>
                    <a:p>
                      <a:r>
                        <a:rPr lang="en-US" sz="1400"/>
                        <a:t>22nd Int’l Mixed-Signal Testing Workshop  (IMSTW)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Targeted</a:t>
                      </a:r>
                      <a:r>
                        <a:rPr lang="en-US" sz="1400" baseline="0"/>
                        <a:t> workshop on new technology on mixed-signal design and test in South and Eastern Europe, part of </a:t>
                      </a:r>
                      <a:r>
                        <a:rPr lang="en-US" sz="1400" baseline="0" err="1"/>
                        <a:t>FEDfRo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8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>
                          <a:solidFill>
                            <a:schemeClr val="tx1"/>
                          </a:solidFill>
                        </a:rPr>
                        <a:t>Int’l Verification and Security Workshop (IVSW)</a:t>
                      </a:r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>
                          <a:solidFill>
                            <a:schemeClr val="tx1"/>
                          </a:solidFill>
                        </a:rPr>
                        <a:t>New event</a:t>
                      </a:r>
                      <a:r>
                        <a:rPr lang="en-US" altLang="zh-TW" sz="1400" baseline="0">
                          <a:solidFill>
                            <a:schemeClr val="tx1"/>
                          </a:solidFill>
                        </a:rPr>
                        <a:t> on v</a:t>
                      </a:r>
                      <a:r>
                        <a:rPr lang="en-US" altLang="zh-TW" sz="1400">
                          <a:solidFill>
                            <a:schemeClr val="tx1"/>
                          </a:solidFill>
                        </a:rPr>
                        <a:t>erification and security in Europe, part of </a:t>
                      </a:r>
                      <a:r>
                        <a:rPr lang="en-US" altLang="zh-TW" sz="1400" err="1">
                          <a:solidFill>
                            <a:schemeClr val="tx1"/>
                          </a:solidFill>
                        </a:rPr>
                        <a:t>FEDfRo</a:t>
                      </a:r>
                      <a:endParaRPr lang="zh-TW" alt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zh-TW" alt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409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sz="1400" baseline="30000">
                          <a:solidFill>
                            <a:srgbClr val="C00000"/>
                          </a:solidFill>
                        </a:rPr>
                        <a:t>st</a:t>
                      </a:r>
                      <a:r>
                        <a:rPr lang="en-US" sz="1400" baseline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altLang="zh-TW" sz="1400" baseline="0">
                          <a:solidFill>
                            <a:srgbClr val="C00000"/>
                          </a:solidFill>
                        </a:rPr>
                        <a:t>IEEE</a:t>
                      </a:r>
                      <a:r>
                        <a:rPr lang="zh-TW" altLang="en-US" sz="1400" baseline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400" baseline="0">
                          <a:solidFill>
                            <a:srgbClr val="C00000"/>
                          </a:solidFill>
                        </a:rPr>
                        <a:t>ITC-Asia </a:t>
                      </a:r>
                      <a:endParaRPr lang="en-US" sz="1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>
                          <a:solidFill>
                            <a:srgbClr val="C00000"/>
                          </a:solidFill>
                        </a:rPr>
                        <a:t>A</a:t>
                      </a:r>
                      <a:r>
                        <a:rPr lang="en-US" sz="1400">
                          <a:solidFill>
                            <a:srgbClr val="C00000"/>
                          </a:solidFill>
                        </a:rPr>
                        <a:t> sister conference of ITC held</a:t>
                      </a:r>
                      <a:r>
                        <a:rPr lang="en-US" sz="1400" baseline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400">
                          <a:solidFill>
                            <a:srgbClr val="C00000"/>
                          </a:solidFill>
                        </a:rPr>
                        <a:t>in Asia,</a:t>
                      </a:r>
                      <a:r>
                        <a:rPr lang="en-US" sz="1400" baseline="0">
                          <a:solidFill>
                            <a:srgbClr val="C00000"/>
                          </a:solidFill>
                        </a:rPr>
                        <a:t> with SEMICON Taiwan</a:t>
                      </a:r>
                      <a:endParaRPr lang="en-US" sz="1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C00000"/>
                          </a:solidFill>
                        </a:rPr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776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C00000"/>
                          </a:solidFill>
                        </a:rPr>
                        <a:t>9th Conference on Reversible Computation</a:t>
                      </a:r>
                      <a:r>
                        <a:rPr lang="zh-TW" altLang="en-US" sz="140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altLang="zh-TW" sz="1400">
                          <a:solidFill>
                            <a:srgbClr val="C00000"/>
                          </a:solidFill>
                        </a:rPr>
                        <a:t>(RC)</a:t>
                      </a:r>
                      <a:endParaRPr lang="en-US" sz="1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>
                          <a:solidFill>
                            <a:srgbClr val="C00000"/>
                          </a:solidFill>
                        </a:rPr>
                        <a:t>Reversible computation has</a:t>
                      </a:r>
                      <a:r>
                        <a:rPr lang="zh-TW" altLang="en-US" sz="140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altLang="zh-TW" sz="1400">
                          <a:solidFill>
                            <a:srgbClr val="C00000"/>
                          </a:solidFill>
                        </a:rPr>
                        <a:t>many promising application areas, to</a:t>
                      </a:r>
                      <a:r>
                        <a:rPr lang="en-US" altLang="zh-TW" sz="1400" baseline="0">
                          <a:solidFill>
                            <a:srgbClr val="C00000"/>
                          </a:solidFill>
                        </a:rPr>
                        <a:t> be held in India</a:t>
                      </a:r>
                      <a:endParaRPr lang="en-US" sz="1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C00000"/>
                          </a:solidFill>
                        </a:rPr>
                        <a:t>Technical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9138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C00000"/>
                          </a:solidFill>
                        </a:rPr>
                        <a:t>27</a:t>
                      </a:r>
                      <a:r>
                        <a:rPr lang="en-US" sz="1400" baseline="30000">
                          <a:solidFill>
                            <a:srgbClr val="C00000"/>
                          </a:solidFill>
                        </a:rPr>
                        <a:t>th</a:t>
                      </a:r>
                      <a:r>
                        <a:rPr lang="en-US" sz="1400">
                          <a:solidFill>
                            <a:srgbClr val="C00000"/>
                          </a:solidFill>
                        </a:rPr>
                        <a:t> IEE</a:t>
                      </a:r>
                      <a:r>
                        <a:rPr lang="en-US" altLang="zh-TW" sz="140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1400">
                          <a:solidFill>
                            <a:srgbClr val="C00000"/>
                          </a:solidFill>
                        </a:rPr>
                        <a:t> Asian Test Symposium</a:t>
                      </a:r>
                      <a:r>
                        <a:rPr lang="zh-TW" altLang="en-US" sz="140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altLang="zh-TW" sz="1400">
                          <a:solidFill>
                            <a:srgbClr val="C00000"/>
                          </a:solidFill>
                        </a:rPr>
                        <a:t>(ATS) in 2018</a:t>
                      </a:r>
                      <a:endParaRPr lang="en-US" sz="1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rgbClr val="C00000"/>
                          </a:solidFill>
                        </a:rPr>
                        <a:t>Focused on testing with design</a:t>
                      </a:r>
                      <a:r>
                        <a:rPr lang="en-US" sz="1400" baseline="0">
                          <a:solidFill>
                            <a:srgbClr val="C00000"/>
                          </a:solidFill>
                        </a:rPr>
                        <a:t> &amp; </a:t>
                      </a:r>
                      <a:r>
                        <a:rPr lang="en-US" sz="1400">
                          <a:solidFill>
                            <a:srgbClr val="C00000"/>
                          </a:solidFill>
                        </a:rPr>
                        <a:t>manufacturing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C00000"/>
                          </a:solidFill>
                        </a:rPr>
                        <a:t>Technical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028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9677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767" y="402042"/>
            <a:ext cx="9352831" cy="1320800"/>
          </a:xfrm>
        </p:spPr>
        <p:txBody>
          <a:bodyPr>
            <a:normAutofit/>
          </a:bodyPr>
          <a:lstStyle/>
          <a:p>
            <a:r>
              <a:rPr lang="en-US" altLang="zh-TW" sz="3200" b="1">
                <a:solidFill>
                  <a:srgbClr val="0070C0"/>
                </a:solidFill>
              </a:rPr>
              <a:t>Top Goals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767" y="890055"/>
            <a:ext cx="10002574" cy="5422882"/>
          </a:xfrm>
        </p:spPr>
        <p:txBody>
          <a:bodyPr>
            <a:normAutofit lnSpcReduction="10000"/>
          </a:bodyPr>
          <a:lstStyle/>
          <a:p>
            <a:endParaRPr lang="en-US" sz="2400"/>
          </a:p>
          <a:p>
            <a:pPr marL="342900" indent="-342900" defTabSz="91440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s-ES" altLang="zh-TW" sz="2400" b="1"/>
              <a:t>Ensure continued stability for existing conferences</a:t>
            </a:r>
          </a:p>
          <a:p>
            <a:pPr marL="342900" indent="-342900" defTabSz="91440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defRPr/>
            </a:pPr>
            <a:endParaRPr lang="es-ES" altLang="zh-TW" sz="2400" b="1"/>
          </a:p>
          <a:p>
            <a:pPr marL="342900" indent="-342900" defTabSz="91440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s-ES" altLang="zh-TW" sz="2400" b="1"/>
              <a:t>Grow in other geographical areas: Asia, South America, etc.  (with CEDA chapters and distinguished lecture programs) and add CEDA activities/financial support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b="1">
                <a:solidFill>
                  <a:srgbClr val="000099"/>
                </a:solidFill>
              </a:rPr>
              <a:t>China, India, Brazil, etc.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b="1" err="1">
                <a:solidFill>
                  <a:srgbClr val="000099"/>
                </a:solidFill>
              </a:rPr>
              <a:t>Exp</a:t>
            </a:r>
            <a:r>
              <a:rPr lang="en-US" sz="2000" b="1">
                <a:solidFill>
                  <a:srgbClr val="000099"/>
                </a:solidFill>
              </a:rPr>
              <a:t>: EDA Outreach Workshop in Beijing, China in December 2016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sz="2000" b="1">
              <a:solidFill>
                <a:srgbClr val="000099"/>
              </a:solidFill>
            </a:endParaRPr>
          </a:p>
          <a:p>
            <a:pPr marL="342900" indent="-342900" defTabSz="91440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s-ES" altLang="zh-TW" sz="2400" b="1"/>
              <a:t>Grow in key emerging topics (IoT, rebooting computing, security, energy, data science, etc.)</a:t>
            </a:r>
          </a:p>
          <a:p>
            <a:pPr marL="342900" indent="-342900" defTabSz="91440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defRPr/>
            </a:pPr>
            <a:endParaRPr lang="es-ES" altLang="zh-TW" sz="2400" b="1"/>
          </a:p>
          <a:p>
            <a:pPr marL="342900" indent="-342900" defTabSz="91440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s-ES" altLang="zh-TW" sz="2400" b="1"/>
              <a:t>Help young researchers to “join” CEDA and organize CEDA events</a:t>
            </a:r>
          </a:p>
        </p:txBody>
      </p:sp>
    </p:spTree>
    <p:extLst>
      <p:ext uri="{BB962C8B-B14F-4D97-AF65-F5344CB8AC3E}">
        <p14:creationId xmlns:p14="http://schemas.microsoft.com/office/powerpoint/2010/main" val="3354833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767" y="402042"/>
            <a:ext cx="9352831" cy="132080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0070C0"/>
                </a:solidFill>
              </a:rPr>
              <a:t>Conferences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767" y="1062441"/>
            <a:ext cx="9526164" cy="5468987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CEDA conferences have developed well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99"/>
                </a:solidFill>
              </a:rPr>
              <a:t>Good percentages in all major EDA/ES conferences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99"/>
                </a:solidFill>
              </a:rPr>
              <a:t>Recognized as highly selective for small-medium size events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99"/>
                </a:solidFill>
              </a:rPr>
              <a:t>Income </a:t>
            </a:r>
            <a:r>
              <a:rPr lang="en-US" sz="2200" b="1" dirty="0">
                <a:solidFill>
                  <a:srgbClr val="000099"/>
                </a:solidFill>
              </a:rPr>
              <a:t>relies </a:t>
            </a:r>
            <a:r>
              <a:rPr lang="en-US" sz="2200" b="1" dirty="0">
                <a:solidFill>
                  <a:srgbClr val="000099"/>
                </a:solidFill>
              </a:rPr>
              <a:t>too heavily on DAC whose income looks to be declining…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CEDA vision related to conferences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99"/>
                </a:solidFill>
              </a:rPr>
              <a:t>Enhance IT support and services for organizers to keep reputation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99"/>
                </a:solidFill>
              </a:rPr>
              <a:t>Need growth in other areas (IoT, RC, security, etc.)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99"/>
                </a:solidFill>
              </a:rPr>
              <a:t>Expand visibility to other regions and support their conferences (outreach prog. in </a:t>
            </a:r>
            <a:r>
              <a:rPr lang="en-US" altLang="zh-TW" sz="2200" b="1" dirty="0">
                <a:solidFill>
                  <a:srgbClr val="000099"/>
                </a:solidFill>
              </a:rPr>
              <a:t>Asia, </a:t>
            </a:r>
            <a:r>
              <a:rPr lang="en-US" sz="2200" b="1" dirty="0">
                <a:solidFill>
                  <a:srgbClr val="000099"/>
                </a:solidFill>
              </a:rPr>
              <a:t>South America, etc.)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rgbClr val="006600"/>
                </a:solidFill>
              </a:rPr>
              <a:t>Esp. China, India, Brazil, etc.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99"/>
                </a:solidFill>
              </a:rPr>
              <a:t>Encourage young researchers to “join” IEEE CEDA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zh-TW" sz="2000" b="1" dirty="0">
                <a:solidFill>
                  <a:srgbClr val="006600"/>
                </a:solidFill>
              </a:rPr>
              <a:t>Young Faculty Workshop at DAC, </a:t>
            </a:r>
            <a:r>
              <a:rPr lang="en-US" sz="2000" b="1" dirty="0">
                <a:solidFill>
                  <a:srgbClr val="006600"/>
                </a:solidFill>
              </a:rPr>
              <a:t>IEEE Rebooting Computing Competition at DAC, IEEE CEDA IoT competition at DATE, Ph.D. Forum at DATE,   CAD Contest at ICCAD</a:t>
            </a:r>
          </a:p>
          <a:p>
            <a:pPr lvl="2"/>
            <a:endParaRPr lang="en-US" sz="2000" b="1" dirty="0">
              <a:solidFill>
                <a:srgbClr val="006600"/>
              </a:solidFill>
            </a:endParaRPr>
          </a:p>
          <a:p>
            <a:pPr lvl="2"/>
            <a:endParaRPr lang="en-US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732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437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7 CEDA BoG at DATE presentation template" id="{142D9DEA-4E3B-4058-A195-A2025065C1F0}" vid="{D1D5A319-F017-4194-AED4-C407DEC3FE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2017 CEDA BoG at DATE-Finance</Template>
  <TotalTime>651</TotalTime>
  <Words>2472</Words>
  <Application>Microsoft Office PowerPoint</Application>
  <PresentationFormat>Widescreen</PresentationFormat>
  <Paragraphs>473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微軟正黑體</vt:lpstr>
      <vt:lpstr>Arial</vt:lpstr>
      <vt:lpstr>Arial Unicode MS</vt:lpstr>
      <vt:lpstr>Calibri</vt:lpstr>
      <vt:lpstr>Californian FB</vt:lpstr>
      <vt:lpstr>標楷體</vt:lpstr>
      <vt:lpstr>新細明體</vt:lpstr>
      <vt:lpstr>Symbol</vt:lpstr>
      <vt:lpstr>Trebuchet MS</vt:lpstr>
      <vt:lpstr>Verdana</vt:lpstr>
      <vt:lpstr>Wingdings</vt:lpstr>
      <vt:lpstr>Wingdings 3</vt:lpstr>
      <vt:lpstr>Facet</vt:lpstr>
      <vt:lpstr>Conferences</vt:lpstr>
      <vt:lpstr>CEDA (Conferences) Strategy/Goals 2017</vt:lpstr>
      <vt:lpstr>Key Strategies  (March 2017)</vt:lpstr>
      <vt:lpstr>CEDA Conferences</vt:lpstr>
      <vt:lpstr>Stable Projections in Conferences</vt:lpstr>
      <vt:lpstr>Growth in Cooperation with IEEE Bodies and ACM</vt:lpstr>
      <vt:lpstr>Top Goals</vt:lpstr>
      <vt:lpstr>Conferences Summary</vt:lpstr>
      <vt:lpstr>PowerPoint Presentation</vt:lpstr>
      <vt:lpstr>DAC Statistics (backup slide)</vt:lpstr>
    </vt:vector>
  </TitlesOfParts>
  <Manager>admin@ieee-ceda.com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Conferences Report</dc:title>
  <dc:creator>Gi-Joon Nam</dc:creator>
  <cp:lastModifiedBy>Jen McGillis</cp:lastModifiedBy>
  <cp:revision>60</cp:revision>
  <dcterms:created xsi:type="dcterms:W3CDTF">2017-03-10T21:01:01Z</dcterms:created>
  <dcterms:modified xsi:type="dcterms:W3CDTF">2017-03-16T22:36:04Z</dcterms:modified>
</cp:coreProperties>
</file>