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669" r:id="rId2"/>
    <p:sldId id="259" r:id="rId3"/>
    <p:sldId id="1678" r:id="rId4"/>
    <p:sldId id="313" r:id="rId5"/>
    <p:sldId id="1679" r:id="rId6"/>
    <p:sldId id="260" r:id="rId7"/>
    <p:sldId id="168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7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9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1581-8CC6-9F4D-8881-710E5C432B8D}" type="datetimeFigureOut">
              <a:rPr kumimoji="1" lang="zh-TW" altLang="en-US" smtClean="0"/>
              <a:t>2023/7/9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3F2E1-2E5A-1149-AA84-D3EAB98DB71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96192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Brazil 1,5K</a:t>
            </a:r>
            <a:br>
              <a:rPr lang="en" altLang="zh-TW" dirty="0"/>
            </a:br>
            <a:r>
              <a:rPr lang="en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Spain 1K</a:t>
            </a:r>
            <a:br>
              <a:rPr lang="en" altLang="zh-TW" dirty="0"/>
            </a:br>
            <a:r>
              <a:rPr lang="en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Taipei 4K</a:t>
            </a:r>
            <a:br>
              <a:rPr lang="en" altLang="zh-TW" dirty="0"/>
            </a:br>
            <a:r>
              <a:rPr lang="en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HK 1.95K</a:t>
            </a:r>
            <a:br>
              <a:rPr lang="en" altLang="zh-TW" dirty="0"/>
            </a:br>
            <a:r>
              <a:rPr lang="en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Japan 1K</a:t>
            </a:r>
            <a:br>
              <a:rPr lang="en" altLang="zh-TW" dirty="0"/>
            </a:br>
            <a:r>
              <a:rPr lang="en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Beijing 0.5K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F59FD-85A5-5F44-A33C-A627E60329E7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19607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4768B6C1-EAF5-4738-88F6-32054EFA28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EFE7E-4F42-4D07-9CCA-BA65EED05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471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9FC726-B604-4500-9F1C-26F000158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439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624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5DA9E43-F0AD-43E7-963E-649E53B74D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D53ED5-AAFF-4464-B2F5-DA16958ED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F5170-8BE9-4AA4-85C9-418500269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786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61C7D160-FB77-458E-B429-15F03E809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0E12C3-0AD4-45DE-946A-2538A94A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BC49C-EEFD-4C16-AE96-552F43315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15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BDECF9A-F64E-4E16-A29F-06C3476D0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4AAB8-E512-4820-A48B-651514D5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BB4F0-1AE2-4D8B-AA76-4185CF1D4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0445A-983F-4532-8020-FD5746CE7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17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EE5C127-374E-4851-BF28-4DAB1B7C34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511C1C-160A-4A10-A30F-B2F6859EB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E26DF-1799-4B38-A430-A847FCC38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2209C-C526-4965-AF1F-59ACC980F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09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61E34-D492-4D46-B69F-0489FE58E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875FA-3220-4BA6-A0BC-4C4E209BA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092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214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BFA79EC-F75F-435A-88F7-5CC0D3091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34089-4F4C-40B2-B59E-4798BE6A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3BCB3-95EF-4259-9098-E6486697A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994D1-83A5-405B-832C-5E21B39D8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45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C36B3E2-2AE4-4889-A6EE-05595EEC3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F4C1F5-07C2-4809-A0C4-7533D94B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740A8-21BA-4A04-9137-A305BE322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34936-1317-475D-8356-8535EAF87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79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E9CFA-CF36-482F-A57C-02A368B2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89DDE-6092-4BFE-B829-C7E8708C9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565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0FCD-8A35-401A-9903-417F8DBC3C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Technical Activities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BA788-2CBF-445D-B9EB-E38B9540C0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Tsung-Yi Ho/Vasilis </a:t>
            </a:r>
            <a:r>
              <a:rPr lang="en-US" dirty="0" err="1"/>
              <a:t>Pavlidis</a:t>
            </a:r>
            <a:endParaRPr lang="en-US" dirty="0"/>
          </a:p>
          <a:p>
            <a:r>
              <a:rPr lang="en-US" dirty="0" err="1"/>
              <a:t>Krishnendu</a:t>
            </a:r>
            <a:r>
              <a:rPr lang="en-US" dirty="0"/>
              <a:t> Chakrabarty, </a:t>
            </a:r>
            <a:r>
              <a:rPr lang="en-US" dirty="0" err="1"/>
              <a:t>Yiran</a:t>
            </a:r>
            <a:r>
              <a:rPr lang="en-US" dirty="0"/>
              <a:t> Chen, Ulf Schlichtmann, Evangeline Young</a:t>
            </a:r>
          </a:p>
          <a:p>
            <a:r>
              <a:rPr lang="en-US" dirty="0"/>
              <a:t>July 9, 2023</a:t>
            </a:r>
          </a:p>
        </p:txBody>
      </p:sp>
    </p:spTree>
    <p:extLst>
      <p:ext uri="{BB962C8B-B14F-4D97-AF65-F5344CB8AC3E}">
        <p14:creationId xmlns:p14="http://schemas.microsoft.com/office/powerpoint/2010/main" val="2663327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73296"/>
            <a:ext cx="10515600" cy="1325563"/>
          </a:xfrm>
        </p:spPr>
        <p:txBody>
          <a:bodyPr/>
          <a:lstStyle/>
          <a:p>
            <a:r>
              <a:rPr lang="en-US" dirty="0"/>
              <a:t>CEDA Chapters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F8FB7A3-6866-154D-8B1C-7E9EB6393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6" y="1129355"/>
            <a:ext cx="10845800" cy="4813300"/>
          </a:xfrm>
          <a:prstGeom prst="rect">
            <a:avLst/>
          </a:prstGeom>
        </p:spPr>
      </p:pic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C8EFD564-AA79-9B4E-ADCC-541E4C63E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271643"/>
              </p:ext>
            </p:extLst>
          </p:nvPr>
        </p:nvGraphicFramePr>
        <p:xfrm>
          <a:off x="10948" y="2041215"/>
          <a:ext cx="1346200" cy="3901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3170491337"/>
                    </a:ext>
                  </a:extLst>
                </a:gridCol>
              </a:tblGrid>
              <a:tr h="176194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Beijing</a:t>
                      </a:r>
                      <a:endParaRPr lang="zh-TW" sz="1600" dirty="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0726022"/>
                  </a:ext>
                </a:extLst>
              </a:tr>
              <a:tr h="176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>
                          <a:effectLst/>
                        </a:rPr>
                        <a:t>Central Illinois</a:t>
                      </a:r>
                      <a:endParaRPr lang="zh-TW" altLang="zh-TW" sz="1600" dirty="0">
                        <a:effectLst/>
                        <a:latin typeface="TUM Neue Helvetica 55 Regular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2604137"/>
                  </a:ext>
                </a:extLst>
              </a:tr>
              <a:tr h="176194"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effectLst/>
                        </a:rPr>
                        <a:t>Central Texas</a:t>
                      </a:r>
                      <a:endParaRPr lang="zh-TW" sz="1600" dirty="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740886"/>
                  </a:ext>
                </a:extLst>
              </a:tr>
              <a:tr h="176194"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effectLst/>
                        </a:rPr>
                        <a:t>Chengdu</a:t>
                      </a:r>
                      <a:endParaRPr lang="zh-TW" sz="1600" dirty="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421688"/>
                  </a:ext>
                </a:extLst>
              </a:tr>
              <a:tr h="176194"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effectLst/>
                        </a:rPr>
                        <a:t>Hong Kong</a:t>
                      </a:r>
                      <a:endParaRPr lang="zh-TW" sz="1600" dirty="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274301"/>
                  </a:ext>
                </a:extLst>
              </a:tr>
              <a:tr h="176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>
                          <a:effectLst/>
                        </a:rPr>
                        <a:t>Japan</a:t>
                      </a:r>
                      <a:endParaRPr lang="zh-TW" altLang="zh-TW" sz="1600" dirty="0">
                        <a:effectLst/>
                        <a:latin typeface="TUM Neue Helvetica 55 Regular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204971"/>
                  </a:ext>
                </a:extLst>
              </a:tr>
              <a:tr h="176194"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effectLst/>
                        </a:rPr>
                        <a:t>Montreal</a:t>
                      </a:r>
                      <a:endParaRPr lang="zh-TW" sz="1600" dirty="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2726554"/>
                  </a:ext>
                </a:extLst>
              </a:tr>
              <a:tr h="176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>
                          <a:effectLst/>
                        </a:rPr>
                        <a:t>Morocco</a:t>
                      </a:r>
                      <a:endParaRPr lang="zh-TW" altLang="zh-TW" sz="1600" dirty="0">
                        <a:effectLst/>
                        <a:latin typeface="TUM Neue Helvetica 55 Regular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584636"/>
                  </a:ext>
                </a:extLst>
              </a:tr>
              <a:tr h="176194"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effectLst/>
                        </a:rPr>
                        <a:t>Pennsylvania</a:t>
                      </a:r>
                      <a:endParaRPr lang="zh-TW" sz="1600" dirty="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3613574"/>
                  </a:ext>
                </a:extLst>
              </a:tr>
              <a:tr h="176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>
                          <a:effectLst/>
                        </a:rPr>
                        <a:t>Seoul</a:t>
                      </a:r>
                      <a:endParaRPr lang="zh-TW" altLang="zh-TW" sz="1600" dirty="0">
                        <a:effectLst/>
                        <a:latin typeface="TUM Neue Helvetica 55 Regular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270492"/>
                  </a:ext>
                </a:extLst>
              </a:tr>
              <a:tr h="176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>
                          <a:effectLst/>
                        </a:rPr>
                        <a:t>Shanghai</a:t>
                      </a:r>
                      <a:endParaRPr lang="zh-TW" altLang="zh-TW" sz="1600" dirty="0">
                        <a:effectLst/>
                        <a:latin typeface="TUM Neue Helvetica 55 Regular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542896"/>
                  </a:ext>
                </a:extLst>
              </a:tr>
              <a:tr h="176194"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effectLst/>
                        </a:rPr>
                        <a:t>South Brazil</a:t>
                      </a:r>
                      <a:endParaRPr lang="zh-TW" sz="1600" dirty="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253803"/>
                  </a:ext>
                </a:extLst>
              </a:tr>
              <a:tr h="176194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Spain</a:t>
                      </a:r>
                      <a:endParaRPr lang="zh-TW" sz="1600" dirty="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807284"/>
                  </a:ext>
                </a:extLst>
              </a:tr>
              <a:tr h="176194"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effectLst/>
                        </a:rPr>
                        <a:t>Switzerland</a:t>
                      </a:r>
                      <a:endParaRPr lang="zh-TW" sz="1600" dirty="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180547"/>
                  </a:ext>
                </a:extLst>
              </a:tr>
              <a:tr h="176194"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effectLst/>
                        </a:rPr>
                        <a:t>Taipei</a:t>
                      </a:r>
                      <a:endParaRPr lang="zh-TW" sz="1600" dirty="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919319"/>
                  </a:ext>
                </a:extLst>
              </a:tr>
              <a:tr h="176194"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effectLst/>
                        </a:rPr>
                        <a:t>Tunisia</a:t>
                      </a:r>
                      <a:endParaRPr lang="zh-TW" sz="1600" dirty="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007814"/>
                  </a:ext>
                </a:extLst>
              </a:tr>
            </a:tbl>
          </a:graphicData>
        </a:graphic>
      </p:graphicFrame>
      <p:sp>
        <p:nvSpPr>
          <p:cNvPr id="9" name="爆炸 2 8">
            <a:extLst>
              <a:ext uri="{FF2B5EF4-FFF2-40B4-BE49-F238E27FC236}">
                <a16:creationId xmlns:a16="http://schemas.microsoft.com/office/drawing/2014/main" id="{4854D906-88FD-6A43-86FF-261B5C3AFFD7}"/>
              </a:ext>
            </a:extLst>
          </p:cNvPr>
          <p:cNvSpPr/>
          <p:nvPr/>
        </p:nvSpPr>
        <p:spPr>
          <a:xfrm>
            <a:off x="-72143" y="834653"/>
            <a:ext cx="2640245" cy="132768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16 Chapters</a:t>
            </a:r>
            <a:endParaRPr kumimoji="1" lang="zh-TW" altLang="en-US" dirty="0"/>
          </a:p>
        </p:txBody>
      </p:sp>
      <p:sp>
        <p:nvSpPr>
          <p:cNvPr id="6" name="爆炸 2 5">
            <a:extLst>
              <a:ext uri="{FF2B5EF4-FFF2-40B4-BE49-F238E27FC236}">
                <a16:creationId xmlns:a16="http://schemas.microsoft.com/office/drawing/2014/main" id="{7E0096E8-3F5B-E542-B4B9-7DC94CA51AC5}"/>
              </a:ext>
            </a:extLst>
          </p:cNvPr>
          <p:cNvSpPr/>
          <p:nvPr/>
        </p:nvSpPr>
        <p:spPr>
          <a:xfrm>
            <a:off x="2424589" y="834653"/>
            <a:ext cx="2640245" cy="1327681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5 Student Chapters</a:t>
            </a:r>
            <a:endParaRPr kumimoji="1"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71862AB-E947-6972-C2F7-7E0446F99820}"/>
              </a:ext>
            </a:extLst>
          </p:cNvPr>
          <p:cNvSpPr txBox="1"/>
          <p:nvPr/>
        </p:nvSpPr>
        <p:spPr>
          <a:xfrm>
            <a:off x="1388214" y="2965854"/>
            <a:ext cx="1103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Southern </a:t>
            </a:r>
            <a:br>
              <a:rPr kumimoji="1" lang="en-US" altLang="zh-TW" dirty="0"/>
            </a:br>
            <a:r>
              <a:rPr kumimoji="1" lang="en-US" altLang="zh-TW" dirty="0"/>
              <a:t>California</a:t>
            </a:r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A86E63F-2AA4-E32E-8617-65F27DB96851}"/>
              </a:ext>
            </a:extLst>
          </p:cNvPr>
          <p:cNvSpPr txBox="1"/>
          <p:nvPr/>
        </p:nvSpPr>
        <p:spPr>
          <a:xfrm>
            <a:off x="7487594" y="3301425"/>
            <a:ext cx="572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UAE</a:t>
            </a:r>
            <a:endParaRPr kumimoji="1"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F744B22-598D-CB2A-1E75-6AC6199F19CC}"/>
              </a:ext>
            </a:extLst>
          </p:cNvPr>
          <p:cNvSpPr txBox="1"/>
          <p:nvPr/>
        </p:nvSpPr>
        <p:spPr>
          <a:xfrm>
            <a:off x="10132821" y="3536005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Shenzhen</a:t>
            </a:r>
            <a:endParaRPr kumimoji="1"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71E7094-1260-7C9D-DAA6-C8ACE0DA50EC}"/>
              </a:ext>
            </a:extLst>
          </p:cNvPr>
          <p:cNvSpPr txBox="1"/>
          <p:nvPr/>
        </p:nvSpPr>
        <p:spPr>
          <a:xfrm>
            <a:off x="6622366" y="2454918"/>
            <a:ext cx="847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Austria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782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D09AE2-B0B6-EA46-AF5E-B9A4252A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CEDA Chapter Meeting (March 15)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EC69D7-BAEB-3345-8F75-254084DBF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8" y="1690688"/>
            <a:ext cx="10515600" cy="4059360"/>
          </a:xfrm>
        </p:spPr>
        <p:txBody>
          <a:bodyPr>
            <a:normAutofit/>
          </a:bodyPr>
          <a:lstStyle/>
          <a:p>
            <a:r>
              <a:rPr kumimoji="1" lang="en-US" altLang="zh-TW" dirty="0"/>
              <a:t>Chapter Report</a:t>
            </a:r>
          </a:p>
          <a:p>
            <a:r>
              <a:rPr kumimoji="1" lang="en-US" altLang="zh-TW" dirty="0"/>
              <a:t>Activity Planning</a:t>
            </a:r>
          </a:p>
          <a:p>
            <a:pPr lvl="1"/>
            <a:r>
              <a:rPr kumimoji="1" lang="en-US" altLang="zh-TW" dirty="0"/>
              <a:t>Signature event: contest, awards, etc.</a:t>
            </a:r>
          </a:p>
          <a:p>
            <a:pPr lvl="1"/>
            <a:r>
              <a:rPr kumimoji="1" lang="en-US" altLang="zh-TW" dirty="0"/>
              <a:t>General expense: banner, local travel, souvenir, etc.</a:t>
            </a:r>
          </a:p>
          <a:p>
            <a:pPr lvl="1"/>
            <a:r>
              <a:rPr kumimoji="1" lang="en-US" altLang="zh-TW" dirty="0"/>
              <a:t>Support 10 proposals (6 in 2022)</a:t>
            </a:r>
          </a:p>
          <a:p>
            <a:r>
              <a:rPr kumimoji="1" lang="en-US" altLang="zh-TW" dirty="0"/>
              <a:t>Call for Initiative (NIC)</a:t>
            </a:r>
          </a:p>
          <a:p>
            <a:r>
              <a:rPr kumimoji="1" lang="en-US" altLang="zh-TW" dirty="0"/>
              <a:t>Role Rotation</a:t>
            </a:r>
          </a:p>
          <a:p>
            <a:pPr lvl="1"/>
            <a:r>
              <a:rPr kumimoji="1" lang="en-US" altLang="zh-TW" dirty="0"/>
              <a:t>Chair, Vice Chair, Treasurer/Secretary</a:t>
            </a:r>
          </a:p>
          <a:p>
            <a:pPr lvl="1"/>
            <a:r>
              <a:rPr kumimoji="1" lang="en-US" altLang="zh-TW" dirty="0"/>
              <a:t>Term of service</a:t>
            </a:r>
          </a:p>
          <a:p>
            <a:pPr lvl="1"/>
            <a:endParaRPr kumimoji="1" lang="en-US" altLang="zh-TW" dirty="0"/>
          </a:p>
          <a:p>
            <a:pPr lvl="1"/>
            <a:endParaRPr kumimoji="1" lang="en-US" altLang="zh-TW" dirty="0"/>
          </a:p>
        </p:txBody>
      </p:sp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id="{31B8CACD-F9B1-FACA-6119-27F103C69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325" y="1345711"/>
            <a:ext cx="4267786" cy="237465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88582A1-9156-891D-DEB1-D8AB7C1FB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78" y="3016251"/>
            <a:ext cx="3711466" cy="247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81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25270C-64D5-1644-8A8B-938086E2E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dirty="0"/>
              <a:t>CEDA Technical Committees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FE9CF5-1AA9-DB46-8CA0-24FCE45D4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/>
              <a:t>DATC (Design Automation Technical Committee)</a:t>
            </a:r>
          </a:p>
          <a:p>
            <a:pPr lvl="1"/>
            <a:r>
              <a:rPr lang="en-US" altLang="zh-TW" dirty="0"/>
              <a:t>Chair: </a:t>
            </a:r>
            <a:r>
              <a:rPr lang="en-US" altLang="zh-TW" dirty="0" err="1"/>
              <a:t>Jinwook</a:t>
            </a:r>
            <a:r>
              <a:rPr lang="en-US" altLang="zh-TW" dirty="0"/>
              <a:t> Jung, IBM</a:t>
            </a:r>
          </a:p>
          <a:p>
            <a:r>
              <a:rPr lang="en-US" altLang="zh-TW" dirty="0"/>
              <a:t>SVDTC (System Validation and Debug Technology Committee)</a:t>
            </a:r>
          </a:p>
          <a:p>
            <a:pPr lvl="1"/>
            <a:r>
              <a:rPr lang="en-US" altLang="zh-TW" dirty="0"/>
              <a:t>Chair: </a:t>
            </a:r>
            <a:r>
              <a:rPr lang="en-US" altLang="zh-TW" dirty="0" err="1"/>
              <a:t>Chinna</a:t>
            </a:r>
            <a:r>
              <a:rPr lang="en-US" altLang="zh-TW" dirty="0"/>
              <a:t> </a:t>
            </a:r>
            <a:r>
              <a:rPr lang="en-US" altLang="zh-TW" dirty="0" err="1"/>
              <a:t>Prudvi</a:t>
            </a:r>
            <a:r>
              <a:rPr lang="en-US" altLang="zh-TW" dirty="0"/>
              <a:t>, Intel Inc.</a:t>
            </a:r>
          </a:p>
          <a:p>
            <a:r>
              <a:rPr lang="en-US" altLang="zh-TW" dirty="0"/>
              <a:t>TCCPS (Technical Committee on Cyber-Physical Systems)</a:t>
            </a:r>
          </a:p>
          <a:p>
            <a:pPr lvl="1"/>
            <a:r>
              <a:rPr lang="en-US" altLang="zh-TW" dirty="0"/>
              <a:t>Chair: </a:t>
            </a:r>
            <a:r>
              <a:rPr lang="en-US" altLang="zh-TW" dirty="0" err="1"/>
              <a:t>Shiyan</a:t>
            </a:r>
            <a:r>
              <a:rPr lang="en-US" altLang="zh-TW" dirty="0"/>
              <a:t> Hu, University of Southampton</a:t>
            </a:r>
          </a:p>
          <a:p>
            <a:r>
              <a:rPr lang="en-US" altLang="zh-TW" dirty="0"/>
              <a:t>TTTC (Test Technology Technical Council)</a:t>
            </a:r>
          </a:p>
          <a:p>
            <a:pPr lvl="1"/>
            <a:r>
              <a:rPr lang="en-US" altLang="zh-TW" dirty="0"/>
              <a:t>Chair: </a:t>
            </a:r>
            <a:r>
              <a:rPr lang="en-US" altLang="zh-TW" dirty="0" err="1"/>
              <a:t>Peilin</a:t>
            </a:r>
            <a:r>
              <a:rPr lang="en-US" altLang="zh-TW" dirty="0"/>
              <a:t> Song, IBM</a:t>
            </a:r>
          </a:p>
          <a:p>
            <a:r>
              <a:rPr kumimoji="1" lang="en-US" altLang="zh-TW" dirty="0"/>
              <a:t>Hardware Security and Trust Technical Committee (HSTTC)</a:t>
            </a:r>
          </a:p>
          <a:p>
            <a:pPr lvl="1"/>
            <a:r>
              <a:rPr lang="en-US" altLang="zh-TW" dirty="0"/>
              <a:t>Chair: Gang Qu, University of Maryland</a:t>
            </a:r>
          </a:p>
          <a:p>
            <a:pPr marL="0" indent="0">
              <a:buNone/>
            </a:pPr>
            <a:endParaRPr kumimoji="1" lang="en-US" altLang="zh-TW" dirty="0">
              <a:solidFill>
                <a:srgbClr val="0070C0"/>
              </a:solidFill>
            </a:endParaRPr>
          </a:p>
          <a:p>
            <a:r>
              <a:rPr kumimoji="1" lang="en-US" altLang="zh-TW" dirty="0"/>
              <a:t>Awards, Tools, Standards, Outreach, etc.</a:t>
            </a:r>
          </a:p>
          <a:p>
            <a:pPr marL="685800" lvl="1"/>
            <a:endParaRPr kumimoji="1" lang="zh-TW" altLang="en-US" sz="15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5D11D53-157E-4834-24A3-9DC87FFBD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988" y="4360984"/>
            <a:ext cx="3019425" cy="1509713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116ED318-1C88-FAE9-3398-F74BA4590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272" y="3557588"/>
            <a:ext cx="3781826" cy="6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03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CEDA Luncheon Talk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FAABB1B0-98DE-CEA0-5D66-BC5BA4062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786" y="1399320"/>
            <a:ext cx="10515600" cy="4059360"/>
          </a:xfrm>
        </p:spPr>
        <p:txBody>
          <a:bodyPr>
            <a:normAutofit/>
          </a:bodyPr>
          <a:lstStyle/>
          <a:p>
            <a:r>
              <a:rPr kumimoji="1" lang="en-US" altLang="zh-TW" dirty="0"/>
              <a:t>DAC 2023</a:t>
            </a:r>
          </a:p>
          <a:p>
            <a:pPr lvl="1"/>
            <a:r>
              <a:rPr kumimoji="1" lang="en-US" altLang="zh-TW" dirty="0" err="1"/>
              <a:t>Tulika</a:t>
            </a:r>
            <a:r>
              <a:rPr kumimoji="1" lang="en-US" altLang="zh-TW" dirty="0"/>
              <a:t> Mitra, NUS</a:t>
            </a:r>
          </a:p>
          <a:p>
            <a:r>
              <a:rPr kumimoji="1" lang="en-US" altLang="zh-TW" dirty="0"/>
              <a:t>ICCAD 2023</a:t>
            </a:r>
          </a:p>
          <a:p>
            <a:pPr lvl="1"/>
            <a:r>
              <a:rPr kumimoji="1" lang="en-US" altLang="zh-TW" dirty="0"/>
              <a:t>Margaret </a:t>
            </a:r>
            <a:r>
              <a:rPr kumimoji="1" lang="en-US" altLang="zh-TW" dirty="0" err="1"/>
              <a:t>Martonosi</a:t>
            </a:r>
            <a:r>
              <a:rPr kumimoji="1" lang="en-US" altLang="zh-TW" dirty="0"/>
              <a:t>, Princeton</a:t>
            </a:r>
          </a:p>
          <a:p>
            <a:r>
              <a:rPr kumimoji="1" lang="en-US" altLang="zh-TW" dirty="0"/>
              <a:t>DATE 2024 (TBD)</a:t>
            </a:r>
          </a:p>
          <a:p>
            <a:pPr lvl="1"/>
            <a:r>
              <a:rPr kumimoji="1" lang="en-US" altLang="zh-TW" dirty="0"/>
              <a:t>Andrew </a:t>
            </a:r>
            <a:r>
              <a:rPr kumimoji="1" lang="en-US" altLang="zh-TW" dirty="0" err="1"/>
              <a:t>Kahng</a:t>
            </a:r>
            <a:endParaRPr kumimoji="1" lang="en-US" altLang="zh-TW" dirty="0"/>
          </a:p>
          <a:p>
            <a:pPr lvl="1"/>
            <a:r>
              <a:rPr kumimoji="1" lang="en-US" altLang="zh-TW" dirty="0"/>
              <a:t>Albert Y. </a:t>
            </a:r>
            <a:r>
              <a:rPr kumimoji="1" lang="en-US" altLang="zh-TW" dirty="0" err="1"/>
              <a:t>Zomaya</a:t>
            </a:r>
            <a:endParaRPr kumimoji="1" lang="en-US" altLang="zh-TW" dirty="0"/>
          </a:p>
          <a:p>
            <a:pPr lvl="1"/>
            <a:r>
              <a:rPr kumimoji="1" lang="en-US" altLang="zh-TW" dirty="0"/>
              <a:t>Donatella </a:t>
            </a:r>
            <a:r>
              <a:rPr kumimoji="1" lang="en-US" altLang="zh-TW" dirty="0" err="1"/>
              <a:t>Sciuto</a:t>
            </a:r>
            <a:r>
              <a:rPr kumimoji="1" lang="en-US" altLang="zh-TW" dirty="0"/>
              <a:t> (maybe about women in STEM?)</a:t>
            </a:r>
          </a:p>
          <a:p>
            <a:pPr lvl="1"/>
            <a:r>
              <a:rPr kumimoji="1" lang="en-US" altLang="zh-TW" dirty="0"/>
              <a:t>Sharon Hu</a:t>
            </a:r>
            <a:endParaRPr kumimoji="1" lang="zh-TW" altLang="en-US" sz="1500" dirty="0"/>
          </a:p>
        </p:txBody>
      </p:sp>
      <p:pic>
        <p:nvPicPr>
          <p:cNvPr id="4" name="圖片 3" descr="一張含有 文字, 人的臉孔, 眼鏡, 人員 的圖片&#10;&#10;自動產生的描述">
            <a:extLst>
              <a:ext uri="{FF2B5EF4-FFF2-40B4-BE49-F238E27FC236}">
                <a16:creationId xmlns:a16="http://schemas.microsoft.com/office/drawing/2014/main" id="{CE51434A-DBEF-05FE-2DB4-9DE74A45B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189" y="1541524"/>
            <a:ext cx="5511197" cy="27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93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Distinguished Lecturer Program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00221844-B334-6A4E-B781-EAF13D8AB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482" y="1665615"/>
            <a:ext cx="922142" cy="1154754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3FC8E27E-739A-B74B-9EF2-92BD8242AA3F}"/>
              </a:ext>
            </a:extLst>
          </p:cNvPr>
          <p:cNvSpPr txBox="1"/>
          <p:nvPr/>
        </p:nvSpPr>
        <p:spPr>
          <a:xfrm>
            <a:off x="4037950" y="2051884"/>
            <a:ext cx="1215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Helen Li</a:t>
            </a:r>
          </a:p>
          <a:p>
            <a:r>
              <a:rPr kumimoji="1" lang="en-US" altLang="zh-TW" dirty="0"/>
              <a:t>2022-2023</a:t>
            </a:r>
            <a:endParaRPr kumimoji="1" lang="zh-TW" altLang="en-US" dirty="0"/>
          </a:p>
        </p:txBody>
      </p:sp>
      <p:pic>
        <p:nvPicPr>
          <p:cNvPr id="57" name="圖片 56">
            <a:extLst>
              <a:ext uri="{FF2B5EF4-FFF2-40B4-BE49-F238E27FC236}">
                <a16:creationId xmlns:a16="http://schemas.microsoft.com/office/drawing/2014/main" id="{B5ED6939-7022-FC46-827E-93D8D6634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51" y="3159818"/>
            <a:ext cx="1008006" cy="1506038"/>
          </a:xfrm>
          <a:prstGeom prst="rect">
            <a:avLst/>
          </a:prstGeom>
        </p:spPr>
      </p:pic>
      <p:pic>
        <p:nvPicPr>
          <p:cNvPr id="59" name="圖片 58">
            <a:extLst>
              <a:ext uri="{FF2B5EF4-FFF2-40B4-BE49-F238E27FC236}">
                <a16:creationId xmlns:a16="http://schemas.microsoft.com/office/drawing/2014/main" id="{A5FE2D4F-C510-364B-A84F-1C3982757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103" y="3046416"/>
            <a:ext cx="1092716" cy="1548000"/>
          </a:xfrm>
          <a:prstGeom prst="rect">
            <a:avLst/>
          </a:prstGeom>
        </p:spPr>
      </p:pic>
      <p:pic>
        <p:nvPicPr>
          <p:cNvPr id="61" name="圖片 60">
            <a:extLst>
              <a:ext uri="{FF2B5EF4-FFF2-40B4-BE49-F238E27FC236}">
                <a16:creationId xmlns:a16="http://schemas.microsoft.com/office/drawing/2014/main" id="{BF869B83-2705-9042-BC56-91E21B005F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010" y="3055822"/>
            <a:ext cx="927080" cy="1548000"/>
          </a:xfrm>
          <a:prstGeom prst="rect">
            <a:avLst/>
          </a:prstGeom>
        </p:spPr>
      </p:pic>
      <p:pic>
        <p:nvPicPr>
          <p:cNvPr id="63" name="圖片 62">
            <a:extLst>
              <a:ext uri="{FF2B5EF4-FFF2-40B4-BE49-F238E27FC236}">
                <a16:creationId xmlns:a16="http://schemas.microsoft.com/office/drawing/2014/main" id="{9193F63A-52FF-3F41-8D1C-96EE16C3A1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281" y="3055822"/>
            <a:ext cx="909063" cy="1548000"/>
          </a:xfrm>
          <a:prstGeom prst="rect">
            <a:avLst/>
          </a:prstGeom>
        </p:spPr>
      </p:pic>
      <p:pic>
        <p:nvPicPr>
          <p:cNvPr id="65" name="圖片 64">
            <a:extLst>
              <a:ext uri="{FF2B5EF4-FFF2-40B4-BE49-F238E27FC236}">
                <a16:creationId xmlns:a16="http://schemas.microsoft.com/office/drawing/2014/main" id="{080B6404-9956-B843-B4D3-7D37B0F997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478" y="3059504"/>
            <a:ext cx="928800" cy="1548000"/>
          </a:xfrm>
          <a:prstGeom prst="rect">
            <a:avLst/>
          </a:prstGeom>
        </p:spPr>
      </p:pic>
      <p:pic>
        <p:nvPicPr>
          <p:cNvPr id="6" name="圖片 5" descr="一張含有 網站 的圖片&#10;&#10;自動產生的描述">
            <a:extLst>
              <a:ext uri="{FF2B5EF4-FFF2-40B4-BE49-F238E27FC236}">
                <a16:creationId xmlns:a16="http://schemas.microsoft.com/office/drawing/2014/main" id="{A2D5332A-F98D-CCCE-BA1B-0B8CE66544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91852"/>
            <a:ext cx="5714068" cy="2857034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E04F0D48-D4DD-3D07-5795-F7DF3C7DB6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86" y="4756382"/>
            <a:ext cx="11521482" cy="120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43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Motion: New Distinguished Lecturers</a:t>
            </a:r>
          </a:p>
        </p:txBody>
      </p:sp>
      <p:pic>
        <p:nvPicPr>
          <p:cNvPr id="6" name="圖片 5" descr="一張含有 網站 的圖片&#10;&#10;自動產生的描述">
            <a:extLst>
              <a:ext uri="{FF2B5EF4-FFF2-40B4-BE49-F238E27FC236}">
                <a16:creationId xmlns:a16="http://schemas.microsoft.com/office/drawing/2014/main" id="{A2D5332A-F98D-CCCE-BA1B-0B8CE6654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97" y="2717415"/>
            <a:ext cx="5714068" cy="2857034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E04F0D48-D4DD-3D07-5795-F7DF3C7DB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83" y="1391852"/>
            <a:ext cx="11521482" cy="120316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577F587-9A93-8DA1-5B39-85C42A20B03F}"/>
              </a:ext>
            </a:extLst>
          </p:cNvPr>
          <p:cNvSpPr txBox="1">
            <a:spLocks/>
          </p:cNvSpPr>
          <p:nvPr/>
        </p:nvSpPr>
        <p:spPr>
          <a:xfrm>
            <a:off x="0" y="529048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Committees:</a:t>
            </a:r>
          </a:p>
          <a:p>
            <a:pPr lvl="1"/>
            <a:r>
              <a:rPr lang="en-US" altLang="zh-TW" sz="2000" dirty="0" err="1"/>
              <a:t>Yiran</a:t>
            </a:r>
            <a:r>
              <a:rPr lang="en-US" altLang="zh-TW" sz="2000" dirty="0"/>
              <a:t> Chen, </a:t>
            </a:r>
            <a:r>
              <a:rPr lang="en-US" sz="2000" dirty="0"/>
              <a:t>Vasilis </a:t>
            </a:r>
            <a:r>
              <a:rPr lang="en-US" sz="2000" dirty="0" err="1"/>
              <a:t>Pavlidis</a:t>
            </a:r>
            <a:r>
              <a:rPr lang="en-US" sz="2000" dirty="0"/>
              <a:t>, Ulf Schlichtmann, Evangeline Young</a:t>
            </a:r>
          </a:p>
        </p:txBody>
      </p:sp>
      <p:pic>
        <p:nvPicPr>
          <p:cNvPr id="7" name="圖片 6" descr="一張含有 文字, 功能表, 字型, 螢幕擷取畫面 的圖片&#10;&#10;自動產生的描述">
            <a:extLst>
              <a:ext uri="{FF2B5EF4-FFF2-40B4-BE49-F238E27FC236}">
                <a16:creationId xmlns:a16="http://schemas.microsoft.com/office/drawing/2014/main" id="{8B399FBA-12DB-C29A-F045-FA9866E96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49" y="2717416"/>
            <a:ext cx="4050499" cy="262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00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7903</TotalTime>
  <Words>282</Words>
  <Application>Microsoft Macintosh PowerPoint</Application>
  <PresentationFormat>寬螢幕</PresentationFormat>
  <Paragraphs>68</Paragraphs>
  <Slides>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TUM Neue Helvetica 55 Regular</vt:lpstr>
      <vt:lpstr>Arial</vt:lpstr>
      <vt:lpstr>Calibri</vt:lpstr>
      <vt:lpstr>Calibri Light</vt:lpstr>
      <vt:lpstr>Office Theme</vt:lpstr>
      <vt:lpstr>Technical Activities </vt:lpstr>
      <vt:lpstr>CEDA Chapters</vt:lpstr>
      <vt:lpstr>CEDA Chapter Meeting (March 15)</vt:lpstr>
      <vt:lpstr>CEDA Technical Committees</vt:lpstr>
      <vt:lpstr>CEDA Luncheon Talk</vt:lpstr>
      <vt:lpstr>Distinguished Lecturer Program</vt:lpstr>
      <vt:lpstr>Motion: New Distinguished Lecturers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Exapmple Here</dc:title>
  <dc:creator>Hough,Mackenzie C</dc:creator>
  <cp:lastModifiedBy>Tsung Yi Ho (CSD)</cp:lastModifiedBy>
  <cp:revision>32</cp:revision>
  <dcterms:created xsi:type="dcterms:W3CDTF">2020-08-31T15:23:30Z</dcterms:created>
  <dcterms:modified xsi:type="dcterms:W3CDTF">2023-07-09T09:28:10Z</dcterms:modified>
</cp:coreProperties>
</file>