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453" r:id="rId3"/>
    <p:sldId id="454" r:id="rId4"/>
    <p:sldId id="467" r:id="rId5"/>
    <p:sldId id="464" r:id="rId6"/>
    <p:sldId id="465" r:id="rId7"/>
    <p:sldId id="466" r:id="rId8"/>
    <p:sldId id="456" r:id="rId9"/>
    <p:sldId id="460" r:id="rId10"/>
    <p:sldId id="459" r:id="rId11"/>
    <p:sldId id="462" r:id="rId12"/>
    <p:sldId id="463" r:id="rId13"/>
    <p:sldId id="455" r:id="rId14"/>
    <p:sldId id="457" r:id="rId15"/>
    <p:sldId id="46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15934B-7511-A542-BD04-04AF082C4025}" v="3" dt="2023-07-04T08:48:22.4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03" autoAdjust="0"/>
    <p:restoredTop sz="96372"/>
  </p:normalViewPr>
  <p:slideViewPr>
    <p:cSldViewPr snapToGrid="0">
      <p:cViewPr varScale="1">
        <p:scale>
          <a:sx n="180" d="100"/>
          <a:sy n="180" d="100"/>
        </p:scale>
        <p:origin x="4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istiana Bolchini" userId="6b8273cd-38c1-41dc-ba93-995a19828489" providerId="ADAL" clId="{1B15934B-7511-A542-BD04-04AF082C4025}"/>
    <pc:docChg chg="custSel addSld delSld modSld sldOrd">
      <pc:chgData name="Cristiana Bolchini" userId="6b8273cd-38c1-41dc-ba93-995a19828489" providerId="ADAL" clId="{1B15934B-7511-A542-BD04-04AF082C4025}" dt="2023-07-05T14:17:23.211" v="736" actId="20577"/>
      <pc:docMkLst>
        <pc:docMk/>
      </pc:docMkLst>
      <pc:sldChg chg="modSp mod">
        <pc:chgData name="Cristiana Bolchini" userId="6b8273cd-38c1-41dc-ba93-995a19828489" providerId="ADAL" clId="{1B15934B-7511-A542-BD04-04AF082C4025}" dt="2023-07-05T14:17:23.211" v="736" actId="20577"/>
        <pc:sldMkLst>
          <pc:docMk/>
          <pc:sldMk cId="1567446511" sldId="454"/>
        </pc:sldMkLst>
        <pc:spChg chg="mod">
          <ac:chgData name="Cristiana Bolchini" userId="6b8273cd-38c1-41dc-ba93-995a19828489" providerId="ADAL" clId="{1B15934B-7511-A542-BD04-04AF082C4025}" dt="2023-07-05T14:17:23.211" v="736" actId="20577"/>
          <ac:spMkLst>
            <pc:docMk/>
            <pc:sldMk cId="1567446511" sldId="454"/>
            <ac:spMk id="2" creationId="{5D6391DC-3258-0A7B-BCD4-B8C20EF77A84}"/>
          </ac:spMkLst>
        </pc:spChg>
      </pc:sldChg>
      <pc:sldChg chg="addSp modSp mod ord">
        <pc:chgData name="Cristiana Bolchini" userId="6b8273cd-38c1-41dc-ba93-995a19828489" providerId="ADAL" clId="{1B15934B-7511-A542-BD04-04AF082C4025}" dt="2023-07-04T08:43:52.544" v="319" actId="20577"/>
        <pc:sldMkLst>
          <pc:docMk/>
          <pc:sldMk cId="3260618137" sldId="455"/>
        </pc:sldMkLst>
        <pc:spChg chg="mod">
          <ac:chgData name="Cristiana Bolchini" userId="6b8273cd-38c1-41dc-ba93-995a19828489" providerId="ADAL" clId="{1B15934B-7511-A542-BD04-04AF082C4025}" dt="2023-07-03T13:38:44.793" v="155" actId="20577"/>
          <ac:spMkLst>
            <pc:docMk/>
            <pc:sldMk cId="3260618137" sldId="455"/>
            <ac:spMk id="2" creationId="{B661820F-E073-96DA-3AA2-1737BAAB5FE3}"/>
          </ac:spMkLst>
        </pc:spChg>
        <pc:spChg chg="mod">
          <ac:chgData name="Cristiana Bolchini" userId="6b8273cd-38c1-41dc-ba93-995a19828489" providerId="ADAL" clId="{1B15934B-7511-A542-BD04-04AF082C4025}" dt="2023-07-04T08:43:52.544" v="319" actId="20577"/>
          <ac:spMkLst>
            <pc:docMk/>
            <pc:sldMk cId="3260618137" sldId="455"/>
            <ac:spMk id="3" creationId="{958BBBD1-53D0-6802-E971-230B92FE82DA}"/>
          </ac:spMkLst>
        </pc:spChg>
        <pc:spChg chg="add mod">
          <ac:chgData name="Cristiana Bolchini" userId="6b8273cd-38c1-41dc-ba93-995a19828489" providerId="ADAL" clId="{1B15934B-7511-A542-BD04-04AF082C4025}" dt="2023-07-03T13:26:59.491" v="139" actId="1076"/>
          <ac:spMkLst>
            <pc:docMk/>
            <pc:sldMk cId="3260618137" sldId="455"/>
            <ac:spMk id="4" creationId="{9CBB5FFE-29EA-05B3-DCC1-056BA18A20B5}"/>
          </ac:spMkLst>
        </pc:spChg>
      </pc:sldChg>
      <pc:sldChg chg="modSp mod">
        <pc:chgData name="Cristiana Bolchini" userId="6b8273cd-38c1-41dc-ba93-995a19828489" providerId="ADAL" clId="{1B15934B-7511-A542-BD04-04AF082C4025}" dt="2023-07-04T08:28:12.996" v="278" actId="20577"/>
        <pc:sldMkLst>
          <pc:docMk/>
          <pc:sldMk cId="2898662106" sldId="456"/>
        </pc:sldMkLst>
        <pc:spChg chg="mod">
          <ac:chgData name="Cristiana Bolchini" userId="6b8273cd-38c1-41dc-ba93-995a19828489" providerId="ADAL" clId="{1B15934B-7511-A542-BD04-04AF082C4025}" dt="2023-07-04T08:28:12.996" v="278" actId="20577"/>
          <ac:spMkLst>
            <pc:docMk/>
            <pc:sldMk cId="2898662106" sldId="456"/>
            <ac:spMk id="3" creationId="{958BBBD1-53D0-6802-E971-230B92FE82DA}"/>
          </ac:spMkLst>
        </pc:spChg>
      </pc:sldChg>
      <pc:sldChg chg="modSp mod ord">
        <pc:chgData name="Cristiana Bolchini" userId="6b8273cd-38c1-41dc-ba93-995a19828489" providerId="ADAL" clId="{1B15934B-7511-A542-BD04-04AF082C4025}" dt="2023-07-04T08:46:22.211" v="521" actId="20577"/>
        <pc:sldMkLst>
          <pc:docMk/>
          <pc:sldMk cId="481197465" sldId="457"/>
        </pc:sldMkLst>
        <pc:spChg chg="mod">
          <ac:chgData name="Cristiana Bolchini" userId="6b8273cd-38c1-41dc-ba93-995a19828489" providerId="ADAL" clId="{1B15934B-7511-A542-BD04-04AF082C4025}" dt="2023-07-03T13:39:00.570" v="162" actId="20577"/>
          <ac:spMkLst>
            <pc:docMk/>
            <pc:sldMk cId="481197465" sldId="457"/>
            <ac:spMk id="2" creationId="{B661820F-E073-96DA-3AA2-1737BAAB5FE3}"/>
          </ac:spMkLst>
        </pc:spChg>
        <pc:spChg chg="mod">
          <ac:chgData name="Cristiana Bolchini" userId="6b8273cd-38c1-41dc-ba93-995a19828489" providerId="ADAL" clId="{1B15934B-7511-A542-BD04-04AF082C4025}" dt="2023-07-04T08:46:22.211" v="521" actId="20577"/>
          <ac:spMkLst>
            <pc:docMk/>
            <pc:sldMk cId="481197465" sldId="457"/>
            <ac:spMk id="3" creationId="{958BBBD1-53D0-6802-E971-230B92FE82DA}"/>
          </ac:spMkLst>
        </pc:spChg>
      </pc:sldChg>
      <pc:sldChg chg="del">
        <pc:chgData name="Cristiana Bolchini" userId="6b8273cd-38c1-41dc-ba93-995a19828489" providerId="ADAL" clId="{1B15934B-7511-A542-BD04-04AF082C4025}" dt="2023-07-03T13:39:34.251" v="169" actId="2696"/>
        <pc:sldMkLst>
          <pc:docMk/>
          <pc:sldMk cId="3560661263" sldId="458"/>
        </pc:sldMkLst>
      </pc:sldChg>
      <pc:sldChg chg="modSp new mod ord">
        <pc:chgData name="Cristiana Bolchini" userId="6b8273cd-38c1-41dc-ba93-995a19828489" providerId="ADAL" clId="{1B15934B-7511-A542-BD04-04AF082C4025}" dt="2023-07-03T13:44:05.882" v="170" actId="20578"/>
        <pc:sldMkLst>
          <pc:docMk/>
          <pc:sldMk cId="2505216268" sldId="461"/>
        </pc:sldMkLst>
        <pc:spChg chg="mod">
          <ac:chgData name="Cristiana Bolchini" userId="6b8273cd-38c1-41dc-ba93-995a19828489" providerId="ADAL" clId="{1B15934B-7511-A542-BD04-04AF082C4025}" dt="2023-07-03T13:39:04.655" v="168" actId="20577"/>
          <ac:spMkLst>
            <pc:docMk/>
            <pc:sldMk cId="2505216268" sldId="461"/>
            <ac:spMk id="2" creationId="{2CC126BF-083C-BC03-269C-BACB17C8B931}"/>
          </ac:spMkLst>
        </pc:spChg>
      </pc:sldChg>
      <pc:sldChg chg="modSp add mod">
        <pc:chgData name="Cristiana Bolchini" userId="6b8273cd-38c1-41dc-ba93-995a19828489" providerId="ADAL" clId="{1B15934B-7511-A542-BD04-04AF082C4025}" dt="2023-07-03T13:45:44.438" v="256" actId="20577"/>
        <pc:sldMkLst>
          <pc:docMk/>
          <pc:sldMk cId="1171515820" sldId="462"/>
        </pc:sldMkLst>
        <pc:spChg chg="mod">
          <ac:chgData name="Cristiana Bolchini" userId="6b8273cd-38c1-41dc-ba93-995a19828489" providerId="ADAL" clId="{1B15934B-7511-A542-BD04-04AF082C4025}" dt="2023-07-03T13:44:33.486" v="198" actId="20577"/>
          <ac:spMkLst>
            <pc:docMk/>
            <pc:sldMk cId="1171515820" sldId="462"/>
            <ac:spMk id="2" creationId="{B661820F-E073-96DA-3AA2-1737BAAB5FE3}"/>
          </ac:spMkLst>
        </pc:spChg>
        <pc:spChg chg="mod">
          <ac:chgData name="Cristiana Bolchini" userId="6b8273cd-38c1-41dc-ba93-995a19828489" providerId="ADAL" clId="{1B15934B-7511-A542-BD04-04AF082C4025}" dt="2023-07-03T13:45:44.438" v="256" actId="20577"/>
          <ac:spMkLst>
            <pc:docMk/>
            <pc:sldMk cId="1171515820" sldId="462"/>
            <ac:spMk id="3" creationId="{958BBBD1-53D0-6802-E971-230B92FE82DA}"/>
          </ac:spMkLst>
        </pc:spChg>
      </pc:sldChg>
      <pc:sldChg chg="modSp add mod">
        <pc:chgData name="Cristiana Bolchini" userId="6b8273cd-38c1-41dc-ba93-995a19828489" providerId="ADAL" clId="{1B15934B-7511-A542-BD04-04AF082C4025}" dt="2023-07-03T13:46:04.600" v="263" actId="27636"/>
        <pc:sldMkLst>
          <pc:docMk/>
          <pc:sldMk cId="3509989936" sldId="463"/>
        </pc:sldMkLst>
        <pc:spChg chg="mod">
          <ac:chgData name="Cristiana Bolchini" userId="6b8273cd-38c1-41dc-ba93-995a19828489" providerId="ADAL" clId="{1B15934B-7511-A542-BD04-04AF082C4025}" dt="2023-07-03T13:45:52.503" v="259" actId="20577"/>
          <ac:spMkLst>
            <pc:docMk/>
            <pc:sldMk cId="3509989936" sldId="463"/>
            <ac:spMk id="2" creationId="{B661820F-E073-96DA-3AA2-1737BAAB5FE3}"/>
          </ac:spMkLst>
        </pc:spChg>
        <pc:spChg chg="mod">
          <ac:chgData name="Cristiana Bolchini" userId="6b8273cd-38c1-41dc-ba93-995a19828489" providerId="ADAL" clId="{1B15934B-7511-A542-BD04-04AF082C4025}" dt="2023-07-03T13:46:04.600" v="263" actId="27636"/>
          <ac:spMkLst>
            <pc:docMk/>
            <pc:sldMk cId="3509989936" sldId="463"/>
            <ac:spMk id="3" creationId="{958BBBD1-53D0-6802-E971-230B92FE82DA}"/>
          </ac:spMkLst>
        </pc:spChg>
      </pc:sldChg>
      <pc:sldChg chg="add">
        <pc:chgData name="Cristiana Bolchini" userId="6b8273cd-38c1-41dc-ba93-995a19828489" providerId="ADAL" clId="{1B15934B-7511-A542-BD04-04AF082C4025}" dt="2023-07-04T08:48:22.417" v="522"/>
        <pc:sldMkLst>
          <pc:docMk/>
          <pc:sldMk cId="562696823" sldId="464"/>
        </pc:sldMkLst>
      </pc:sldChg>
      <pc:sldChg chg="add">
        <pc:chgData name="Cristiana Bolchini" userId="6b8273cd-38c1-41dc-ba93-995a19828489" providerId="ADAL" clId="{1B15934B-7511-A542-BD04-04AF082C4025}" dt="2023-07-04T08:48:22.417" v="522"/>
        <pc:sldMkLst>
          <pc:docMk/>
          <pc:sldMk cId="2228810345" sldId="465"/>
        </pc:sldMkLst>
      </pc:sldChg>
      <pc:sldChg chg="modSp add mod">
        <pc:chgData name="Cristiana Bolchini" userId="6b8273cd-38c1-41dc-ba93-995a19828489" providerId="ADAL" clId="{1B15934B-7511-A542-BD04-04AF082C4025}" dt="2023-07-04T08:49:55.117" v="526" actId="207"/>
        <pc:sldMkLst>
          <pc:docMk/>
          <pc:sldMk cId="1542145944" sldId="466"/>
        </pc:sldMkLst>
        <pc:spChg chg="mod">
          <ac:chgData name="Cristiana Bolchini" userId="6b8273cd-38c1-41dc-ba93-995a19828489" providerId="ADAL" clId="{1B15934B-7511-A542-BD04-04AF082C4025}" dt="2023-07-04T08:49:55.117" v="526" actId="207"/>
          <ac:spMkLst>
            <pc:docMk/>
            <pc:sldMk cId="1542145944" sldId="466"/>
            <ac:spMk id="3" creationId="{53E5D044-EF61-C149-CA63-84BBE5AC0294}"/>
          </ac:spMkLst>
        </pc:spChg>
      </pc:sldChg>
      <pc:sldChg chg="modSp new mod">
        <pc:chgData name="Cristiana Bolchini" userId="6b8273cd-38c1-41dc-ba93-995a19828489" providerId="ADAL" clId="{1B15934B-7511-A542-BD04-04AF082C4025}" dt="2023-07-04T11:25:56.311" v="730" actId="20577"/>
        <pc:sldMkLst>
          <pc:docMk/>
          <pc:sldMk cId="771324451" sldId="467"/>
        </pc:sldMkLst>
        <pc:spChg chg="mod">
          <ac:chgData name="Cristiana Bolchini" userId="6b8273cd-38c1-41dc-ba93-995a19828489" providerId="ADAL" clId="{1B15934B-7511-A542-BD04-04AF082C4025}" dt="2023-07-04T10:04:14.697" v="577" actId="20577"/>
          <ac:spMkLst>
            <pc:docMk/>
            <pc:sldMk cId="771324451" sldId="467"/>
            <ac:spMk id="2" creationId="{3255E65C-E644-97A1-2999-16CC73667106}"/>
          </ac:spMkLst>
        </pc:spChg>
        <pc:spChg chg="mod">
          <ac:chgData name="Cristiana Bolchini" userId="6b8273cd-38c1-41dc-ba93-995a19828489" providerId="ADAL" clId="{1B15934B-7511-A542-BD04-04AF082C4025}" dt="2023-07-04T11:25:56.311" v="730" actId="20577"/>
          <ac:spMkLst>
            <pc:docMk/>
            <pc:sldMk cId="771324451" sldId="467"/>
            <ac:spMk id="3" creationId="{3A57E799-8B3B-CE24-D48B-588A1AC4FC4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162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786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81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217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21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94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79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565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30FCD-8A35-401A-9903-417F8DBC3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Conferences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BA788-2CBF-445D-B9EB-E38B9540C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Cristiana </a:t>
            </a:r>
            <a:r>
              <a:rPr lang="en-US" dirty="0" err="1"/>
              <a:t>Bolchini</a:t>
            </a:r>
            <a:endParaRPr lang="en-US" dirty="0"/>
          </a:p>
          <a:p>
            <a:r>
              <a:rPr lang="en-US" dirty="0"/>
              <a:t>July 9, 2023</a:t>
            </a:r>
          </a:p>
        </p:txBody>
      </p:sp>
    </p:spTree>
    <p:extLst>
      <p:ext uri="{BB962C8B-B14F-4D97-AF65-F5344CB8AC3E}">
        <p14:creationId xmlns:p14="http://schemas.microsoft.com/office/powerpoint/2010/main" val="2186623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6EAA9-53BF-B657-8CEF-2AF06FA7C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DATE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5D044-EF61-C149-CA63-84BBE5AC0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New </a:t>
            </a:r>
            <a:r>
              <a:rPr lang="it-IT" dirty="0" err="1"/>
              <a:t>venue</a:t>
            </a:r>
            <a:r>
              <a:rPr lang="it-IT" dirty="0"/>
              <a:t>: Valencia, ES</a:t>
            </a:r>
          </a:p>
          <a:p>
            <a:r>
              <a:rPr lang="it-IT" dirty="0" err="1"/>
              <a:t>Different</a:t>
            </a:r>
            <a:r>
              <a:rPr lang="it-IT" dirty="0"/>
              <a:t> time frame (</a:t>
            </a:r>
            <a:r>
              <a:rPr lang="it-IT" dirty="0" err="1"/>
              <a:t>because</a:t>
            </a:r>
            <a:r>
              <a:rPr lang="it-IT" dirty="0"/>
              <a:t> of </a:t>
            </a:r>
            <a:r>
              <a:rPr lang="it-IT" dirty="0" err="1"/>
              <a:t>other</a:t>
            </a:r>
            <a:r>
              <a:rPr lang="it-IT" dirty="0"/>
              <a:t> events): March 25-27, 2024</a:t>
            </a:r>
          </a:p>
          <a:p>
            <a:endParaRPr lang="it-IT" dirty="0"/>
          </a:p>
          <a:p>
            <a:r>
              <a:rPr lang="it-IT" dirty="0" err="1"/>
              <a:t>Same</a:t>
            </a:r>
            <a:r>
              <a:rPr lang="it-IT" dirty="0"/>
              <a:t> new format: </a:t>
            </a:r>
          </a:p>
          <a:p>
            <a:pPr lvl="1"/>
            <a:r>
              <a:rPr lang="it-IT" dirty="0"/>
              <a:t>3 days</a:t>
            </a:r>
          </a:p>
          <a:p>
            <a:pPr lvl="1"/>
            <a:r>
              <a:rPr lang="it-IT" dirty="0" err="1"/>
              <a:t>improved</a:t>
            </a:r>
            <a:r>
              <a:rPr lang="it-IT" dirty="0"/>
              <a:t> </a:t>
            </a:r>
            <a:r>
              <a:rPr lang="it-IT" dirty="0" err="1"/>
              <a:t>presentation</a:t>
            </a:r>
            <a:r>
              <a:rPr lang="it-IT" dirty="0"/>
              <a:t> format (5' to speakers)</a:t>
            </a:r>
          </a:p>
          <a:p>
            <a:pPr lvl="1"/>
            <a:r>
              <a:rPr lang="it-IT" dirty="0" err="1"/>
              <a:t>improved</a:t>
            </a:r>
            <a:r>
              <a:rPr lang="it-IT" dirty="0"/>
              <a:t> </a:t>
            </a:r>
            <a:r>
              <a:rPr lang="it-IT" dirty="0" err="1"/>
              <a:t>selection</a:t>
            </a:r>
            <a:r>
              <a:rPr lang="it-IT" dirty="0"/>
              <a:t> of papers to be </a:t>
            </a:r>
            <a:r>
              <a:rPr lang="it-IT" dirty="0" err="1"/>
              <a:t>presented</a:t>
            </a:r>
            <a:r>
              <a:rPr lang="it-IT" dirty="0"/>
              <a:t> with long talks</a:t>
            </a:r>
          </a:p>
          <a:p>
            <a:pPr lvl="1"/>
            <a:r>
              <a:rPr lang="it-IT" dirty="0" err="1"/>
              <a:t>numerous</a:t>
            </a:r>
            <a:r>
              <a:rPr lang="it-IT" dirty="0"/>
              <a:t> networking activities</a:t>
            </a:r>
          </a:p>
        </p:txBody>
      </p:sp>
    </p:spTree>
    <p:extLst>
      <p:ext uri="{BB962C8B-B14F-4D97-AF65-F5344CB8AC3E}">
        <p14:creationId xmlns:p14="http://schemas.microsoft.com/office/powerpoint/2010/main" val="3897021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1820F-E073-96DA-3AA2-1737BAAB5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DAC 2023 – Luis Miguel Silveira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BBBD1-53D0-6802-E971-230B92FE8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/>
              <a:t>Venue</a:t>
            </a:r>
            <a:r>
              <a:rPr lang="it-IT" b="1" dirty="0"/>
              <a:t>:</a:t>
            </a:r>
          </a:p>
          <a:p>
            <a:r>
              <a:rPr lang="it-IT" dirty="0"/>
              <a:t>San Francisco, CA, USA</a:t>
            </a:r>
          </a:p>
          <a:p>
            <a:r>
              <a:rPr lang="it-IT" dirty="0" err="1"/>
              <a:t>July</a:t>
            </a:r>
            <a:r>
              <a:rPr lang="it-IT" dirty="0"/>
              <a:t> 9-13, 2023</a:t>
            </a:r>
          </a:p>
          <a:p>
            <a:pPr marL="0" indent="0">
              <a:buNone/>
            </a:pPr>
            <a:r>
              <a:rPr lang="it-IT" b="1" dirty="0" err="1"/>
              <a:t>Participation</a:t>
            </a:r>
            <a:r>
              <a:rPr lang="it-IT" b="1" dirty="0"/>
              <a:t>: </a:t>
            </a:r>
          </a:p>
          <a:p>
            <a:r>
              <a:rPr lang="it-IT" dirty="0" err="1"/>
              <a:t>Number</a:t>
            </a:r>
            <a:r>
              <a:rPr lang="it-IT" dirty="0"/>
              <a:t> of </a:t>
            </a:r>
            <a:r>
              <a:rPr lang="it-IT" dirty="0" err="1"/>
              <a:t>submitted</a:t>
            </a:r>
            <a:r>
              <a:rPr lang="it-IT" dirty="0"/>
              <a:t> papers: XXX (+/- X% </a:t>
            </a:r>
            <a:r>
              <a:rPr lang="it-IT" dirty="0" err="1"/>
              <a:t>w.r.t</a:t>
            </a:r>
            <a:r>
              <a:rPr lang="it-IT" dirty="0"/>
              <a:t>. …)</a:t>
            </a:r>
          </a:p>
          <a:p>
            <a:r>
              <a:rPr lang="it-IT" dirty="0" err="1"/>
              <a:t>Registrants</a:t>
            </a:r>
            <a:r>
              <a:rPr lang="it-IT"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1171515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1820F-E073-96DA-3AA2-1737BAAB5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DAC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BBBD1-53D0-6802-E971-230B92FE8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Format:</a:t>
            </a:r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r>
              <a:rPr lang="it-IT" b="1" dirty="0"/>
              <a:t>Post-pandemic </a:t>
            </a:r>
            <a:r>
              <a:rPr lang="it-IT" b="1" dirty="0" err="1"/>
              <a:t>novelties</a:t>
            </a:r>
            <a:r>
              <a:rPr lang="it-IT" b="1" dirty="0"/>
              <a:t>: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9989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1820F-E073-96DA-3AA2-1737BAAB5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ESWEEK 2022 – David </a:t>
            </a:r>
            <a:r>
              <a:rPr lang="it-IT" dirty="0" err="1"/>
              <a:t>Atienza</a:t>
            </a:r>
            <a:r>
              <a:rPr lang="it-IT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BBBD1-53D0-6802-E971-230B92FE8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/>
              <a:t>Venue</a:t>
            </a:r>
            <a:r>
              <a:rPr lang="it-IT" b="1" dirty="0"/>
              <a:t>:</a:t>
            </a:r>
          </a:p>
          <a:p>
            <a:r>
              <a:rPr lang="it-IT" dirty="0" err="1"/>
              <a:t>Oct</a:t>
            </a:r>
            <a:r>
              <a:rPr lang="it-IT" dirty="0"/>
              <a:t>. 7-14, 2022 </a:t>
            </a:r>
          </a:p>
          <a:p>
            <a:r>
              <a:rPr lang="it-IT" dirty="0"/>
              <a:t>Shanghai, China + Virtual </a:t>
            </a:r>
          </a:p>
          <a:p>
            <a:pPr marL="0" indent="0">
              <a:buNone/>
            </a:pPr>
            <a:r>
              <a:rPr lang="it-IT" b="1" dirty="0" err="1"/>
              <a:t>Participation</a:t>
            </a:r>
            <a:r>
              <a:rPr lang="it-IT" b="1" dirty="0"/>
              <a:t>:</a:t>
            </a:r>
          </a:p>
          <a:p>
            <a:r>
              <a:rPr lang="it-IT" dirty="0" err="1"/>
              <a:t>Number</a:t>
            </a:r>
            <a:r>
              <a:rPr lang="it-IT" dirty="0"/>
              <a:t> of </a:t>
            </a:r>
            <a:r>
              <a:rPr lang="it-IT" dirty="0" err="1"/>
              <a:t>submissions</a:t>
            </a:r>
            <a:r>
              <a:rPr lang="it-IT" dirty="0"/>
              <a:t>: 393 (</a:t>
            </a:r>
            <a:r>
              <a:rPr lang="it-IT" dirty="0" err="1"/>
              <a:t>highest</a:t>
            </a:r>
            <a:r>
              <a:rPr lang="it-IT" dirty="0"/>
              <a:t> </a:t>
            </a:r>
            <a:r>
              <a:rPr lang="it-IT" dirty="0" err="1"/>
              <a:t>number</a:t>
            </a:r>
            <a:r>
              <a:rPr lang="it-IT" dirty="0"/>
              <a:t> of </a:t>
            </a:r>
            <a:r>
              <a:rPr lang="it-IT" dirty="0" err="1"/>
              <a:t>submissions</a:t>
            </a:r>
            <a:r>
              <a:rPr lang="it-IT" dirty="0"/>
              <a:t>)</a:t>
            </a:r>
          </a:p>
          <a:p>
            <a:r>
              <a:rPr lang="it-IT" dirty="0" err="1"/>
              <a:t>Number</a:t>
            </a:r>
            <a:r>
              <a:rPr lang="it-IT" dirty="0"/>
              <a:t> of </a:t>
            </a:r>
            <a:r>
              <a:rPr lang="it-IT" dirty="0" err="1"/>
              <a:t>registrants</a:t>
            </a:r>
            <a:r>
              <a:rPr lang="it-IT" dirty="0"/>
              <a:t>: 618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BB5FFE-29EA-05B3-DCC1-056BA18A20B5}"/>
              </a:ext>
            </a:extLst>
          </p:cNvPr>
          <p:cNvSpPr txBox="1"/>
          <p:nvPr/>
        </p:nvSpPr>
        <p:spPr>
          <a:xfrm>
            <a:off x="4521799" y="1358047"/>
            <a:ext cx="7670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ESWEEK ◇ CASES ◇ CODES + ISSS ◇ EMSOFT ◇ NOCS ◇  MEMOCODE</a:t>
            </a:r>
          </a:p>
        </p:txBody>
      </p:sp>
    </p:spTree>
    <p:extLst>
      <p:ext uri="{BB962C8B-B14F-4D97-AF65-F5344CB8AC3E}">
        <p14:creationId xmlns:p14="http://schemas.microsoft.com/office/powerpoint/2010/main" val="3260618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1820F-E073-96DA-3AA2-1737BAAB5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ESWEEK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BBBD1-53D0-6802-E971-230B92FE8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Format:</a:t>
            </a:r>
          </a:p>
          <a:p>
            <a:r>
              <a:rPr lang="it-IT" dirty="0" err="1"/>
              <a:t>Hybrid</a:t>
            </a:r>
            <a:endParaRPr lang="it-IT" dirty="0"/>
          </a:p>
          <a:p>
            <a:pPr lvl="1"/>
            <a:r>
              <a:rPr lang="it-IT" dirty="0"/>
              <a:t>online (10-14) – </a:t>
            </a:r>
            <a:r>
              <a:rPr lang="it-IT" dirty="0" err="1"/>
              <a:t>all</a:t>
            </a:r>
            <a:r>
              <a:rPr lang="it-IT" dirty="0"/>
              <a:t> events </a:t>
            </a:r>
            <a:r>
              <a:rPr lang="it-IT" dirty="0" err="1"/>
              <a:t>accessible</a:t>
            </a:r>
            <a:endParaRPr lang="it-IT" dirty="0"/>
          </a:p>
          <a:p>
            <a:pPr lvl="1"/>
            <a:r>
              <a:rPr lang="it-IT" dirty="0"/>
              <a:t>in </a:t>
            </a:r>
            <a:r>
              <a:rPr lang="it-IT" dirty="0" err="1"/>
              <a:t>person</a:t>
            </a:r>
            <a:r>
              <a:rPr lang="it-IT" dirty="0"/>
              <a:t> @ Shanghai (10-12)</a:t>
            </a:r>
          </a:p>
          <a:p>
            <a:pPr lvl="1"/>
            <a:r>
              <a:rPr lang="it-IT" dirty="0"/>
              <a:t>one day in </a:t>
            </a:r>
            <a:r>
              <a:rPr lang="it-IT" dirty="0" err="1"/>
              <a:t>person</a:t>
            </a:r>
            <a:r>
              <a:rPr lang="it-IT" dirty="0"/>
              <a:t> @ Scottsdale (13)</a:t>
            </a:r>
          </a:p>
          <a:p>
            <a:pPr marL="0" indent="0">
              <a:buNone/>
            </a:pPr>
            <a:r>
              <a:rPr lang="it-IT" dirty="0"/>
              <a:t>Post-pandemic </a:t>
            </a:r>
            <a:r>
              <a:rPr lang="it-IT" dirty="0" err="1"/>
              <a:t>novelties</a:t>
            </a:r>
            <a:r>
              <a:rPr lang="it-IT" dirty="0"/>
              <a:t>:</a:t>
            </a:r>
          </a:p>
          <a:p>
            <a:r>
              <a:rPr lang="it-IT" dirty="0"/>
              <a:t>Industry track +. PhD Forum + </a:t>
            </a:r>
            <a:r>
              <a:rPr lang="it-IT" dirty="0" err="1"/>
              <a:t>Student</a:t>
            </a:r>
            <a:r>
              <a:rPr lang="it-IT" dirty="0"/>
              <a:t> </a:t>
            </a:r>
            <a:r>
              <a:rPr lang="it-IT" dirty="0" err="1"/>
              <a:t>Research</a:t>
            </a:r>
            <a:r>
              <a:rPr lang="it-IT" dirty="0"/>
              <a:t> </a:t>
            </a:r>
            <a:r>
              <a:rPr lang="it-IT" dirty="0" err="1"/>
              <a:t>Competition</a:t>
            </a:r>
            <a:r>
              <a:rPr lang="it-IT" dirty="0"/>
              <a:t> (ACM)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1197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126BF-083C-BC03-269C-BACB17C8B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ESWEEK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1BE86-29CC-74EC-7B11-34CEDFD74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5216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Flagship conferences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62B8CB9-A63C-8E82-C79E-6FC81D4A0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41043" y="3763583"/>
            <a:ext cx="3076402" cy="158446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07051F1-6FB1-0CA0-A9FC-FE1F7AD763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33816" y="3737583"/>
            <a:ext cx="3272544" cy="165915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9F08A4B-ADE2-784F-BBA9-D6B017B39197}"/>
              </a:ext>
            </a:extLst>
          </p:cNvPr>
          <p:cNvSpPr txBox="1"/>
          <p:nvPr/>
        </p:nvSpPr>
        <p:spPr>
          <a:xfrm>
            <a:off x="1649506" y="3151777"/>
            <a:ext cx="2849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January</a:t>
            </a:r>
            <a:r>
              <a:rPr lang="it-IT"/>
              <a:t>, Asia &amp; South Pacific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C3D20B9-A703-1643-115B-978385AF0685}"/>
              </a:ext>
            </a:extLst>
          </p:cNvPr>
          <p:cNvSpPr txBox="1"/>
          <p:nvPr/>
        </p:nvSpPr>
        <p:spPr>
          <a:xfrm>
            <a:off x="5304227" y="3183553"/>
            <a:ext cx="2091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March/April, Europe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2C3CD4E-0629-AA97-45C0-3E0B6F7770F2}"/>
              </a:ext>
            </a:extLst>
          </p:cNvPr>
          <p:cNvSpPr txBox="1"/>
          <p:nvPr/>
        </p:nvSpPr>
        <p:spPr>
          <a:xfrm>
            <a:off x="10258241" y="3267516"/>
            <a:ext cx="1534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June/</a:t>
            </a:r>
            <a:r>
              <a:rPr lang="it-IT" dirty="0" err="1"/>
              <a:t>July</a:t>
            </a:r>
            <a:r>
              <a:rPr lang="it-IT" dirty="0"/>
              <a:t>, USA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44D2B77-0983-0643-14A7-28351B745C2B}"/>
              </a:ext>
            </a:extLst>
          </p:cNvPr>
          <p:cNvSpPr txBox="1"/>
          <p:nvPr/>
        </p:nvSpPr>
        <p:spPr>
          <a:xfrm>
            <a:off x="3076437" y="5396739"/>
            <a:ext cx="2529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September</a:t>
            </a:r>
            <a:r>
              <a:rPr lang="it-IT" dirty="0"/>
              <a:t>/</a:t>
            </a:r>
            <a:r>
              <a:rPr lang="it-IT" dirty="0" err="1"/>
              <a:t>October</a:t>
            </a:r>
            <a:r>
              <a:rPr lang="it-IT" dirty="0"/>
              <a:t>, </a:t>
            </a:r>
            <a:r>
              <a:rPr lang="it-IT" dirty="0" err="1"/>
              <a:t>AoE</a:t>
            </a:r>
            <a:endParaRPr lang="it-IT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BDE8902-1FC5-91B4-C0C7-35DAA6F1E5AC}"/>
              </a:ext>
            </a:extLst>
          </p:cNvPr>
          <p:cNvSpPr txBox="1"/>
          <p:nvPr/>
        </p:nvSpPr>
        <p:spPr>
          <a:xfrm>
            <a:off x="7396150" y="5330041"/>
            <a:ext cx="2502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err="1"/>
              <a:t>October</a:t>
            </a:r>
            <a:r>
              <a:rPr lang="it-IT"/>
              <a:t>/November, USA</a:t>
            </a:r>
          </a:p>
        </p:txBody>
      </p:sp>
      <p:pic>
        <p:nvPicPr>
          <p:cNvPr id="3" name="Picture 2" descr="A picture containing building, tree, house, screenshot&#10;&#10;Description automatically generated">
            <a:extLst>
              <a:ext uri="{FF2B5EF4-FFF2-40B4-BE49-F238E27FC236}">
                <a16:creationId xmlns:a16="http://schemas.microsoft.com/office/drawing/2014/main" id="{ED1E269A-B5F1-9BA8-77A3-A8FA46EB29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93" y="1517648"/>
            <a:ext cx="3352800" cy="1701800"/>
          </a:xfrm>
          <a:prstGeom prst="rect">
            <a:avLst/>
          </a:prstGeom>
        </p:spPr>
      </p:pic>
      <p:pic>
        <p:nvPicPr>
          <p:cNvPr id="12" name="Picture 11" descr="A red bridge over water with Golden Gate Bridge in the background&#10;&#10;Description automatically generated with low confidence">
            <a:extLst>
              <a:ext uri="{FF2B5EF4-FFF2-40B4-BE49-F238E27FC236}">
                <a16:creationId xmlns:a16="http://schemas.microsoft.com/office/drawing/2014/main" id="{08CD8B01-983C-4258-B688-76A62C495B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264" y="1400888"/>
            <a:ext cx="3619500" cy="1854200"/>
          </a:xfrm>
          <a:prstGeom prst="rect">
            <a:avLst/>
          </a:prstGeom>
        </p:spPr>
      </p:pic>
      <p:pic>
        <p:nvPicPr>
          <p:cNvPr id="15" name="Picture 14" descr="A picture containing building, car, outdoor, vehicle&#10;&#10;Description automatically generated">
            <a:extLst>
              <a:ext uri="{FF2B5EF4-FFF2-40B4-BE49-F238E27FC236}">
                <a16:creationId xmlns:a16="http://schemas.microsoft.com/office/drawing/2014/main" id="{F1315C43-E51C-B08B-F1A6-7FD15D06A47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2524" y="1461261"/>
            <a:ext cx="3403600" cy="176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638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status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6391DC-3258-0A7B-BCD4-B8C20EF77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28 </a:t>
            </a:r>
            <a:r>
              <a:rPr lang="it-IT" dirty="0" err="1"/>
              <a:t>sponsored</a:t>
            </a:r>
            <a:r>
              <a:rPr lang="it-IT" dirty="0"/>
              <a:t> conferences/symposium/workshops</a:t>
            </a:r>
          </a:p>
          <a:p>
            <a:pPr lvl="1"/>
            <a:r>
              <a:rPr lang="it-IT" dirty="0"/>
              <a:t>22 </a:t>
            </a:r>
            <a:r>
              <a:rPr lang="it-IT" dirty="0" err="1"/>
              <a:t>financial</a:t>
            </a:r>
            <a:r>
              <a:rPr lang="it-IT" dirty="0"/>
              <a:t> sponsorship</a:t>
            </a:r>
          </a:p>
          <a:p>
            <a:pPr lvl="1"/>
            <a:r>
              <a:rPr lang="it-IT"/>
              <a:t>11 </a:t>
            </a:r>
            <a:r>
              <a:rPr lang="it-IT" dirty="0"/>
              <a:t>technical sponsorship</a:t>
            </a:r>
          </a:p>
          <a:p>
            <a:r>
              <a:rPr lang="it-IT" dirty="0"/>
              <a:t>for the </a:t>
            </a:r>
            <a:r>
              <a:rPr lang="it-IT" dirty="0" err="1"/>
              <a:t>flagship</a:t>
            </a:r>
            <a:r>
              <a:rPr lang="it-IT" dirty="0"/>
              <a:t> conferences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additional</a:t>
            </a:r>
            <a:r>
              <a:rPr lang="it-IT" dirty="0"/>
              <a:t> activities are </a:t>
            </a:r>
            <a:r>
              <a:rPr lang="it-IT" dirty="0" err="1"/>
              <a:t>technically</a:t>
            </a:r>
            <a:r>
              <a:rPr lang="it-IT" dirty="0"/>
              <a:t>/</a:t>
            </a:r>
            <a:r>
              <a:rPr lang="it-IT" dirty="0" err="1"/>
              <a:t>financially</a:t>
            </a:r>
            <a:r>
              <a:rPr lang="it-IT" dirty="0"/>
              <a:t> </a:t>
            </a:r>
            <a:r>
              <a:rPr lang="it-IT" dirty="0" err="1"/>
              <a:t>sponsored</a:t>
            </a:r>
            <a:r>
              <a:rPr lang="it-IT" dirty="0"/>
              <a:t> </a:t>
            </a:r>
          </a:p>
          <a:p>
            <a:endParaRPr lang="it-IT" dirty="0"/>
          </a:p>
          <a:p>
            <a:endParaRPr lang="it-IT" dirty="0"/>
          </a:p>
        </p:txBody>
      </p:sp>
      <p:pic>
        <p:nvPicPr>
          <p:cNvPr id="6" name="Content Placeholder 3" descr="Timeline&#10;&#10;Description automatically generated with medium confidence">
            <a:extLst>
              <a:ext uri="{FF2B5EF4-FFF2-40B4-BE49-F238E27FC236}">
                <a16:creationId xmlns:a16="http://schemas.microsoft.com/office/drawing/2014/main" id="{B06AF783-CF1E-A60B-78E5-8D3E463BDF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893" y="4108888"/>
            <a:ext cx="8596312" cy="177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446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5E65C-E644-97A1-2999-16CC73667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Post-pandemic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7E799-8B3B-CE24-D48B-588A1AC4F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Great </a:t>
            </a:r>
            <a:r>
              <a:rPr lang="it-IT" b="1" dirty="0" err="1"/>
              <a:t>effor</a:t>
            </a:r>
            <a:r>
              <a:rPr lang="it-IT" b="1" dirty="0"/>
              <a:t> to </a:t>
            </a:r>
            <a:r>
              <a:rPr lang="it-IT" b="1" dirty="0" err="1"/>
              <a:t>attract</a:t>
            </a:r>
            <a:r>
              <a:rPr lang="it-IT" b="1" dirty="0"/>
              <a:t> </a:t>
            </a:r>
            <a:r>
              <a:rPr lang="it-IT" b="1" dirty="0" err="1"/>
              <a:t>attendees</a:t>
            </a:r>
            <a:r>
              <a:rPr lang="it-IT" b="1" dirty="0"/>
              <a:t> with </a:t>
            </a:r>
          </a:p>
          <a:p>
            <a:r>
              <a:rPr lang="it-IT" dirty="0"/>
              <a:t>new formats</a:t>
            </a:r>
          </a:p>
          <a:p>
            <a:r>
              <a:rPr lang="it-IT" dirty="0"/>
              <a:t>new activities</a:t>
            </a:r>
          </a:p>
          <a:p>
            <a:r>
              <a:rPr lang="it-IT" dirty="0" err="1"/>
              <a:t>sponsored</a:t>
            </a:r>
            <a:r>
              <a:rPr lang="it-IT"/>
              <a:t> activities </a:t>
            </a:r>
            <a:r>
              <a:rPr lang="it-IT" dirty="0"/>
              <a:t>for </a:t>
            </a:r>
            <a:r>
              <a:rPr lang="it-IT" dirty="0" err="1"/>
              <a:t>young</a:t>
            </a:r>
            <a:r>
              <a:rPr lang="it-IT" dirty="0"/>
              <a:t> people</a:t>
            </a:r>
          </a:p>
        </p:txBody>
      </p:sp>
    </p:spTree>
    <p:extLst>
      <p:ext uri="{BB962C8B-B14F-4D97-AF65-F5344CB8AC3E}">
        <p14:creationId xmlns:p14="http://schemas.microsoft.com/office/powerpoint/2010/main" val="771324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1820F-E073-96DA-3AA2-1737BAAB5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ASP-DAC 2023 – Gi-</a:t>
            </a:r>
            <a:r>
              <a:rPr lang="it-IT" dirty="0" err="1"/>
              <a:t>Joon</a:t>
            </a:r>
            <a:r>
              <a:rPr lang="it-IT" dirty="0"/>
              <a:t> </a:t>
            </a:r>
            <a:r>
              <a:rPr lang="it-IT" dirty="0" err="1"/>
              <a:t>Nam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BBBD1-53D0-6802-E971-230B92FE8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err="1"/>
              <a:t>Venue</a:t>
            </a:r>
            <a:r>
              <a:rPr lang="it-IT" b="1" dirty="0"/>
              <a:t>:</a:t>
            </a:r>
          </a:p>
          <a:p>
            <a:r>
              <a:rPr lang="it-IT" dirty="0" err="1"/>
              <a:t>January</a:t>
            </a:r>
            <a:r>
              <a:rPr lang="it-IT" dirty="0"/>
              <a:t> 16-19, 2023 </a:t>
            </a:r>
          </a:p>
          <a:p>
            <a:r>
              <a:rPr lang="it-IT" dirty="0"/>
              <a:t>Tokyo </a:t>
            </a:r>
            <a:r>
              <a:rPr lang="it-IT" dirty="0" err="1"/>
              <a:t>Odaiba</a:t>
            </a:r>
            <a:r>
              <a:rPr lang="it-IT" dirty="0"/>
              <a:t> </a:t>
            </a:r>
            <a:r>
              <a:rPr lang="it-IT" dirty="0" err="1"/>
              <a:t>Miraikan</a:t>
            </a:r>
            <a:r>
              <a:rPr lang="it-IT" dirty="0"/>
              <a:t>, Japan</a:t>
            </a:r>
          </a:p>
          <a:p>
            <a:pPr marL="0" indent="0">
              <a:buNone/>
            </a:pPr>
            <a:r>
              <a:rPr lang="it-IT" b="1" dirty="0" err="1"/>
              <a:t>Participation</a:t>
            </a:r>
            <a:r>
              <a:rPr lang="it-IT" b="1" dirty="0"/>
              <a:t>:</a:t>
            </a:r>
          </a:p>
          <a:p>
            <a:r>
              <a:rPr lang="it-IT" dirty="0" err="1"/>
              <a:t>Number</a:t>
            </a:r>
            <a:r>
              <a:rPr lang="it-IT" dirty="0"/>
              <a:t> of </a:t>
            </a:r>
            <a:r>
              <a:rPr lang="it-IT" dirty="0" err="1"/>
              <a:t>submissions</a:t>
            </a:r>
            <a:r>
              <a:rPr lang="it-IT" dirty="0"/>
              <a:t>: 328 (after </a:t>
            </a:r>
            <a:r>
              <a:rPr lang="it-IT" dirty="0" err="1"/>
              <a:t>withdraws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(+ 26% </a:t>
            </a:r>
            <a:r>
              <a:rPr lang="it-IT" dirty="0" err="1"/>
              <a:t>w.r.t</a:t>
            </a:r>
            <a:r>
              <a:rPr lang="it-IT" dirty="0"/>
              <a:t>. 2022, the </a:t>
            </a:r>
            <a:r>
              <a:rPr lang="it-IT" dirty="0" err="1"/>
              <a:t>highest</a:t>
            </a:r>
            <a:r>
              <a:rPr lang="it-IT" dirty="0"/>
              <a:t> «</a:t>
            </a:r>
            <a:r>
              <a:rPr lang="it-IT" dirty="0" err="1"/>
              <a:t>final</a:t>
            </a:r>
            <a:r>
              <a:rPr lang="it-IT" dirty="0"/>
              <a:t>» </a:t>
            </a:r>
            <a:r>
              <a:rPr lang="it-IT" dirty="0" err="1"/>
              <a:t>number</a:t>
            </a:r>
            <a:r>
              <a:rPr lang="it-IT" dirty="0"/>
              <a:t> </a:t>
            </a:r>
            <a:r>
              <a:rPr lang="it-IT" dirty="0" err="1"/>
              <a:t>since</a:t>
            </a:r>
            <a:r>
              <a:rPr lang="it-IT" dirty="0"/>
              <a:t> 2017) </a:t>
            </a:r>
          </a:p>
          <a:p>
            <a:r>
              <a:rPr lang="it-IT" dirty="0" err="1"/>
              <a:t>Number</a:t>
            </a:r>
            <a:r>
              <a:rPr lang="it-IT" dirty="0"/>
              <a:t> of </a:t>
            </a:r>
            <a:r>
              <a:rPr lang="it-IT" dirty="0" err="1"/>
              <a:t>registrants</a:t>
            </a:r>
            <a:r>
              <a:rPr lang="it-IT" dirty="0"/>
              <a:t>: 365 (##% </a:t>
            </a:r>
            <a:r>
              <a:rPr lang="it-IT" dirty="0" err="1"/>
              <a:t>w.r.t</a:t>
            </a:r>
            <a:r>
              <a:rPr lang="it-IT" dirty="0"/>
              <a:t>. ASP-DAC 2022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a </a:t>
            </a:r>
            <a:r>
              <a:rPr lang="it-IT" dirty="0" err="1"/>
              <a:t>virtual</a:t>
            </a:r>
            <a:r>
              <a:rPr lang="it-IT" dirty="0"/>
              <a:t> conference </a:t>
            </a:r>
            <a:r>
              <a:rPr lang="it-IT"/>
              <a:t>in Taiwan)</a:t>
            </a:r>
            <a:endParaRPr lang="it-IT" dirty="0"/>
          </a:p>
          <a:p>
            <a:pPr lvl="1"/>
            <a:r>
              <a:rPr lang="it-IT" dirty="0" err="1"/>
              <a:t>onsite</a:t>
            </a:r>
            <a:r>
              <a:rPr lang="it-IT" dirty="0"/>
              <a:t>: 264 / online: 101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2696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1820F-E073-96DA-3AA2-1737BAAB5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ASP-DAC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BBBD1-53D0-6802-E971-230B92FE8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Format:</a:t>
            </a:r>
          </a:p>
          <a:p>
            <a:r>
              <a:rPr lang="it-IT" dirty="0"/>
              <a:t>4 full days, 5 </a:t>
            </a:r>
            <a:r>
              <a:rPr lang="it-IT" dirty="0" err="1"/>
              <a:t>parallel</a:t>
            </a:r>
            <a:r>
              <a:rPr lang="it-IT" dirty="0"/>
              <a:t> sessions </a:t>
            </a:r>
            <a:r>
              <a:rPr lang="it-IT" dirty="0" err="1"/>
              <a:t>including</a:t>
            </a:r>
            <a:r>
              <a:rPr lang="it-IT" dirty="0"/>
              <a:t> tutorials, special sessions day, design contest &amp; design forum sessions)</a:t>
            </a:r>
          </a:p>
          <a:p>
            <a:r>
              <a:rPr lang="it-IT" dirty="0" err="1"/>
              <a:t>Primarily</a:t>
            </a:r>
            <a:r>
              <a:rPr lang="it-IT" dirty="0"/>
              <a:t> in </a:t>
            </a:r>
            <a:r>
              <a:rPr lang="it-IT" dirty="0" err="1"/>
              <a:t>person</a:t>
            </a:r>
            <a:r>
              <a:rPr lang="it-IT" dirty="0"/>
              <a:t>, </a:t>
            </a:r>
            <a:r>
              <a:rPr lang="it-IT" dirty="0" err="1"/>
              <a:t>but</a:t>
            </a:r>
            <a:r>
              <a:rPr lang="it-IT" dirty="0"/>
              <a:t> on-line/recording </a:t>
            </a:r>
            <a:r>
              <a:rPr lang="it-IT" dirty="0" err="1"/>
              <a:t>based</a:t>
            </a:r>
            <a:r>
              <a:rPr lang="it-IT" dirty="0"/>
              <a:t> </a:t>
            </a:r>
            <a:r>
              <a:rPr lang="it-IT" dirty="0" err="1"/>
              <a:t>presentations</a:t>
            </a:r>
            <a:r>
              <a:rPr lang="it-IT" dirty="0"/>
              <a:t> </a:t>
            </a:r>
            <a:r>
              <a:rPr lang="it-IT" dirty="0" err="1"/>
              <a:t>were</a:t>
            </a:r>
            <a:r>
              <a:rPr lang="it-IT" dirty="0"/>
              <a:t> </a:t>
            </a:r>
            <a:r>
              <a:rPr lang="it-IT" dirty="0" err="1"/>
              <a:t>allowed</a:t>
            </a: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/>
              <a:t>Post-pandemic </a:t>
            </a:r>
            <a:r>
              <a:rPr lang="it-IT" dirty="0" err="1"/>
              <a:t>novelties</a:t>
            </a:r>
            <a:r>
              <a:rPr lang="it-IT" dirty="0"/>
              <a:t>:</a:t>
            </a:r>
          </a:p>
          <a:p>
            <a:r>
              <a:rPr lang="it-IT" dirty="0"/>
              <a:t>Presentation format </a:t>
            </a:r>
            <a:r>
              <a:rPr lang="it-IT" dirty="0" err="1"/>
              <a:t>came</a:t>
            </a:r>
            <a:r>
              <a:rPr lang="it-IT" dirty="0"/>
              <a:t> back to </a:t>
            </a:r>
            <a:r>
              <a:rPr lang="it-IT" dirty="0" err="1"/>
              <a:t>almost</a:t>
            </a:r>
            <a:r>
              <a:rPr lang="it-IT" dirty="0"/>
              <a:t> </a:t>
            </a:r>
            <a:r>
              <a:rPr lang="it-IT" dirty="0" err="1"/>
              <a:t>normal</a:t>
            </a:r>
            <a:r>
              <a:rPr lang="it-IT" dirty="0"/>
              <a:t>, </a:t>
            </a:r>
            <a:r>
              <a:rPr lang="it-IT" dirty="0" err="1"/>
              <a:t>except</a:t>
            </a:r>
            <a:r>
              <a:rPr lang="it-IT" dirty="0"/>
              <a:t> </a:t>
            </a:r>
            <a:r>
              <a:rPr lang="it-IT" dirty="0" err="1"/>
              <a:t>presenters</a:t>
            </a:r>
            <a:r>
              <a:rPr lang="it-IT" dirty="0"/>
              <a:t> </a:t>
            </a:r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had</a:t>
            </a:r>
            <a:r>
              <a:rPr lang="it-IT" dirty="0"/>
              <a:t> </a:t>
            </a:r>
            <a:r>
              <a:rPr lang="it-IT" dirty="0" err="1"/>
              <a:t>difficulties</a:t>
            </a:r>
            <a:r>
              <a:rPr lang="it-IT" dirty="0"/>
              <a:t> in visiting Japan due to Visa </a:t>
            </a:r>
            <a:r>
              <a:rPr lang="it-IT" dirty="0" err="1"/>
              <a:t>issues</a:t>
            </a:r>
            <a:endParaRPr lang="it-IT" dirty="0"/>
          </a:p>
          <a:p>
            <a:r>
              <a:rPr lang="it-IT" dirty="0" err="1"/>
              <a:t>Fantastic</a:t>
            </a:r>
            <a:r>
              <a:rPr lang="it-IT" dirty="0"/>
              <a:t> support from Japan government and societies</a:t>
            </a:r>
          </a:p>
          <a:p>
            <a:r>
              <a:rPr lang="it-IT" dirty="0" err="1"/>
              <a:t>Dedicated</a:t>
            </a:r>
            <a:r>
              <a:rPr lang="it-IT" dirty="0"/>
              <a:t> tutorial day, more </a:t>
            </a:r>
            <a:r>
              <a:rPr lang="it-IT" dirty="0" err="1"/>
              <a:t>parallel</a:t>
            </a:r>
            <a:r>
              <a:rPr lang="it-IT" dirty="0"/>
              <a:t> technical sessions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28810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6EAA9-53BF-B657-8CEF-2AF06FA7C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ASP-DAC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5D044-EF61-C149-CA63-84BBE5AC0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New </a:t>
            </a:r>
            <a:r>
              <a:rPr lang="it-IT" dirty="0" err="1"/>
              <a:t>venue</a:t>
            </a:r>
            <a:r>
              <a:rPr lang="it-IT" dirty="0"/>
              <a:t>: Incheon </a:t>
            </a:r>
            <a:r>
              <a:rPr lang="it-IT" dirty="0" err="1"/>
              <a:t>Songdo</a:t>
            </a:r>
            <a:r>
              <a:rPr lang="it-IT" dirty="0"/>
              <a:t> </a:t>
            </a:r>
            <a:r>
              <a:rPr lang="it-IT" dirty="0" err="1"/>
              <a:t>Convensia</a:t>
            </a:r>
            <a:r>
              <a:rPr lang="it-IT" dirty="0"/>
              <a:t>, South Korea</a:t>
            </a:r>
          </a:p>
          <a:p>
            <a:pPr lvl="1"/>
            <a:r>
              <a:rPr lang="it-IT" dirty="0"/>
              <a:t>General Chair: </a:t>
            </a:r>
            <a:r>
              <a:rPr lang="it-IT" dirty="0" err="1"/>
              <a:t>Taewhan</a:t>
            </a:r>
            <a:r>
              <a:rPr lang="it-IT" dirty="0"/>
              <a:t> Kim (Seoul National University)</a:t>
            </a:r>
          </a:p>
          <a:p>
            <a:pPr lvl="1"/>
            <a:r>
              <a:rPr lang="it-IT" dirty="0"/>
              <a:t>Technical Program Chair: Iris </a:t>
            </a:r>
            <a:r>
              <a:rPr lang="it-IT" dirty="0" err="1"/>
              <a:t>Hui</a:t>
            </a:r>
            <a:r>
              <a:rPr lang="it-IT" dirty="0"/>
              <a:t>-Ru Jiang (National Taiwan University)</a:t>
            </a:r>
          </a:p>
          <a:p>
            <a:pPr lvl="1"/>
            <a:r>
              <a:rPr lang="it-IT" dirty="0"/>
              <a:t>Technical Program Vice </a:t>
            </a:r>
            <a:r>
              <a:rPr lang="it-IT" dirty="0" err="1"/>
              <a:t>Chairs</a:t>
            </a:r>
            <a:r>
              <a:rPr lang="it-IT" dirty="0"/>
              <a:t>: </a:t>
            </a:r>
            <a:r>
              <a:rPr lang="it-IT" dirty="0" err="1"/>
              <a:t>Yu</a:t>
            </a:r>
            <a:r>
              <a:rPr lang="it-IT" dirty="0"/>
              <a:t> </a:t>
            </a:r>
            <a:r>
              <a:rPr lang="it-IT" dirty="0" err="1"/>
              <a:t>Wang</a:t>
            </a:r>
            <a:r>
              <a:rPr lang="it-IT" dirty="0"/>
              <a:t> (</a:t>
            </a:r>
            <a:r>
              <a:rPr lang="it-IT" dirty="0" err="1"/>
              <a:t>Tsinghua</a:t>
            </a:r>
            <a:r>
              <a:rPr lang="it-IT" dirty="0"/>
              <a:t> University), </a:t>
            </a:r>
            <a:r>
              <a:rPr lang="it-IT" dirty="0" err="1"/>
              <a:t>Dongsuk</a:t>
            </a:r>
            <a:r>
              <a:rPr lang="it-IT" dirty="0"/>
              <a:t> </a:t>
            </a:r>
            <a:r>
              <a:rPr lang="it-IT" dirty="0" err="1"/>
              <a:t>Jeon</a:t>
            </a:r>
            <a:r>
              <a:rPr lang="it-IT" dirty="0"/>
              <a:t> (Seoul National University)</a:t>
            </a:r>
          </a:p>
          <a:p>
            <a:r>
              <a:rPr lang="it-IT" dirty="0" err="1"/>
              <a:t>Similar</a:t>
            </a:r>
            <a:r>
              <a:rPr lang="it-IT" dirty="0"/>
              <a:t> time frame: </a:t>
            </a:r>
            <a:r>
              <a:rPr lang="it-IT" dirty="0" err="1"/>
              <a:t>January</a:t>
            </a:r>
            <a:r>
              <a:rPr lang="it-IT" dirty="0"/>
              <a:t> 22-25, 2024</a:t>
            </a:r>
          </a:p>
          <a:p>
            <a:r>
              <a:rPr lang="it-IT" dirty="0"/>
              <a:t>Paper </a:t>
            </a:r>
            <a:r>
              <a:rPr lang="it-IT" dirty="0" err="1"/>
              <a:t>submission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open</a:t>
            </a:r>
          </a:p>
          <a:p>
            <a:pPr lvl="1"/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Deadline for Abstract: 5PM AOE </a:t>
            </a:r>
            <a:r>
              <a:rPr lang="it-IT" dirty="0" err="1">
                <a:solidFill>
                  <a:schemeClr val="accent6">
                    <a:lumMod val="75000"/>
                  </a:schemeClr>
                </a:solidFill>
              </a:rPr>
              <a:t>July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 23 (Sun), 2023</a:t>
            </a:r>
          </a:p>
          <a:p>
            <a:pPr lvl="1"/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Deadline for PDF </a:t>
            </a:r>
            <a:r>
              <a:rPr lang="it-IT" dirty="0" err="1">
                <a:solidFill>
                  <a:schemeClr val="accent6">
                    <a:lumMod val="75000"/>
                  </a:schemeClr>
                </a:solidFill>
              </a:rPr>
              <a:t>uploading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: 5PM AOE </a:t>
            </a:r>
            <a:r>
              <a:rPr lang="it-IT" dirty="0" err="1">
                <a:solidFill>
                  <a:schemeClr val="accent6">
                    <a:lumMod val="75000"/>
                  </a:schemeClr>
                </a:solidFill>
              </a:rPr>
              <a:t>July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 28 (</a:t>
            </a:r>
            <a:r>
              <a:rPr lang="it-IT" dirty="0" err="1">
                <a:solidFill>
                  <a:schemeClr val="accent6">
                    <a:lumMod val="75000"/>
                  </a:schemeClr>
                </a:solidFill>
              </a:rPr>
              <a:t>Fri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), 2023</a:t>
            </a:r>
          </a:p>
          <a:p>
            <a:r>
              <a:rPr lang="it-IT" dirty="0"/>
              <a:t>Notification of </a:t>
            </a:r>
            <a:r>
              <a:rPr lang="it-IT" dirty="0" err="1"/>
              <a:t>accepted</a:t>
            </a:r>
            <a:r>
              <a:rPr lang="it-IT" dirty="0"/>
              <a:t> papers: </a:t>
            </a:r>
            <a:r>
              <a:rPr lang="it-IT" dirty="0" err="1"/>
              <a:t>September</a:t>
            </a:r>
            <a:r>
              <a:rPr lang="it-IT" dirty="0"/>
              <a:t> 11 (</a:t>
            </a:r>
            <a:r>
              <a:rPr lang="it-IT" dirty="0" err="1"/>
              <a:t>Mon</a:t>
            </a:r>
            <a:r>
              <a:rPr lang="it-IT" dirty="0"/>
              <a:t>), 2023 </a:t>
            </a:r>
          </a:p>
          <a:p>
            <a:r>
              <a:rPr lang="it-IT" dirty="0"/>
              <a:t>Deadline for </a:t>
            </a:r>
            <a:r>
              <a:rPr lang="it-IT" dirty="0" err="1"/>
              <a:t>final</a:t>
            </a:r>
            <a:r>
              <a:rPr lang="it-IT" dirty="0"/>
              <a:t> </a:t>
            </a:r>
            <a:r>
              <a:rPr lang="it-IT" dirty="0" err="1"/>
              <a:t>version</a:t>
            </a:r>
            <a:r>
              <a:rPr lang="it-IT" dirty="0"/>
              <a:t>: 5PM AOE, November 3 (</a:t>
            </a:r>
            <a:r>
              <a:rPr lang="it-IT" dirty="0" err="1"/>
              <a:t>Fri</a:t>
            </a:r>
            <a:r>
              <a:rPr lang="it-IT" dirty="0"/>
              <a:t>), 2023</a:t>
            </a:r>
          </a:p>
          <a:p>
            <a:r>
              <a:rPr lang="it-IT" dirty="0"/>
              <a:t>Panels, Special Sessions and Tutorials: August 31 (</a:t>
            </a:r>
            <a:r>
              <a:rPr lang="it-IT" dirty="0" err="1"/>
              <a:t>Thu</a:t>
            </a:r>
            <a:r>
              <a:rPr lang="it-IT" dirty="0"/>
              <a:t>), 2023</a:t>
            </a:r>
          </a:p>
        </p:txBody>
      </p:sp>
    </p:spTree>
    <p:extLst>
      <p:ext uri="{BB962C8B-B14F-4D97-AF65-F5344CB8AC3E}">
        <p14:creationId xmlns:p14="http://schemas.microsoft.com/office/powerpoint/2010/main" val="1542145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1820F-E073-96DA-3AA2-1737BAAB5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DATE 2023 – Cristiana Bolchini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BBBD1-53D0-6802-E971-230B92FE8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/>
              <a:t>Venue</a:t>
            </a:r>
            <a:r>
              <a:rPr lang="it-IT" b="1" dirty="0"/>
              <a:t>:</a:t>
            </a:r>
          </a:p>
          <a:p>
            <a:r>
              <a:rPr lang="it-IT" dirty="0"/>
              <a:t>Antwerp, BE</a:t>
            </a:r>
          </a:p>
          <a:p>
            <a:r>
              <a:rPr lang="it-IT" dirty="0"/>
              <a:t>April 17-19, 2023</a:t>
            </a:r>
          </a:p>
          <a:p>
            <a:pPr marL="0" indent="0">
              <a:buNone/>
            </a:pPr>
            <a:r>
              <a:rPr lang="it-IT" b="1" dirty="0" err="1"/>
              <a:t>Participation</a:t>
            </a:r>
            <a:r>
              <a:rPr lang="it-IT" b="1" dirty="0"/>
              <a:t>: </a:t>
            </a:r>
          </a:p>
          <a:p>
            <a:r>
              <a:rPr lang="it-IT" dirty="0" err="1"/>
              <a:t>Number</a:t>
            </a:r>
            <a:r>
              <a:rPr lang="it-IT" dirty="0"/>
              <a:t> of </a:t>
            </a:r>
            <a:r>
              <a:rPr lang="it-IT" dirty="0" err="1"/>
              <a:t>submitted</a:t>
            </a:r>
            <a:r>
              <a:rPr lang="it-IT" dirty="0"/>
              <a:t> papers: 834 </a:t>
            </a:r>
            <a:br>
              <a:rPr lang="it-IT" dirty="0"/>
            </a:br>
            <a:r>
              <a:rPr lang="it-IT" dirty="0"/>
              <a:t>(+ 12.5% </a:t>
            </a:r>
            <a:r>
              <a:rPr lang="it-IT" dirty="0" err="1"/>
              <a:t>w.r.t</a:t>
            </a:r>
            <a:r>
              <a:rPr lang="it-IT" dirty="0"/>
              <a:t>. 2022, </a:t>
            </a:r>
            <a:r>
              <a:rPr lang="it-IT" dirty="0" err="1"/>
              <a:t>equal</a:t>
            </a:r>
            <a:r>
              <a:rPr lang="it-IT" dirty="0"/>
              <a:t> to 2019 in Florence)</a:t>
            </a:r>
          </a:p>
          <a:p>
            <a:r>
              <a:rPr lang="it-IT" dirty="0" err="1"/>
              <a:t>Registrants</a:t>
            </a:r>
            <a:r>
              <a:rPr lang="it-IT" dirty="0"/>
              <a:t>: 920 </a:t>
            </a:r>
            <a:r>
              <a:rPr lang="it-IT" dirty="0" err="1"/>
              <a:t>attendees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8662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1820F-E073-96DA-3AA2-1737BAAB5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DATE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BBBD1-53D0-6802-E971-230B92FE8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/>
              <a:t>Format:</a:t>
            </a:r>
          </a:p>
          <a:p>
            <a:r>
              <a:rPr lang="it-IT" dirty="0"/>
              <a:t>3 full days (</a:t>
            </a:r>
            <a:r>
              <a:rPr lang="it-IT" dirty="0" err="1"/>
              <a:t>instead</a:t>
            </a:r>
            <a:r>
              <a:rPr lang="it-IT" dirty="0"/>
              <a:t> of 3 + tutorial day + workshop day)</a:t>
            </a:r>
          </a:p>
          <a:p>
            <a:r>
              <a:rPr lang="it-IT" dirty="0"/>
              <a:t>in </a:t>
            </a:r>
            <a:r>
              <a:rPr lang="it-IT" dirty="0" err="1"/>
              <a:t>person</a:t>
            </a:r>
            <a:endParaRPr lang="it-IT" dirty="0"/>
          </a:p>
          <a:p>
            <a:pPr marL="0" indent="0">
              <a:buNone/>
            </a:pPr>
            <a:r>
              <a:rPr lang="it-IT" b="1" dirty="0"/>
              <a:t>Post-pandemic </a:t>
            </a:r>
            <a:r>
              <a:rPr lang="it-IT" b="1" dirty="0" err="1"/>
              <a:t>novelties</a:t>
            </a:r>
            <a:r>
              <a:rPr lang="it-IT" b="1" dirty="0"/>
              <a:t>:</a:t>
            </a:r>
          </a:p>
          <a:p>
            <a:r>
              <a:rPr lang="it-IT" dirty="0" err="1"/>
              <a:t>pre-recorded</a:t>
            </a:r>
            <a:r>
              <a:rPr lang="it-IT" dirty="0"/>
              <a:t> </a:t>
            </a:r>
            <a:r>
              <a:rPr lang="it-IT" dirty="0" err="1"/>
              <a:t>videos</a:t>
            </a:r>
            <a:r>
              <a:rPr lang="it-IT" dirty="0"/>
              <a:t> + 3' paper pitches + interactive </a:t>
            </a:r>
            <a:r>
              <a:rPr lang="it-IT" dirty="0" err="1"/>
              <a:t>discussions</a:t>
            </a:r>
            <a:r>
              <a:rPr lang="it-IT" dirty="0"/>
              <a:t> with posters for </a:t>
            </a:r>
            <a:r>
              <a:rPr lang="it-IT" dirty="0" err="1"/>
              <a:t>most</a:t>
            </a:r>
            <a:r>
              <a:rPr lang="it-IT" dirty="0"/>
              <a:t> papers</a:t>
            </a:r>
          </a:p>
          <a:p>
            <a:r>
              <a:rPr lang="it-IT" dirty="0"/>
              <a:t>limited </a:t>
            </a:r>
            <a:r>
              <a:rPr lang="it-IT" dirty="0" err="1"/>
              <a:t>number</a:t>
            </a:r>
            <a:r>
              <a:rPr lang="it-IT" dirty="0"/>
              <a:t> of </a:t>
            </a:r>
            <a:r>
              <a:rPr lang="it-IT" dirty="0" err="1"/>
              <a:t>selected</a:t>
            </a:r>
            <a:r>
              <a:rPr lang="it-IT" dirty="0"/>
              <a:t> papers for 20' </a:t>
            </a:r>
            <a:r>
              <a:rPr lang="it-IT" dirty="0" err="1"/>
              <a:t>presentations</a:t>
            </a:r>
            <a:endParaRPr lang="it-IT" dirty="0"/>
          </a:p>
          <a:p>
            <a:r>
              <a:rPr lang="it-IT" dirty="0"/>
              <a:t>no </a:t>
            </a:r>
            <a:r>
              <a:rPr lang="it-IT" dirty="0" err="1"/>
              <a:t>exhibition</a:t>
            </a:r>
            <a:endParaRPr lang="it-IT" dirty="0"/>
          </a:p>
          <a:p>
            <a:r>
              <a:rPr lang="it-IT" dirty="0"/>
              <a:t>tutorials and workshops </a:t>
            </a:r>
            <a:r>
              <a:rPr lang="it-IT" dirty="0" err="1"/>
              <a:t>held</a:t>
            </a:r>
            <a:r>
              <a:rPr lang="it-IT" dirty="0"/>
              <a:t> in </a:t>
            </a:r>
            <a:r>
              <a:rPr lang="it-IT" dirty="0" err="1"/>
              <a:t>parallel</a:t>
            </a:r>
            <a:r>
              <a:rPr lang="it-IT" dirty="0"/>
              <a:t> to regular sessions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4823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646</Words>
  <Application>Microsoft Macintosh PowerPoint</Application>
  <PresentationFormat>Widescreen</PresentationFormat>
  <Paragraphs>102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Conferences</vt:lpstr>
      <vt:lpstr>Flagship conferences</vt:lpstr>
      <vt:lpstr>Current status</vt:lpstr>
      <vt:lpstr>Post-pandemic events</vt:lpstr>
      <vt:lpstr>ASP-DAC 2023 – Gi-Joon Nam</vt:lpstr>
      <vt:lpstr>ASP-DAC 2023</vt:lpstr>
      <vt:lpstr>ASP-DAC 2024</vt:lpstr>
      <vt:lpstr>DATE 2023 – Cristiana Bolchini</vt:lpstr>
      <vt:lpstr>DATE 2023</vt:lpstr>
      <vt:lpstr>DATE 2024</vt:lpstr>
      <vt:lpstr>DAC 2023 – Luis Miguel Silveira</vt:lpstr>
      <vt:lpstr>DAC 2023</vt:lpstr>
      <vt:lpstr>ESWEEK 2022 – David Atienza </vt:lpstr>
      <vt:lpstr>ESWEEK 2022</vt:lpstr>
      <vt:lpstr>ESWEEK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Cristiana Bolchini</cp:lastModifiedBy>
  <cp:revision>35</cp:revision>
  <dcterms:created xsi:type="dcterms:W3CDTF">2020-08-31T15:23:30Z</dcterms:created>
  <dcterms:modified xsi:type="dcterms:W3CDTF">2023-07-05T14:17:24Z</dcterms:modified>
</cp:coreProperties>
</file>