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9" r:id="rId3"/>
    <p:sldId id="269" r:id="rId4"/>
    <p:sldId id="264" r:id="rId5"/>
    <p:sldId id="261" r:id="rId6"/>
    <p:sldId id="262" r:id="rId7"/>
    <p:sldId id="265" r:id="rId8"/>
    <p:sldId id="266" r:id="rId9"/>
    <p:sldId id="267"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31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86790"/>
  </p:normalViewPr>
  <p:slideViewPr>
    <p:cSldViewPr snapToGrid="0">
      <p:cViewPr varScale="1">
        <p:scale>
          <a:sx n="92" d="100"/>
          <a:sy n="92" d="100"/>
        </p:scale>
        <p:origin x="12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42CB32-BA81-5042-A2F7-ACC994A826B7}" type="datetimeFigureOut">
              <a:rPr lang="en-FR" smtClean="0"/>
              <a:t>07/07/2023</a:t>
            </a:fld>
            <a:endParaRPr lang="en-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9AB40E-2A67-EF4B-BB2A-B8F5926CA47E}" type="slidenum">
              <a:rPr lang="en-FR" smtClean="0"/>
              <a:t>‹#›</a:t>
            </a:fld>
            <a:endParaRPr lang="en-FR"/>
          </a:p>
        </p:txBody>
      </p:sp>
    </p:spTree>
    <p:extLst>
      <p:ext uri="{BB962C8B-B14F-4D97-AF65-F5344CB8AC3E}">
        <p14:creationId xmlns:p14="http://schemas.microsoft.com/office/powerpoint/2010/main" val="1128710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dirty="0">
                <a:solidFill>
                  <a:srgbClr val="000000"/>
                </a:solidFill>
                <a:effectLst/>
                <a:latin typeface="Helvetica" pitchFamily="2" charset="0"/>
              </a:rPr>
              <a:t>MOTION: </a:t>
            </a:r>
          </a:p>
          <a:p>
            <a:r>
              <a:rPr lang="en-GB" sz="1200" b="0" i="0" u="none" strike="noStrike" dirty="0">
                <a:solidFill>
                  <a:srgbClr val="000000"/>
                </a:solidFill>
                <a:effectLst/>
                <a:latin typeface="Helvetica" pitchFamily="2" charset="0"/>
              </a:rPr>
              <a:t>Agnieszka </a:t>
            </a:r>
            <a:r>
              <a:rPr lang="en-GB" sz="1200" b="0" i="0" u="none" strike="noStrike" dirty="0" err="1">
                <a:solidFill>
                  <a:srgbClr val="000000"/>
                </a:solidFill>
                <a:effectLst/>
                <a:latin typeface="Helvetica" pitchFamily="2" charset="0"/>
              </a:rPr>
              <a:t>Dubaj</a:t>
            </a:r>
            <a:r>
              <a:rPr lang="en-GB" sz="1200" b="0" i="0" u="none" strike="noStrike" dirty="0">
                <a:solidFill>
                  <a:srgbClr val="000000"/>
                </a:solidFill>
                <a:effectLst/>
                <a:latin typeface="Helvetica" pitchFamily="2" charset="0"/>
              </a:rPr>
              <a:t> moved to approve the removal of the listing of Member Technology Organizations from the IEEE CEDA Bylaws. David Atienza seconded. Motion passed.</a:t>
            </a:r>
            <a:endParaRPr lang="en-FR" sz="1200" dirty="0"/>
          </a:p>
          <a:p>
            <a:endParaRPr lang="en-FR" dirty="0"/>
          </a:p>
        </p:txBody>
      </p:sp>
      <p:sp>
        <p:nvSpPr>
          <p:cNvPr id="4" name="Slide Number Placeholder 3"/>
          <p:cNvSpPr>
            <a:spLocks noGrp="1"/>
          </p:cNvSpPr>
          <p:nvPr>
            <p:ph type="sldNum" sz="quarter" idx="5"/>
          </p:nvPr>
        </p:nvSpPr>
        <p:spPr/>
        <p:txBody>
          <a:bodyPr/>
          <a:lstStyle/>
          <a:p>
            <a:fld id="{A19AB40E-2A67-EF4B-BB2A-B8F5926CA47E}" type="slidenum">
              <a:rPr lang="en-FR" smtClean="0"/>
              <a:t>4</a:t>
            </a:fld>
            <a:endParaRPr lang="en-FR"/>
          </a:p>
        </p:txBody>
      </p:sp>
    </p:spTree>
    <p:extLst>
      <p:ext uri="{BB962C8B-B14F-4D97-AF65-F5344CB8AC3E}">
        <p14:creationId xmlns:p14="http://schemas.microsoft.com/office/powerpoint/2010/main" val="200893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"Article IV: Council Officers and Board of Governors Section IV.1. Board of Governors Council business will be conducted by its Board of Governors, which shall include the following voting and non-voting members. Voting Members: ● Member Society Representatives (casting one vote per Society) ● M</a:t>
            </a:r>
            <a:r>
              <a:rPr lang="en-GB" i="1" u="sng" dirty="0"/>
              <a:t>ember Technology Organization Representatives</a:t>
            </a:r>
            <a:r>
              <a:rPr lang="en-GB" dirty="0"/>
              <a:t> ● Officers of the Council ● Chairpersons of the Council’s Standing Committees who are IEEE members"</a:t>
            </a:r>
            <a:br>
              <a:rPr lang="en-GB" dirty="0"/>
            </a:br>
            <a:endParaRPr lang="en-GB" dirty="0"/>
          </a:p>
          <a:p>
            <a:endParaRPr lang="en-FR" dirty="0"/>
          </a:p>
        </p:txBody>
      </p:sp>
      <p:sp>
        <p:nvSpPr>
          <p:cNvPr id="4" name="Slide Number Placeholder 3"/>
          <p:cNvSpPr>
            <a:spLocks noGrp="1"/>
          </p:cNvSpPr>
          <p:nvPr>
            <p:ph type="sldNum" sz="quarter" idx="5"/>
          </p:nvPr>
        </p:nvSpPr>
        <p:spPr/>
        <p:txBody>
          <a:bodyPr/>
          <a:lstStyle/>
          <a:p>
            <a:fld id="{A19AB40E-2A67-EF4B-BB2A-B8F5926CA47E}" type="slidenum">
              <a:rPr lang="en-FR" smtClean="0"/>
              <a:t>5</a:t>
            </a:fld>
            <a:endParaRPr lang="en-FR"/>
          </a:p>
        </p:txBody>
      </p:sp>
    </p:spTree>
    <p:extLst>
      <p:ext uri="{BB962C8B-B14F-4D97-AF65-F5344CB8AC3E}">
        <p14:creationId xmlns:p14="http://schemas.microsoft.com/office/powerpoint/2010/main" val="2504008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R" dirty="0"/>
          </a:p>
        </p:txBody>
      </p:sp>
      <p:sp>
        <p:nvSpPr>
          <p:cNvPr id="4" name="Slide Number Placeholder 3"/>
          <p:cNvSpPr>
            <a:spLocks noGrp="1"/>
          </p:cNvSpPr>
          <p:nvPr>
            <p:ph type="sldNum" sz="quarter" idx="5"/>
          </p:nvPr>
        </p:nvSpPr>
        <p:spPr/>
        <p:txBody>
          <a:bodyPr/>
          <a:lstStyle/>
          <a:p>
            <a:fld id="{A19AB40E-2A67-EF4B-BB2A-B8F5926CA47E}" type="slidenum">
              <a:rPr lang="en-FR" smtClean="0"/>
              <a:t>8</a:t>
            </a:fld>
            <a:endParaRPr lang="en-FR"/>
          </a:p>
        </p:txBody>
      </p:sp>
    </p:spTree>
    <p:extLst>
      <p:ext uri="{BB962C8B-B14F-4D97-AF65-F5344CB8AC3E}">
        <p14:creationId xmlns:p14="http://schemas.microsoft.com/office/powerpoint/2010/main" val="1044296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R" dirty="0"/>
          </a:p>
        </p:txBody>
      </p:sp>
      <p:sp>
        <p:nvSpPr>
          <p:cNvPr id="4" name="Slide Number Placeholder 3"/>
          <p:cNvSpPr>
            <a:spLocks noGrp="1"/>
          </p:cNvSpPr>
          <p:nvPr>
            <p:ph type="sldNum" sz="quarter" idx="5"/>
          </p:nvPr>
        </p:nvSpPr>
        <p:spPr/>
        <p:txBody>
          <a:bodyPr/>
          <a:lstStyle/>
          <a:p>
            <a:fld id="{A19AB40E-2A67-EF4B-BB2A-B8F5926CA47E}" type="slidenum">
              <a:rPr lang="en-FR" smtClean="0"/>
              <a:t>9</a:t>
            </a:fld>
            <a:endParaRPr lang="en-FR"/>
          </a:p>
        </p:txBody>
      </p:sp>
    </p:spTree>
    <p:extLst>
      <p:ext uri="{BB962C8B-B14F-4D97-AF65-F5344CB8AC3E}">
        <p14:creationId xmlns:p14="http://schemas.microsoft.com/office/powerpoint/2010/main" val="3701633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R" dirty="0"/>
          </a:p>
        </p:txBody>
      </p:sp>
      <p:sp>
        <p:nvSpPr>
          <p:cNvPr id="4" name="Slide Number Placeholder 3"/>
          <p:cNvSpPr>
            <a:spLocks noGrp="1"/>
          </p:cNvSpPr>
          <p:nvPr>
            <p:ph type="sldNum" sz="quarter" idx="5"/>
          </p:nvPr>
        </p:nvSpPr>
        <p:spPr/>
        <p:txBody>
          <a:bodyPr/>
          <a:lstStyle/>
          <a:p>
            <a:fld id="{A19AB40E-2A67-EF4B-BB2A-B8F5926CA47E}" type="slidenum">
              <a:rPr lang="en-FR" smtClean="0"/>
              <a:t>10</a:t>
            </a:fld>
            <a:endParaRPr lang="en-FR"/>
          </a:p>
        </p:txBody>
      </p:sp>
    </p:spTree>
    <p:extLst>
      <p:ext uri="{BB962C8B-B14F-4D97-AF65-F5344CB8AC3E}">
        <p14:creationId xmlns:p14="http://schemas.microsoft.com/office/powerpoint/2010/main" val="17418623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A picture containing dark, person, bed, computer&#10;&#10;Description automatically generated">
            <a:extLst>
              <a:ext uri="{FF2B5EF4-FFF2-40B4-BE49-F238E27FC236}">
                <a16:creationId xmlns:a16="http://schemas.microsoft.com/office/drawing/2014/main" id="{4768B6C1-EAF5-4738-88F6-32054EFA287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3EEFE7E-4F42-4D07-9CCA-BA65EED0541B}"/>
              </a:ext>
            </a:extLst>
          </p:cNvPr>
          <p:cNvSpPr>
            <a:spLocks noGrp="1"/>
          </p:cNvSpPr>
          <p:nvPr>
            <p:ph type="ctrTitle"/>
          </p:nvPr>
        </p:nvSpPr>
        <p:spPr>
          <a:xfrm>
            <a:off x="1524000" y="1784718"/>
            <a:ext cx="9144000" cy="2387600"/>
          </a:xfrm>
        </p:spPr>
        <p:txBody>
          <a:bodyPr anchor="b"/>
          <a:lstStyle>
            <a:lvl1pPr algn="ctr">
              <a:defRPr sz="60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C19FC726-B604-4500-9F1C-26F0001584D3}"/>
              </a:ext>
            </a:extLst>
          </p:cNvPr>
          <p:cNvSpPr>
            <a:spLocks noGrp="1"/>
          </p:cNvSpPr>
          <p:nvPr>
            <p:ph type="subTitle" idx="1"/>
          </p:nvPr>
        </p:nvSpPr>
        <p:spPr>
          <a:xfrm>
            <a:off x="1524000" y="4264393"/>
            <a:ext cx="9144000" cy="1655762"/>
          </a:xfrm>
        </p:spPr>
        <p:txBody>
          <a:bodyPr/>
          <a:lstStyle>
            <a:lvl1pPr marL="0" indent="0" algn="ctr">
              <a:buNone/>
              <a:defRPr sz="2400">
                <a:solidFill>
                  <a:schemeClr val="bg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516242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a16="http://schemas.microsoft.com/office/drawing/2014/main" id="{B5DA9E43-F0AD-43E7-963E-649E53B74DC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C3D53ED5-AAFF-4464-B2F5-DA16958EDDBA}"/>
              </a:ext>
            </a:extLst>
          </p:cNvPr>
          <p:cNvSpPr>
            <a:spLocks noGrp="1"/>
          </p:cNvSpPr>
          <p:nvPr>
            <p:ph type="title"/>
          </p:nvPr>
        </p:nvSpPr>
        <p:spPr/>
        <p:txBody>
          <a:bodyPr/>
          <a:lstStyle>
            <a:lvl1pPr>
              <a:defRPr>
                <a:solidFill>
                  <a:srgbClr val="32316A"/>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8BF5170-8BE9-4AA4-85C9-41850026944C}"/>
              </a:ext>
            </a:extLst>
          </p:cNvPr>
          <p:cNvSpPr>
            <a:spLocks noGrp="1"/>
          </p:cNvSpPr>
          <p:nvPr>
            <p:ph idx="1"/>
          </p:nvPr>
        </p:nvSpPr>
        <p:spPr>
          <a:xfrm>
            <a:off x="838200" y="1825625"/>
            <a:ext cx="10515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7862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A picture containing dark, person, bed, computer&#10;&#10;Description automatically generated">
            <a:extLst>
              <a:ext uri="{FF2B5EF4-FFF2-40B4-BE49-F238E27FC236}">
                <a16:creationId xmlns:a16="http://schemas.microsoft.com/office/drawing/2014/main" id="{61C7D160-FB77-458E-B429-15F03E809C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F0E12C3-0AD4-45DE-946A-2538A94A32B5}"/>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537BC49C-EEFD-4C16-AE96-552F43315AEF}"/>
              </a:ext>
            </a:extLst>
          </p:cNvPr>
          <p:cNvSpPr>
            <a:spLocks noGrp="1"/>
          </p:cNvSpPr>
          <p:nvPr>
            <p:ph type="body" idx="1"/>
          </p:nvPr>
        </p:nvSpPr>
        <p:spPr>
          <a:xfrm>
            <a:off x="831850" y="4589463"/>
            <a:ext cx="10515600" cy="1500187"/>
          </a:xfrm>
        </p:spPr>
        <p:txBody>
          <a:bodyPr/>
          <a:lstStyle>
            <a:lvl1pPr marL="0" indent="0">
              <a:buNone/>
              <a:defRPr sz="2400">
                <a:solidFill>
                  <a:schemeClr val="bg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158155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5BDECF9A-F64E-4E16-A29F-06C3476D01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ABA4AAB8-E512-4820-A48B-651514D55AC6}"/>
              </a:ext>
            </a:extLst>
          </p:cNvPr>
          <p:cNvSpPr>
            <a:spLocks noGrp="1"/>
          </p:cNvSpPr>
          <p:nvPr>
            <p:ph type="title"/>
          </p:nvPr>
        </p:nvSpPr>
        <p:spPr/>
        <p:txBody>
          <a:bodyPr/>
          <a:lstStyle>
            <a:lvl1pPr>
              <a:defRPr>
                <a:solidFill>
                  <a:srgbClr val="32316A"/>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DDFBB4F0-1AE2-4D8B-AA76-4185CF1D41CE}"/>
              </a:ext>
            </a:extLst>
          </p:cNvPr>
          <p:cNvSpPr>
            <a:spLocks noGrp="1"/>
          </p:cNvSpPr>
          <p:nvPr>
            <p:ph sz="half" idx="1"/>
          </p:nvPr>
        </p:nvSpPr>
        <p:spPr>
          <a:xfrm>
            <a:off x="838200" y="1825625"/>
            <a:ext cx="5181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C0445A-983F-4532-8020-FD5746CE7D5B}"/>
              </a:ext>
            </a:extLst>
          </p:cNvPr>
          <p:cNvSpPr>
            <a:spLocks noGrp="1"/>
          </p:cNvSpPr>
          <p:nvPr>
            <p:ph sz="half" idx="2"/>
          </p:nvPr>
        </p:nvSpPr>
        <p:spPr>
          <a:xfrm>
            <a:off x="6172200" y="1825625"/>
            <a:ext cx="5181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217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8EE5C127-374E-4851-BF28-4DAB1B7C34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05511C1C-160A-4A10-A30F-B2F6859EB2AF}"/>
              </a:ext>
            </a:extLst>
          </p:cNvPr>
          <p:cNvSpPr>
            <a:spLocks noGrp="1"/>
          </p:cNvSpPr>
          <p:nvPr>
            <p:ph type="title"/>
          </p:nvPr>
        </p:nvSpPr>
        <p:spPr>
          <a:xfrm>
            <a:off x="839788" y="365125"/>
            <a:ext cx="10515600" cy="1325563"/>
          </a:xfrm>
        </p:spPr>
        <p:txBody>
          <a:bodyPr/>
          <a:lstStyle>
            <a:lvl1pPr>
              <a:defRPr>
                <a:solidFill>
                  <a:srgbClr val="32316A"/>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D8FE26DF-1799-4B38-A430-A847FCC386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72209C-C526-4965-AF1F-59ACC980FBF0}"/>
              </a:ext>
            </a:extLst>
          </p:cNvPr>
          <p:cNvSpPr>
            <a:spLocks noGrp="1"/>
          </p:cNvSpPr>
          <p:nvPr>
            <p:ph sz="half" idx="2"/>
          </p:nvPr>
        </p:nvSpPr>
        <p:spPr>
          <a:xfrm>
            <a:off x="839788" y="2505075"/>
            <a:ext cx="5157787" cy="34092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961E34-D492-4D46-B69F-0489FE58E1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0875FA-3220-4BA6-A0BC-4C4E209BA961}"/>
              </a:ext>
            </a:extLst>
          </p:cNvPr>
          <p:cNvSpPr>
            <a:spLocks noGrp="1"/>
          </p:cNvSpPr>
          <p:nvPr>
            <p:ph sz="quarter" idx="4"/>
          </p:nvPr>
        </p:nvSpPr>
        <p:spPr>
          <a:xfrm>
            <a:off x="6172200" y="2505075"/>
            <a:ext cx="5183188" cy="34092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42148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2BFA79EC-F75F-435A-88F7-5CC0D30916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6C034089-4F4C-40B2-B59E-4798BE6A9831}"/>
              </a:ext>
            </a:extLst>
          </p:cNvPr>
          <p:cNvSpPr>
            <a:spLocks noGrp="1"/>
          </p:cNvSpPr>
          <p:nvPr>
            <p:ph type="title"/>
          </p:nvPr>
        </p:nvSpPr>
        <p:spPr>
          <a:xfrm>
            <a:off x="839788" y="457200"/>
            <a:ext cx="3932237" cy="1600200"/>
          </a:xfrm>
        </p:spPr>
        <p:txBody>
          <a:bodyPr anchor="b"/>
          <a:lstStyle>
            <a:lvl1pPr>
              <a:defRPr sz="3200">
                <a:solidFill>
                  <a:srgbClr val="32316A"/>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D73BCB3-95EF-4259-9098-E6486697A2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2994D1-83A5-405B-832C-5E21B39D84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69455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AC36B3E2-2AE4-4889-A6EE-05595EEC3C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A6F4C1F5-07C2-4809-A0C4-7533D94BD2EE}"/>
              </a:ext>
            </a:extLst>
          </p:cNvPr>
          <p:cNvSpPr>
            <a:spLocks noGrp="1"/>
          </p:cNvSpPr>
          <p:nvPr>
            <p:ph type="title"/>
          </p:nvPr>
        </p:nvSpPr>
        <p:spPr>
          <a:xfrm>
            <a:off x="839788" y="457200"/>
            <a:ext cx="3932237" cy="1600200"/>
          </a:xfrm>
        </p:spPr>
        <p:txBody>
          <a:bodyPr anchor="b"/>
          <a:lstStyle>
            <a:lvl1pPr>
              <a:defRPr sz="3200">
                <a:solidFill>
                  <a:srgbClr val="32316A"/>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0F0740A8-21BA-4A04-9137-A305BE3227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734936-1317-475D-8356-8535EAF871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76779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0E9CFA-CF36-482F-A57C-02A368B22C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F89DDE-6092-4BFE-B829-C7E8708C99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653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6" r:id="rId6"/>
    <p:sldLayoutId id="2147483657"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30FCD-8A35-401A-9903-417F8DBC3CA4}"/>
              </a:ext>
            </a:extLst>
          </p:cNvPr>
          <p:cNvSpPr>
            <a:spLocks noGrp="1"/>
          </p:cNvSpPr>
          <p:nvPr>
            <p:ph type="ctrTitle"/>
          </p:nvPr>
        </p:nvSpPr>
        <p:spPr/>
        <p:txBody>
          <a:bodyPr/>
          <a:lstStyle/>
          <a:p>
            <a:r>
              <a:rPr lang="en-US" dirty="0"/>
              <a:t>Governing Documents</a:t>
            </a:r>
          </a:p>
        </p:txBody>
      </p:sp>
      <p:sp>
        <p:nvSpPr>
          <p:cNvPr id="3" name="Subtitle 2">
            <a:extLst>
              <a:ext uri="{FF2B5EF4-FFF2-40B4-BE49-F238E27FC236}">
                <a16:creationId xmlns:a16="http://schemas.microsoft.com/office/drawing/2014/main" id="{471BA788-2CBF-445D-B9EB-E38B9540C087}"/>
              </a:ext>
            </a:extLst>
          </p:cNvPr>
          <p:cNvSpPr>
            <a:spLocks noGrp="1"/>
          </p:cNvSpPr>
          <p:nvPr>
            <p:ph type="subTitle" idx="1"/>
          </p:nvPr>
        </p:nvSpPr>
        <p:spPr/>
        <p:txBody>
          <a:bodyPr/>
          <a:lstStyle/>
          <a:p>
            <a:r>
              <a:rPr lang="en-US" dirty="0"/>
              <a:t>Ioana </a:t>
            </a:r>
            <a:r>
              <a:rPr lang="en-US" dirty="0" err="1"/>
              <a:t>Vatajelu</a:t>
            </a:r>
            <a:endParaRPr lang="en-US" dirty="0"/>
          </a:p>
          <a:p>
            <a:r>
              <a:rPr lang="en-US" dirty="0"/>
              <a:t>09.07.2023</a:t>
            </a:r>
          </a:p>
        </p:txBody>
      </p:sp>
    </p:spTree>
    <p:extLst>
      <p:ext uri="{BB962C8B-B14F-4D97-AF65-F5344CB8AC3E}">
        <p14:creationId xmlns:p14="http://schemas.microsoft.com/office/powerpoint/2010/main" val="2186623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p:txBody>
          <a:bodyPr/>
          <a:lstStyle/>
          <a:p>
            <a:r>
              <a:rPr lang="en-US" dirty="0"/>
              <a:t>Proposal</a:t>
            </a:r>
          </a:p>
        </p:txBody>
      </p:sp>
      <p:sp>
        <p:nvSpPr>
          <p:cNvPr id="7" name="Content Placeholder 6">
            <a:extLst>
              <a:ext uri="{FF2B5EF4-FFF2-40B4-BE49-F238E27FC236}">
                <a16:creationId xmlns:a16="http://schemas.microsoft.com/office/drawing/2014/main" id="{6B1792FD-BFEF-8793-30CC-1FDABF9A75B5}"/>
              </a:ext>
            </a:extLst>
          </p:cNvPr>
          <p:cNvSpPr>
            <a:spLocks noGrp="1"/>
          </p:cNvSpPr>
          <p:nvPr>
            <p:ph idx="1"/>
          </p:nvPr>
        </p:nvSpPr>
        <p:spPr/>
        <p:txBody>
          <a:bodyPr/>
          <a:lstStyle/>
          <a:p>
            <a:r>
              <a:rPr lang="en-US" i="1" dirty="0"/>
              <a:t>Constitution: ARTICLE V: POWERS, PRIVILEGES, AND DUTIES  - add a V.2. for the Member Technology Organizations</a:t>
            </a:r>
          </a:p>
          <a:p>
            <a:pPr lvl="1"/>
            <a:r>
              <a:rPr lang="en-US" dirty="0"/>
              <a:t>It shall be the duty of each representative of a Member Technology Organization to participate in matters before the Council Board of Governors and to keep the Administrative Committee of the Technology Organization informed concerning Council business. Members of any Technology Organization </a:t>
            </a:r>
            <a:r>
              <a:rPr lang="en-US" dirty="0" err="1"/>
              <a:t>AdCom</a:t>
            </a:r>
            <a:r>
              <a:rPr lang="en-US"/>
              <a:t> may </a:t>
            </a:r>
            <a:r>
              <a:rPr lang="en-US" dirty="0"/>
              <a:t>attend any open meeting of the Council as observers.</a:t>
            </a:r>
          </a:p>
          <a:p>
            <a:pPr marL="0" indent="0">
              <a:buNone/>
            </a:pPr>
            <a:endParaRPr lang="en-US" dirty="0"/>
          </a:p>
          <a:p>
            <a:pPr marL="0" indent="0">
              <a:buNone/>
            </a:pPr>
            <a:endParaRPr lang="en-US" dirty="0"/>
          </a:p>
          <a:p>
            <a:pPr marL="457200" lvl="1" indent="0">
              <a:buNone/>
            </a:pPr>
            <a:endParaRPr lang="en-FR" dirty="0"/>
          </a:p>
        </p:txBody>
      </p:sp>
    </p:spTree>
    <p:extLst>
      <p:ext uri="{BB962C8B-B14F-4D97-AF65-F5344CB8AC3E}">
        <p14:creationId xmlns:p14="http://schemas.microsoft.com/office/powerpoint/2010/main" val="4275664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p:txBody>
          <a:bodyPr/>
          <a:lstStyle/>
          <a:p>
            <a:r>
              <a:rPr lang="en-US" dirty="0"/>
              <a:t>Report Overview</a:t>
            </a:r>
          </a:p>
        </p:txBody>
      </p:sp>
      <p:sp>
        <p:nvSpPr>
          <p:cNvPr id="3" name="Content Placeholder 2">
            <a:extLst>
              <a:ext uri="{FF2B5EF4-FFF2-40B4-BE49-F238E27FC236}">
                <a16:creationId xmlns:a16="http://schemas.microsoft.com/office/drawing/2014/main" id="{419ED6B0-D200-47AB-934A-01EC7B20E4E2}"/>
              </a:ext>
            </a:extLst>
          </p:cNvPr>
          <p:cNvSpPr>
            <a:spLocks noGrp="1"/>
          </p:cNvSpPr>
          <p:nvPr>
            <p:ph idx="1"/>
          </p:nvPr>
        </p:nvSpPr>
        <p:spPr>
          <a:xfrm>
            <a:off x="677334" y="1484851"/>
            <a:ext cx="8596668" cy="4556511"/>
          </a:xfrm>
        </p:spPr>
        <p:txBody>
          <a:bodyPr/>
          <a:lstStyle/>
          <a:p>
            <a:r>
              <a:rPr lang="en-US" dirty="0"/>
              <a:t>CEDA Bylaw modification voted in December 2021</a:t>
            </a:r>
          </a:p>
          <a:p>
            <a:r>
              <a:rPr lang="en-US" dirty="0"/>
              <a:t>Issues raised by IEEE</a:t>
            </a:r>
          </a:p>
          <a:p>
            <a:r>
              <a:rPr lang="en-US" dirty="0"/>
              <a:t>What other councils do</a:t>
            </a:r>
          </a:p>
          <a:p>
            <a:r>
              <a:rPr lang="en-US" dirty="0"/>
              <a:t>Which are our options</a:t>
            </a:r>
          </a:p>
          <a:p>
            <a:pPr marL="0" indent="0">
              <a:buNone/>
            </a:pPr>
            <a:endParaRPr lang="en-US" dirty="0"/>
          </a:p>
        </p:txBody>
      </p:sp>
    </p:spTree>
    <p:extLst>
      <p:ext uri="{BB962C8B-B14F-4D97-AF65-F5344CB8AC3E}">
        <p14:creationId xmlns:p14="http://schemas.microsoft.com/office/powerpoint/2010/main" val="2417829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9D8F-767D-CE8F-C1FC-0FC86A808134}"/>
              </a:ext>
            </a:extLst>
          </p:cNvPr>
          <p:cNvSpPr>
            <a:spLocks noGrp="1"/>
          </p:cNvSpPr>
          <p:nvPr>
            <p:ph type="title"/>
          </p:nvPr>
        </p:nvSpPr>
        <p:spPr/>
        <p:txBody>
          <a:bodyPr/>
          <a:lstStyle/>
          <a:p>
            <a:r>
              <a:rPr lang="en-FR" dirty="0"/>
              <a:t>Issues raised by IEEE</a:t>
            </a:r>
          </a:p>
        </p:txBody>
      </p:sp>
      <p:sp>
        <p:nvSpPr>
          <p:cNvPr id="3" name="Content Placeholder 2">
            <a:extLst>
              <a:ext uri="{FF2B5EF4-FFF2-40B4-BE49-F238E27FC236}">
                <a16:creationId xmlns:a16="http://schemas.microsoft.com/office/drawing/2014/main" id="{FCEF63B0-164D-E5D2-4580-FA61F8E8AFD5}"/>
              </a:ext>
            </a:extLst>
          </p:cNvPr>
          <p:cNvSpPr>
            <a:spLocks noGrp="1"/>
          </p:cNvSpPr>
          <p:nvPr>
            <p:ph idx="1"/>
          </p:nvPr>
        </p:nvSpPr>
        <p:spPr/>
        <p:txBody>
          <a:bodyPr/>
          <a:lstStyle/>
          <a:p>
            <a:r>
              <a:rPr lang="en-GB" dirty="0"/>
              <a:t>eliminate the listing of Member Technology Organizations from the CEDA Bylaws. </a:t>
            </a:r>
          </a:p>
          <a:p>
            <a:pPr lvl="1"/>
            <a:r>
              <a:rPr lang="en-GB" dirty="0"/>
              <a:t>List all of the member Technology Organizations since all of the Member Societies are listed in the Bylaws</a:t>
            </a:r>
          </a:p>
          <a:p>
            <a:r>
              <a:rPr lang="en-GB" dirty="0"/>
              <a:t>Missing POWERS, PRIVILEGES, AND DUTIES of Member Technology Organizations representatives</a:t>
            </a:r>
          </a:p>
          <a:p>
            <a:r>
              <a:rPr lang="en-GB" dirty="0"/>
              <a:t>changes to the Member Societies must be approved by TAB</a:t>
            </a:r>
          </a:p>
          <a:p>
            <a:pPr lvl="1"/>
            <a:r>
              <a:rPr lang="en-GB" dirty="0"/>
              <a:t>Not necessary</a:t>
            </a:r>
          </a:p>
          <a:p>
            <a:pPr lvl="1"/>
            <a:r>
              <a:rPr lang="en-GB" dirty="0"/>
              <a:t>need only be approved by the Vice President – Technical Activities</a:t>
            </a:r>
            <a:endParaRPr lang="en-FR" dirty="0"/>
          </a:p>
        </p:txBody>
      </p:sp>
    </p:spTree>
    <p:extLst>
      <p:ext uri="{BB962C8B-B14F-4D97-AF65-F5344CB8AC3E}">
        <p14:creationId xmlns:p14="http://schemas.microsoft.com/office/powerpoint/2010/main" val="1184724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p:txBody>
          <a:bodyPr/>
          <a:lstStyle/>
          <a:p>
            <a:r>
              <a:rPr lang="en-US" dirty="0"/>
              <a:t>CEDA Bylaw and Constitution Changes</a:t>
            </a:r>
          </a:p>
        </p:txBody>
      </p:sp>
      <p:sp>
        <p:nvSpPr>
          <p:cNvPr id="8" name="Content Placeholder 2">
            <a:extLst>
              <a:ext uri="{FF2B5EF4-FFF2-40B4-BE49-F238E27FC236}">
                <a16:creationId xmlns:a16="http://schemas.microsoft.com/office/drawing/2014/main" id="{F7175086-4626-D8D9-BA0C-EBDF6E824592}"/>
              </a:ext>
            </a:extLst>
          </p:cNvPr>
          <p:cNvSpPr>
            <a:spLocks noGrp="1"/>
          </p:cNvSpPr>
          <p:nvPr>
            <p:ph idx="1"/>
          </p:nvPr>
        </p:nvSpPr>
        <p:spPr>
          <a:xfrm>
            <a:off x="838200" y="1825625"/>
            <a:ext cx="10515600" cy="4059360"/>
          </a:xfrm>
        </p:spPr>
        <p:txBody>
          <a:bodyPr>
            <a:normAutofit/>
          </a:bodyPr>
          <a:lstStyle/>
          <a:p>
            <a:r>
              <a:rPr lang="en-US" dirty="0"/>
              <a:t>Removal of the list of Technology Organizations from the Bylaws</a:t>
            </a:r>
          </a:p>
          <a:p>
            <a:pPr lvl="1"/>
            <a:r>
              <a:rPr lang="en-US" dirty="0"/>
              <a:t>Section II.3</a:t>
            </a:r>
          </a:p>
          <a:p>
            <a:pPr lvl="2"/>
            <a:r>
              <a:rPr lang="en-US" dirty="0"/>
              <a:t>The Member Technology Organizations shall be those formally admitted to the Council by the Board of Governors in accordance with the Council Constitution. The Member Technology Organizations are </a:t>
            </a:r>
            <a:r>
              <a:rPr lang="en-US" i="1" dirty="0">
                <a:highlight>
                  <a:srgbClr val="FFFF00"/>
                </a:highlight>
              </a:rPr>
              <a:t>listed on the CEDA website</a:t>
            </a:r>
            <a:endParaRPr lang="en-US" dirty="0"/>
          </a:p>
          <a:p>
            <a:pPr lvl="1"/>
            <a:r>
              <a:rPr lang="en-US" dirty="0"/>
              <a:t>The highlighted language replaces the current list of Member Technology Organizations. </a:t>
            </a:r>
          </a:p>
          <a:p>
            <a:pPr lvl="1"/>
            <a:r>
              <a:rPr lang="en-US" dirty="0"/>
              <a:t>Pros: To make it easier to add and remove MTOs without the formal process of updating the documents through IEEE</a:t>
            </a:r>
          </a:p>
          <a:p>
            <a:pPr lvl="1"/>
            <a:r>
              <a:rPr lang="en-US" dirty="0"/>
              <a:t>Cons: None</a:t>
            </a:r>
          </a:p>
        </p:txBody>
      </p:sp>
    </p:spTree>
    <p:extLst>
      <p:ext uri="{BB962C8B-B14F-4D97-AF65-F5344CB8AC3E}">
        <p14:creationId xmlns:p14="http://schemas.microsoft.com/office/powerpoint/2010/main" val="4009256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p:txBody>
          <a:bodyPr/>
          <a:lstStyle/>
          <a:p>
            <a:r>
              <a:rPr lang="en-US" dirty="0"/>
              <a:t>Issues raised by IEEE</a:t>
            </a:r>
          </a:p>
        </p:txBody>
      </p:sp>
      <p:sp>
        <p:nvSpPr>
          <p:cNvPr id="3" name="Content Placeholder 2">
            <a:extLst>
              <a:ext uri="{FF2B5EF4-FFF2-40B4-BE49-F238E27FC236}">
                <a16:creationId xmlns:a16="http://schemas.microsoft.com/office/drawing/2014/main" id="{419ED6B0-D200-47AB-934A-01EC7B20E4E2}"/>
              </a:ext>
            </a:extLst>
          </p:cNvPr>
          <p:cNvSpPr>
            <a:spLocks noGrp="1"/>
          </p:cNvSpPr>
          <p:nvPr>
            <p:ph idx="1"/>
          </p:nvPr>
        </p:nvSpPr>
        <p:spPr>
          <a:xfrm>
            <a:off x="677333" y="1484851"/>
            <a:ext cx="11066991" cy="4556511"/>
          </a:xfrm>
        </p:spPr>
        <p:txBody>
          <a:bodyPr>
            <a:normAutofit/>
          </a:bodyPr>
          <a:lstStyle/>
          <a:p>
            <a:r>
              <a:rPr lang="en-GB" dirty="0"/>
              <a:t>CEDA Constitution states that each Member Technology Organization has a voting representative on the Board of Governors.</a:t>
            </a:r>
          </a:p>
          <a:p>
            <a:r>
              <a:rPr lang="en-GB" dirty="0">
                <a:solidFill>
                  <a:srgbClr val="FF0000"/>
                </a:solidFill>
              </a:rPr>
              <a:t>If the Member Technology Organizations appoint representatives with voting rights to the </a:t>
            </a:r>
            <a:r>
              <a:rPr lang="en-GB" dirty="0" err="1">
                <a:solidFill>
                  <a:srgbClr val="FF0000"/>
                </a:solidFill>
              </a:rPr>
              <a:t>BoG</a:t>
            </a:r>
            <a:r>
              <a:rPr lang="en-GB" dirty="0">
                <a:solidFill>
                  <a:srgbClr val="FF0000"/>
                </a:solidFill>
              </a:rPr>
              <a:t>, then they do need to be listed in the Bylaws so that the voting rights of each MTO are codified in the governing documents. </a:t>
            </a:r>
          </a:p>
          <a:p>
            <a:r>
              <a:rPr lang="en-GB" dirty="0"/>
              <a:t>IEEE cannot recommend approval of this proposed revision. </a:t>
            </a:r>
          </a:p>
          <a:p>
            <a:endParaRPr lang="en-US" dirty="0"/>
          </a:p>
        </p:txBody>
      </p:sp>
    </p:spTree>
    <p:extLst>
      <p:ext uri="{BB962C8B-B14F-4D97-AF65-F5344CB8AC3E}">
        <p14:creationId xmlns:p14="http://schemas.microsoft.com/office/powerpoint/2010/main" val="1719507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p:txBody>
          <a:bodyPr/>
          <a:lstStyle/>
          <a:p>
            <a:r>
              <a:rPr lang="en-US" dirty="0"/>
              <a:t>What other councils do?</a:t>
            </a:r>
          </a:p>
        </p:txBody>
      </p:sp>
      <p:sp>
        <p:nvSpPr>
          <p:cNvPr id="3" name="Content Placeholder 2">
            <a:extLst>
              <a:ext uri="{FF2B5EF4-FFF2-40B4-BE49-F238E27FC236}">
                <a16:creationId xmlns:a16="http://schemas.microsoft.com/office/drawing/2014/main" id="{419ED6B0-D200-47AB-934A-01EC7B20E4E2}"/>
              </a:ext>
            </a:extLst>
          </p:cNvPr>
          <p:cNvSpPr>
            <a:spLocks noGrp="1"/>
          </p:cNvSpPr>
          <p:nvPr>
            <p:ph idx="1"/>
          </p:nvPr>
        </p:nvSpPr>
        <p:spPr>
          <a:xfrm>
            <a:off x="6692372" y="777350"/>
            <a:ext cx="3537479" cy="501111"/>
          </a:xfrm>
        </p:spPr>
        <p:txBody>
          <a:bodyPr/>
          <a:lstStyle/>
          <a:p>
            <a:r>
              <a:rPr lang="en-US" dirty="0"/>
              <a:t>IEEE Sensors Council</a:t>
            </a:r>
          </a:p>
          <a:p>
            <a:pPr marL="0" indent="0">
              <a:buNone/>
            </a:pPr>
            <a:endParaRPr lang="en-US" dirty="0"/>
          </a:p>
        </p:txBody>
      </p:sp>
      <p:sp>
        <p:nvSpPr>
          <p:cNvPr id="4" name="Content Placeholder 2">
            <a:extLst>
              <a:ext uri="{FF2B5EF4-FFF2-40B4-BE49-F238E27FC236}">
                <a16:creationId xmlns:a16="http://schemas.microsoft.com/office/drawing/2014/main" id="{FE603DF4-309C-8DA4-2273-67857F41B673}"/>
              </a:ext>
            </a:extLst>
          </p:cNvPr>
          <p:cNvSpPr txBox="1">
            <a:spLocks/>
          </p:cNvSpPr>
          <p:nvPr/>
        </p:nvSpPr>
        <p:spPr>
          <a:xfrm>
            <a:off x="677334" y="1440132"/>
            <a:ext cx="2323041" cy="5011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Constitution </a:t>
            </a:r>
          </a:p>
          <a:p>
            <a:pPr marL="0" indent="0">
              <a:buFont typeface="Arial" panose="020B0604020202020204" pitchFamily="34" charset="0"/>
              <a:buNone/>
            </a:pPr>
            <a:endParaRPr lang="en-US" dirty="0"/>
          </a:p>
        </p:txBody>
      </p:sp>
      <p:pic>
        <p:nvPicPr>
          <p:cNvPr id="7" name="Picture 6">
            <a:extLst>
              <a:ext uri="{FF2B5EF4-FFF2-40B4-BE49-F238E27FC236}">
                <a16:creationId xmlns:a16="http://schemas.microsoft.com/office/drawing/2014/main" id="{4D4FF815-60D5-967D-8C90-9E6793C3C5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1978025"/>
            <a:ext cx="10222336" cy="2381760"/>
          </a:xfrm>
          <a:prstGeom prst="rect">
            <a:avLst/>
          </a:prstGeom>
          <a:ln>
            <a:solidFill>
              <a:schemeClr val="tx1"/>
            </a:solidFill>
          </a:ln>
        </p:spPr>
      </p:pic>
      <p:sp>
        <p:nvSpPr>
          <p:cNvPr id="8" name="Content Placeholder 2">
            <a:extLst>
              <a:ext uri="{FF2B5EF4-FFF2-40B4-BE49-F238E27FC236}">
                <a16:creationId xmlns:a16="http://schemas.microsoft.com/office/drawing/2014/main" id="{5858E3F4-0B73-3C76-8DE6-4EE0F973F036}"/>
              </a:ext>
            </a:extLst>
          </p:cNvPr>
          <p:cNvSpPr txBox="1">
            <a:spLocks/>
          </p:cNvSpPr>
          <p:nvPr/>
        </p:nvSpPr>
        <p:spPr>
          <a:xfrm>
            <a:off x="622300" y="4415647"/>
            <a:ext cx="2323041" cy="5011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Bylaws</a:t>
            </a:r>
          </a:p>
          <a:p>
            <a:pPr marL="0" indent="0">
              <a:buFont typeface="Arial" panose="020B0604020202020204" pitchFamily="34" charset="0"/>
              <a:buNone/>
            </a:pPr>
            <a:endParaRPr lang="en-US" dirty="0"/>
          </a:p>
        </p:txBody>
      </p:sp>
      <p:pic>
        <p:nvPicPr>
          <p:cNvPr id="9" name="Picture 8">
            <a:extLst>
              <a:ext uri="{FF2B5EF4-FFF2-40B4-BE49-F238E27FC236}">
                <a16:creationId xmlns:a16="http://schemas.microsoft.com/office/drawing/2014/main" id="{E876F592-82B7-CA48-215A-5BBF21D5B2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300" y="4899535"/>
            <a:ext cx="10277370" cy="1459508"/>
          </a:xfrm>
          <a:prstGeom prst="rect">
            <a:avLst/>
          </a:prstGeom>
          <a:ln>
            <a:solidFill>
              <a:schemeClr val="tx1"/>
            </a:solidFill>
          </a:ln>
        </p:spPr>
      </p:pic>
    </p:spTree>
    <p:extLst>
      <p:ext uri="{BB962C8B-B14F-4D97-AF65-F5344CB8AC3E}">
        <p14:creationId xmlns:p14="http://schemas.microsoft.com/office/powerpoint/2010/main" val="1951081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p:txBody>
          <a:bodyPr/>
          <a:lstStyle/>
          <a:p>
            <a:r>
              <a:rPr lang="en-US" dirty="0"/>
              <a:t>What other councils do?</a:t>
            </a:r>
          </a:p>
        </p:txBody>
      </p:sp>
      <p:sp>
        <p:nvSpPr>
          <p:cNvPr id="3" name="Content Placeholder 2">
            <a:extLst>
              <a:ext uri="{FF2B5EF4-FFF2-40B4-BE49-F238E27FC236}">
                <a16:creationId xmlns:a16="http://schemas.microsoft.com/office/drawing/2014/main" id="{419ED6B0-D200-47AB-934A-01EC7B20E4E2}"/>
              </a:ext>
            </a:extLst>
          </p:cNvPr>
          <p:cNvSpPr>
            <a:spLocks noGrp="1"/>
          </p:cNvSpPr>
          <p:nvPr>
            <p:ph idx="1"/>
          </p:nvPr>
        </p:nvSpPr>
        <p:spPr>
          <a:xfrm>
            <a:off x="6692372" y="777350"/>
            <a:ext cx="4822294" cy="501111"/>
          </a:xfrm>
        </p:spPr>
        <p:txBody>
          <a:bodyPr/>
          <a:lstStyle/>
          <a:p>
            <a:r>
              <a:rPr lang="en-US" dirty="0"/>
              <a:t>IEEE Nanotechnology Council</a:t>
            </a:r>
          </a:p>
        </p:txBody>
      </p:sp>
      <p:sp>
        <p:nvSpPr>
          <p:cNvPr id="4" name="Content Placeholder 2">
            <a:extLst>
              <a:ext uri="{FF2B5EF4-FFF2-40B4-BE49-F238E27FC236}">
                <a16:creationId xmlns:a16="http://schemas.microsoft.com/office/drawing/2014/main" id="{FE603DF4-309C-8DA4-2273-67857F41B673}"/>
              </a:ext>
            </a:extLst>
          </p:cNvPr>
          <p:cNvSpPr txBox="1">
            <a:spLocks/>
          </p:cNvSpPr>
          <p:nvPr/>
        </p:nvSpPr>
        <p:spPr>
          <a:xfrm>
            <a:off x="677334" y="1440132"/>
            <a:ext cx="2323041" cy="5011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Constitution </a:t>
            </a:r>
          </a:p>
          <a:p>
            <a:pPr marL="0" indent="0">
              <a:buFont typeface="Arial" panose="020B0604020202020204" pitchFamily="34" charset="0"/>
              <a:buNone/>
            </a:pPr>
            <a:endParaRPr lang="en-US" dirty="0"/>
          </a:p>
        </p:txBody>
      </p:sp>
      <p:sp>
        <p:nvSpPr>
          <p:cNvPr id="8" name="Content Placeholder 2">
            <a:extLst>
              <a:ext uri="{FF2B5EF4-FFF2-40B4-BE49-F238E27FC236}">
                <a16:creationId xmlns:a16="http://schemas.microsoft.com/office/drawing/2014/main" id="{5858E3F4-0B73-3C76-8DE6-4EE0F973F036}"/>
              </a:ext>
            </a:extLst>
          </p:cNvPr>
          <p:cNvSpPr txBox="1">
            <a:spLocks/>
          </p:cNvSpPr>
          <p:nvPr/>
        </p:nvSpPr>
        <p:spPr>
          <a:xfrm>
            <a:off x="622300" y="4415647"/>
            <a:ext cx="2323041" cy="5011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Bylaws</a:t>
            </a:r>
          </a:p>
          <a:p>
            <a:pPr marL="0" indent="0">
              <a:buFont typeface="Arial" panose="020B0604020202020204" pitchFamily="34" charset="0"/>
              <a:buNone/>
            </a:pPr>
            <a:endParaRPr lang="en-US" dirty="0"/>
          </a:p>
        </p:txBody>
      </p:sp>
      <p:pic>
        <p:nvPicPr>
          <p:cNvPr id="11" name="Picture 10">
            <a:extLst>
              <a:ext uri="{FF2B5EF4-FFF2-40B4-BE49-F238E27FC236}">
                <a16:creationId xmlns:a16="http://schemas.microsoft.com/office/drawing/2014/main" id="{3907C113-1CA7-1819-478F-1CAAD45C51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300" y="4891088"/>
            <a:ext cx="7235826" cy="1708459"/>
          </a:xfrm>
          <a:prstGeom prst="rect">
            <a:avLst/>
          </a:prstGeom>
          <a:ln>
            <a:solidFill>
              <a:schemeClr val="tx1"/>
            </a:solidFill>
          </a:ln>
        </p:spPr>
      </p:pic>
      <p:pic>
        <p:nvPicPr>
          <p:cNvPr id="13" name="Picture 12">
            <a:extLst>
              <a:ext uri="{FF2B5EF4-FFF2-40B4-BE49-F238E27FC236}">
                <a16:creationId xmlns:a16="http://schemas.microsoft.com/office/drawing/2014/main" id="{4B5CCC96-40EA-DFD5-558C-28F96A0898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334" y="2102912"/>
            <a:ext cx="7200000" cy="1995652"/>
          </a:xfrm>
          <a:prstGeom prst="rect">
            <a:avLst/>
          </a:prstGeom>
          <a:ln>
            <a:solidFill>
              <a:schemeClr val="tx1"/>
            </a:solidFill>
          </a:ln>
        </p:spPr>
      </p:pic>
    </p:spTree>
    <p:extLst>
      <p:ext uri="{BB962C8B-B14F-4D97-AF65-F5344CB8AC3E}">
        <p14:creationId xmlns:p14="http://schemas.microsoft.com/office/powerpoint/2010/main" val="1564097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p:txBody>
          <a:bodyPr/>
          <a:lstStyle/>
          <a:p>
            <a:r>
              <a:rPr lang="en-US" dirty="0"/>
              <a:t>What other councils do?</a:t>
            </a:r>
          </a:p>
        </p:txBody>
      </p:sp>
      <p:sp>
        <p:nvSpPr>
          <p:cNvPr id="3" name="Content Placeholder 2">
            <a:extLst>
              <a:ext uri="{FF2B5EF4-FFF2-40B4-BE49-F238E27FC236}">
                <a16:creationId xmlns:a16="http://schemas.microsoft.com/office/drawing/2014/main" id="{419ED6B0-D200-47AB-934A-01EC7B20E4E2}"/>
              </a:ext>
            </a:extLst>
          </p:cNvPr>
          <p:cNvSpPr>
            <a:spLocks noGrp="1"/>
          </p:cNvSpPr>
          <p:nvPr>
            <p:ph idx="1"/>
          </p:nvPr>
        </p:nvSpPr>
        <p:spPr>
          <a:xfrm>
            <a:off x="6692372" y="777350"/>
            <a:ext cx="4822294" cy="501111"/>
          </a:xfrm>
        </p:spPr>
        <p:txBody>
          <a:bodyPr/>
          <a:lstStyle/>
          <a:p>
            <a:r>
              <a:rPr lang="en-US" dirty="0"/>
              <a:t>IEEE Systems Council</a:t>
            </a:r>
          </a:p>
        </p:txBody>
      </p:sp>
      <p:sp>
        <p:nvSpPr>
          <p:cNvPr id="4" name="Content Placeholder 2">
            <a:extLst>
              <a:ext uri="{FF2B5EF4-FFF2-40B4-BE49-F238E27FC236}">
                <a16:creationId xmlns:a16="http://schemas.microsoft.com/office/drawing/2014/main" id="{FE603DF4-309C-8DA4-2273-67857F41B673}"/>
              </a:ext>
            </a:extLst>
          </p:cNvPr>
          <p:cNvSpPr txBox="1">
            <a:spLocks/>
          </p:cNvSpPr>
          <p:nvPr/>
        </p:nvSpPr>
        <p:spPr>
          <a:xfrm>
            <a:off x="677334" y="1440132"/>
            <a:ext cx="2323041" cy="5011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Constitution </a:t>
            </a:r>
          </a:p>
          <a:p>
            <a:pPr marL="0" indent="0">
              <a:buFont typeface="Arial" panose="020B0604020202020204" pitchFamily="34" charset="0"/>
              <a:buNone/>
            </a:pPr>
            <a:endParaRPr lang="en-US" dirty="0"/>
          </a:p>
        </p:txBody>
      </p:sp>
      <p:sp>
        <p:nvSpPr>
          <p:cNvPr id="8" name="Content Placeholder 2">
            <a:extLst>
              <a:ext uri="{FF2B5EF4-FFF2-40B4-BE49-F238E27FC236}">
                <a16:creationId xmlns:a16="http://schemas.microsoft.com/office/drawing/2014/main" id="{5858E3F4-0B73-3C76-8DE6-4EE0F973F036}"/>
              </a:ext>
            </a:extLst>
          </p:cNvPr>
          <p:cNvSpPr txBox="1">
            <a:spLocks/>
          </p:cNvSpPr>
          <p:nvPr/>
        </p:nvSpPr>
        <p:spPr>
          <a:xfrm>
            <a:off x="622300" y="3844136"/>
            <a:ext cx="2323041" cy="5011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Bylaws</a:t>
            </a:r>
          </a:p>
          <a:p>
            <a:pPr marL="0" indent="0">
              <a:buFont typeface="Arial" panose="020B0604020202020204" pitchFamily="34" charset="0"/>
              <a:buNone/>
            </a:pPr>
            <a:endParaRPr lang="en-US" dirty="0"/>
          </a:p>
        </p:txBody>
      </p:sp>
      <p:pic>
        <p:nvPicPr>
          <p:cNvPr id="6" name="Picture 5">
            <a:extLst>
              <a:ext uri="{FF2B5EF4-FFF2-40B4-BE49-F238E27FC236}">
                <a16:creationId xmlns:a16="http://schemas.microsoft.com/office/drawing/2014/main" id="{AC1A2E88-A0C0-C937-FD13-A10098B1913E}"/>
              </a:ext>
            </a:extLst>
          </p:cNvPr>
          <p:cNvPicPr>
            <a:picLocks noChangeAspect="1"/>
          </p:cNvPicPr>
          <p:nvPr/>
        </p:nvPicPr>
        <p:blipFill rotWithShape="1">
          <a:blip r:embed="rId3">
            <a:extLst>
              <a:ext uri="{28A0092B-C50C-407E-A947-70E740481C1C}">
                <a14:useLocalDpi xmlns:a14="http://schemas.microsoft.com/office/drawing/2010/main" val="0"/>
              </a:ext>
            </a:extLst>
          </a:blip>
          <a:srcRect t="6346"/>
          <a:stretch/>
        </p:blipFill>
        <p:spPr>
          <a:xfrm>
            <a:off x="622299" y="1898379"/>
            <a:ext cx="11203937" cy="1854486"/>
          </a:xfrm>
          <a:prstGeom prst="rect">
            <a:avLst/>
          </a:prstGeom>
          <a:ln>
            <a:solidFill>
              <a:schemeClr val="tx1"/>
            </a:solidFill>
          </a:ln>
        </p:spPr>
      </p:pic>
      <p:pic>
        <p:nvPicPr>
          <p:cNvPr id="9" name="Picture 8">
            <a:extLst>
              <a:ext uri="{FF2B5EF4-FFF2-40B4-BE49-F238E27FC236}">
                <a16:creationId xmlns:a16="http://schemas.microsoft.com/office/drawing/2014/main" id="{6FB00442-C1C0-47DD-0E2D-F13D3A536C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299" y="4417483"/>
            <a:ext cx="11224076" cy="1254655"/>
          </a:xfrm>
          <a:prstGeom prst="rect">
            <a:avLst/>
          </a:prstGeom>
          <a:ln>
            <a:solidFill>
              <a:schemeClr val="tx1"/>
            </a:solidFill>
          </a:ln>
        </p:spPr>
      </p:pic>
    </p:spTree>
    <p:extLst>
      <p:ext uri="{BB962C8B-B14F-4D97-AF65-F5344CB8AC3E}">
        <p14:creationId xmlns:p14="http://schemas.microsoft.com/office/powerpoint/2010/main" val="3163199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p:txBody>
          <a:bodyPr/>
          <a:lstStyle/>
          <a:p>
            <a:r>
              <a:rPr lang="en-US" dirty="0"/>
              <a:t>Actions to take</a:t>
            </a:r>
          </a:p>
        </p:txBody>
      </p:sp>
      <p:sp>
        <p:nvSpPr>
          <p:cNvPr id="7" name="Content Placeholder 6">
            <a:extLst>
              <a:ext uri="{FF2B5EF4-FFF2-40B4-BE49-F238E27FC236}">
                <a16:creationId xmlns:a16="http://schemas.microsoft.com/office/drawing/2014/main" id="{6B1792FD-BFEF-8793-30CC-1FDABF9A75B5}"/>
              </a:ext>
            </a:extLst>
          </p:cNvPr>
          <p:cNvSpPr>
            <a:spLocks noGrp="1"/>
          </p:cNvSpPr>
          <p:nvPr>
            <p:ph idx="1"/>
          </p:nvPr>
        </p:nvSpPr>
        <p:spPr/>
        <p:txBody>
          <a:bodyPr/>
          <a:lstStyle/>
          <a:p>
            <a:r>
              <a:rPr lang="en-US" dirty="0">
                <a:highlight>
                  <a:srgbClr val="FFFF00"/>
                </a:highlight>
              </a:rPr>
              <a:t>Remove both the list of Technology Organizations and the list of the Member Societies from the Bylaws</a:t>
            </a:r>
          </a:p>
          <a:p>
            <a:r>
              <a:rPr lang="en-FR" dirty="0"/>
              <a:t>Change language in our bylaws to match the one used by other councils</a:t>
            </a:r>
          </a:p>
          <a:p>
            <a:pPr lvl="1"/>
            <a:r>
              <a:rPr lang="en-US" dirty="0"/>
              <a:t>The Member Technology Organizations shall be those formally admitted to the Council by the Board of Governors in accordance with the Council Constitution. </a:t>
            </a:r>
            <a:r>
              <a:rPr lang="en-US" i="1" dirty="0">
                <a:highlight>
                  <a:srgbClr val="FFFF00"/>
                </a:highlight>
              </a:rPr>
              <a:t>A current listing of Member Technology Organizations will be maintained by the EC secretary.</a:t>
            </a:r>
            <a:r>
              <a:rPr lang="en-US" i="1" dirty="0"/>
              <a:t> ( or TAB secretary at IEEE Headquarters??).</a:t>
            </a:r>
          </a:p>
          <a:p>
            <a:r>
              <a:rPr lang="en-US" i="1" dirty="0">
                <a:highlight>
                  <a:srgbClr val="FFFF00"/>
                </a:highlight>
              </a:rPr>
              <a:t>Constitution: ARTICLE V: POWERS, PRIVILEGES, AND DUTIES  - add a V.2. for the Member Technology Organizations</a:t>
            </a:r>
          </a:p>
          <a:p>
            <a:endParaRPr lang="en-US" dirty="0"/>
          </a:p>
          <a:p>
            <a:pPr marL="0" indent="0">
              <a:buNone/>
            </a:pPr>
            <a:endParaRPr lang="en-US" dirty="0"/>
          </a:p>
          <a:p>
            <a:pPr marL="0" indent="0">
              <a:buNone/>
            </a:pPr>
            <a:endParaRPr lang="en-US" dirty="0"/>
          </a:p>
          <a:p>
            <a:pPr marL="457200" lvl="1" indent="0">
              <a:buNone/>
            </a:pPr>
            <a:endParaRPr lang="en-FR" dirty="0"/>
          </a:p>
        </p:txBody>
      </p:sp>
    </p:spTree>
    <p:extLst>
      <p:ext uri="{BB962C8B-B14F-4D97-AF65-F5344CB8AC3E}">
        <p14:creationId xmlns:p14="http://schemas.microsoft.com/office/powerpoint/2010/main" val="826976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21995</TotalTime>
  <Words>576</Words>
  <Application>Microsoft Macintosh PowerPoint</Application>
  <PresentationFormat>Widescreen</PresentationFormat>
  <Paragraphs>57</Paragraphs>
  <Slides>10</Slides>
  <Notes>5</Notes>
  <HiddenSlides>3</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Helvetica</vt:lpstr>
      <vt:lpstr>Office Theme</vt:lpstr>
      <vt:lpstr>Governing Documents</vt:lpstr>
      <vt:lpstr>Report Overview</vt:lpstr>
      <vt:lpstr>Issues raised by IEEE</vt:lpstr>
      <vt:lpstr>CEDA Bylaw and Constitution Changes</vt:lpstr>
      <vt:lpstr>Issues raised by IEEE</vt:lpstr>
      <vt:lpstr>What other councils do?</vt:lpstr>
      <vt:lpstr>What other councils do?</vt:lpstr>
      <vt:lpstr>What other councils do?</vt:lpstr>
      <vt:lpstr>Actions to take</vt:lpstr>
      <vt:lpstr>Proposal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Exapmple Here</dc:title>
  <dc:creator>Hough,Mackenzie C</dc:creator>
  <cp:lastModifiedBy>Microsoft Office User</cp:lastModifiedBy>
  <cp:revision>15</cp:revision>
  <dcterms:created xsi:type="dcterms:W3CDTF">2020-08-31T15:23:30Z</dcterms:created>
  <dcterms:modified xsi:type="dcterms:W3CDTF">2023-07-07T14:37:16Z</dcterms:modified>
</cp:coreProperties>
</file>