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72" r:id="rId4"/>
    <p:sldId id="273" r:id="rId5"/>
    <p:sldId id="275" r:id="rId6"/>
    <p:sldId id="274" r:id="rId7"/>
    <p:sldId id="279" r:id="rId8"/>
    <p:sldId id="278" r:id="rId9"/>
    <p:sldId id="277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7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Initiatives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Ian O'Connor – Ecole Centrale Lyon, FR</a:t>
            </a:r>
          </a:p>
          <a:p>
            <a:r>
              <a:rPr lang="en-US" dirty="0"/>
              <a:t>Michael </a:t>
            </a:r>
            <a:r>
              <a:rPr lang="en-US" dirty="0" err="1"/>
              <a:t>Orshansky</a:t>
            </a:r>
            <a:r>
              <a:rPr lang="en-US" dirty="0"/>
              <a:t> – U Texas at Austin, US</a:t>
            </a:r>
          </a:p>
          <a:p>
            <a:r>
              <a:rPr lang="en-US" dirty="0"/>
              <a:t>April 16</a:t>
            </a:r>
            <a:r>
              <a:rPr lang="en-US" baseline="30000" dirty="0"/>
              <a:t>th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60582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>
            <a:normAutofit/>
          </a:bodyPr>
          <a:lstStyle/>
          <a:p>
            <a:r>
              <a:rPr lang="en-US" dirty="0"/>
              <a:t>Initiate the co-organization of: </a:t>
            </a:r>
          </a:p>
          <a:p>
            <a:pPr lvl="1"/>
            <a:r>
              <a:rPr lang="en-US" dirty="0"/>
              <a:t>A special session at WF-IoT (realignment)</a:t>
            </a:r>
          </a:p>
          <a:p>
            <a:pPr lvl="1"/>
            <a:r>
              <a:rPr lang="en-US" dirty="0"/>
              <a:t>A special session at IEEE EMBS Conference on Neural Engineering 2024 (April)</a:t>
            </a:r>
          </a:p>
          <a:p>
            <a:r>
              <a:rPr lang="en-US" dirty="0"/>
              <a:t>Survey the organization of International Smart Cities Conference</a:t>
            </a:r>
          </a:p>
          <a:p>
            <a:r>
              <a:rPr lang="en-US" dirty="0"/>
              <a:t>Move forward on</a:t>
            </a:r>
          </a:p>
          <a:p>
            <a:pPr lvl="1"/>
            <a:r>
              <a:rPr lang="en-US" dirty="0"/>
              <a:t>EDA Summer Camp</a:t>
            </a:r>
          </a:p>
          <a:p>
            <a:pPr lvl="1"/>
            <a:r>
              <a:rPr lang="en-US" dirty="0"/>
              <a:t>Open Source Roadshow</a:t>
            </a:r>
          </a:p>
        </p:txBody>
      </p:sp>
    </p:spTree>
    <p:extLst>
      <p:ext uri="{BB962C8B-B14F-4D97-AF65-F5344CB8AC3E}">
        <p14:creationId xmlns:p14="http://schemas.microsoft.com/office/powerpoint/2010/main" val="287885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Initiatives portfolio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>
            <a:normAutofit/>
          </a:bodyPr>
          <a:lstStyle/>
          <a:p>
            <a:r>
              <a:rPr lang="en-US" dirty="0"/>
              <a:t>represent CEDA in the various IEEE initiatives (and their flagship conferences) in which CEDA has interest:</a:t>
            </a:r>
          </a:p>
          <a:p>
            <a:pPr lvl="1"/>
            <a:r>
              <a:rPr lang="en-US" dirty="0"/>
              <a:t>Smart Cities : Theo </a:t>
            </a:r>
            <a:r>
              <a:rPr lang="en-US" dirty="0" err="1"/>
              <a:t>Theocharides</a:t>
            </a:r>
            <a:r>
              <a:rPr lang="en-US" dirty="0"/>
              <a:t> (U. Cyprus, CY)</a:t>
            </a:r>
          </a:p>
          <a:p>
            <a:pPr lvl="1"/>
            <a:r>
              <a:rPr lang="en-US" dirty="0"/>
              <a:t>IoT : Theo </a:t>
            </a:r>
            <a:r>
              <a:rPr lang="en-US" dirty="0" err="1"/>
              <a:t>Theocharides</a:t>
            </a:r>
            <a:r>
              <a:rPr lang="en-US" dirty="0"/>
              <a:t> (U. Cyprus, CY)</a:t>
            </a:r>
          </a:p>
          <a:p>
            <a:pPr lvl="1"/>
            <a:r>
              <a:rPr lang="en-US" dirty="0"/>
              <a:t>Brain: Jose Ayala (U. </a:t>
            </a:r>
            <a:r>
              <a:rPr lang="en-US" dirty="0" err="1"/>
              <a:t>Complutense</a:t>
            </a:r>
            <a:r>
              <a:rPr lang="en-US" dirty="0"/>
              <a:t>, Madrid, ES)</a:t>
            </a:r>
          </a:p>
          <a:p>
            <a:pPr lvl="1"/>
            <a:r>
              <a:rPr lang="en-US" dirty="0"/>
              <a:t>Task Force on Rebooting Computing: Pierre-Emmanuel </a:t>
            </a:r>
            <a:r>
              <a:rPr lang="en-US" dirty="0" err="1"/>
              <a:t>Gaillardon</a:t>
            </a:r>
            <a:r>
              <a:rPr lang="en-US" dirty="0"/>
              <a:t> (U. Utah, US) / I. O'Connor (EC Lyon, FR)</a:t>
            </a:r>
          </a:p>
          <a:p>
            <a:pPr lvl="1"/>
            <a:r>
              <a:rPr lang="en-US" dirty="0"/>
              <a:t>Future Networks: I. O'Connor (EC Lyon, FR)</a:t>
            </a:r>
          </a:p>
        </p:txBody>
      </p:sp>
    </p:spTree>
    <p:extLst>
      <p:ext uri="{BB962C8B-B14F-4D97-AF65-F5344CB8AC3E}">
        <p14:creationId xmlns:p14="http://schemas.microsoft.com/office/powerpoint/2010/main" val="201433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783A-3409-6940-86AD-6315402B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Activity – SC TC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BBF75-BD52-AB41-AEAA-59B59196E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0771" cy="4059360"/>
          </a:xfrm>
        </p:spPr>
        <p:txBody>
          <a:bodyPr>
            <a:normAutofit/>
          </a:bodyPr>
          <a:lstStyle/>
          <a:p>
            <a:r>
              <a:rPr lang="fr-FR" dirty="0"/>
              <a:t>Smart </a:t>
            </a:r>
            <a:r>
              <a:rPr lang="fr-FR" dirty="0" err="1"/>
              <a:t>Cities</a:t>
            </a:r>
            <a:r>
              <a:rPr lang="fr-FR" dirty="0"/>
              <a:t>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Community</a:t>
            </a:r>
            <a:r>
              <a:rPr lang="fr-FR" dirty="0"/>
              <a:t>  (SC TC)</a:t>
            </a:r>
          </a:p>
          <a:p>
            <a:pPr lvl="1"/>
            <a:r>
              <a:rPr lang="fr-FR" dirty="0" err="1"/>
              <a:t>Voting</a:t>
            </a:r>
            <a:r>
              <a:rPr lang="fr-FR" dirty="0"/>
              <a:t> </a:t>
            </a:r>
            <a:r>
              <a:rPr lang="fr-FR" dirty="0" err="1"/>
              <a:t>member</a:t>
            </a:r>
            <a:r>
              <a:rPr lang="fr-FR" dirty="0"/>
              <a:t>, </a:t>
            </a:r>
            <a:r>
              <a:rPr lang="fr-FR" dirty="0" err="1"/>
              <a:t>partner</a:t>
            </a:r>
            <a:r>
              <a:rPr lang="fr-FR" dirty="0"/>
              <a:t> of SCI</a:t>
            </a:r>
          </a:p>
          <a:p>
            <a:pPr lvl="1"/>
            <a:r>
              <a:rPr lang="fr-FR" dirty="0" err="1"/>
              <a:t>Supported</a:t>
            </a:r>
            <a:r>
              <a:rPr lang="fr-FR" dirty="0"/>
              <a:t> </a:t>
            </a:r>
            <a:r>
              <a:rPr lang="fr-FR" dirty="0" err="1"/>
              <a:t>decision</a:t>
            </a:r>
            <a:r>
              <a:rPr lang="fr-FR" dirty="0"/>
              <a:t> to </a:t>
            </a:r>
            <a:r>
              <a:rPr lang="fr-FR" dirty="0" err="1"/>
              <a:t>act</a:t>
            </a:r>
            <a:r>
              <a:rPr lang="fr-FR" dirty="0"/>
              <a:t> as Pilot for TAB TC2.0</a:t>
            </a:r>
          </a:p>
          <a:p>
            <a:pPr lvl="1"/>
            <a:r>
              <a:rPr lang="fr-FR" dirty="0" err="1"/>
              <a:t>Supported</a:t>
            </a:r>
            <a:r>
              <a:rPr lang="fr-FR" dirty="0"/>
              <a:t> International Smart </a:t>
            </a:r>
            <a:r>
              <a:rPr lang="fr-FR" dirty="0" err="1"/>
              <a:t>Cities</a:t>
            </a:r>
            <a:r>
              <a:rPr lang="fr-FR" dirty="0"/>
              <a:t> </a:t>
            </a:r>
            <a:r>
              <a:rPr lang="fr-FR" dirty="0" err="1"/>
              <a:t>Conference</a:t>
            </a:r>
            <a:r>
              <a:rPr lang="fr-FR" dirty="0"/>
              <a:t> (ISC2) 2022 (Paphos, </a:t>
            </a:r>
            <a:r>
              <a:rPr lang="fr-FR" dirty="0" err="1"/>
              <a:t>Cyprus</a:t>
            </a:r>
            <a:r>
              <a:rPr lang="fr-FR" dirty="0"/>
              <a:t>, 26-29 </a:t>
            </a:r>
            <a:r>
              <a:rPr lang="fr-FR" dirty="0" err="1"/>
              <a:t>September</a:t>
            </a:r>
            <a:r>
              <a:rPr lang="fr-FR" dirty="0"/>
              <a:t> 2022) – but mixed feedback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b="1" dirty="0"/>
              <a:t>not</a:t>
            </a:r>
            <a:r>
              <a:rPr lang="fr-FR" dirty="0"/>
              <a:t> to </a:t>
            </a:r>
            <a:r>
              <a:rPr lang="fr-FR" dirty="0" err="1"/>
              <a:t>organize</a:t>
            </a:r>
            <a:r>
              <a:rPr lang="fr-FR" dirty="0"/>
              <a:t> </a:t>
            </a:r>
            <a:r>
              <a:rPr lang="fr-FR" dirty="0" err="1"/>
              <a:t>special</a:t>
            </a:r>
            <a:r>
              <a:rPr lang="fr-FR" dirty="0"/>
              <a:t> session at International Smart </a:t>
            </a:r>
            <a:r>
              <a:rPr lang="fr-FR" dirty="0" err="1"/>
              <a:t>Cities</a:t>
            </a:r>
            <a:r>
              <a:rPr lang="fr-FR" dirty="0"/>
              <a:t> </a:t>
            </a:r>
            <a:r>
              <a:rPr lang="fr-FR" dirty="0" err="1"/>
              <a:t>Conference</a:t>
            </a:r>
            <a:r>
              <a:rPr lang="fr-FR" dirty="0"/>
              <a:t> (ISC2) 2023 (</a:t>
            </a:r>
            <a:r>
              <a:rPr lang="fr-FR" dirty="0" err="1"/>
              <a:t>Bucharest</a:t>
            </a:r>
            <a:r>
              <a:rPr lang="fr-FR" dirty="0"/>
              <a:t>, Romania, 24-27 </a:t>
            </a:r>
            <a:r>
              <a:rPr lang="fr-FR" dirty="0" err="1"/>
              <a:t>September</a:t>
            </a:r>
            <a:r>
              <a:rPr lang="fr-FR" dirty="0"/>
              <a:t> 2023)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7DDA62E2-E5C7-354B-B5C2-9439C79D5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413" y="1825625"/>
            <a:ext cx="2146300" cy="139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286D3-C65A-F141-90DF-A801E79AAB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108" y="4405704"/>
            <a:ext cx="4241974" cy="13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783A-3409-6940-86AD-6315402B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Activity – IoT TC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BBF75-BD52-AB41-AEAA-59B59196E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7273305" cy="4397045"/>
          </a:xfrm>
        </p:spPr>
        <p:txBody>
          <a:bodyPr>
            <a:normAutofit/>
          </a:bodyPr>
          <a:lstStyle/>
          <a:p>
            <a:r>
              <a:rPr lang="fr-FR" dirty="0" err="1"/>
              <a:t>IoT</a:t>
            </a:r>
            <a:r>
              <a:rPr lang="fr-FR" dirty="0"/>
              <a:t>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Community</a:t>
            </a:r>
            <a:r>
              <a:rPr lang="fr-FR" dirty="0"/>
              <a:t> (</a:t>
            </a:r>
            <a:r>
              <a:rPr lang="fr-FR" dirty="0" err="1"/>
              <a:t>IoT</a:t>
            </a:r>
            <a:r>
              <a:rPr lang="fr-FR" dirty="0"/>
              <a:t> TC)</a:t>
            </a:r>
          </a:p>
          <a:p>
            <a:pPr lvl="1"/>
            <a:r>
              <a:rPr lang="fr-FR" dirty="0"/>
              <a:t>De-facto </a:t>
            </a:r>
            <a:r>
              <a:rPr lang="fr-FR" dirty="0" err="1"/>
              <a:t>voting</a:t>
            </a:r>
            <a:r>
              <a:rPr lang="fr-FR" dirty="0"/>
              <a:t> </a:t>
            </a:r>
            <a:r>
              <a:rPr lang="fr-FR" dirty="0" err="1"/>
              <a:t>member</a:t>
            </a:r>
            <a:r>
              <a:rPr lang="fr-FR" dirty="0"/>
              <a:t>, major sponsor (not </a:t>
            </a:r>
            <a:r>
              <a:rPr lang="fr-FR" dirty="0" err="1"/>
              <a:t>leading</a:t>
            </a:r>
            <a:r>
              <a:rPr lang="fr-FR" dirty="0"/>
              <a:t> sponsor)</a:t>
            </a:r>
          </a:p>
          <a:p>
            <a:pPr lvl="1"/>
            <a:r>
              <a:rPr lang="fr-FR" dirty="0"/>
              <a:t>Participation in </a:t>
            </a:r>
            <a:r>
              <a:rPr lang="fr-FR" dirty="0" err="1"/>
              <a:t>steering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 meetings</a:t>
            </a:r>
          </a:p>
          <a:p>
            <a:pPr lvl="1"/>
            <a:r>
              <a:rPr lang="fr-FR" dirty="0" err="1"/>
              <a:t>IoT</a:t>
            </a:r>
            <a:r>
              <a:rPr lang="fr-FR" dirty="0"/>
              <a:t> Magazine </a:t>
            </a:r>
            <a:r>
              <a:rPr lang="fr-FR" dirty="0" err="1"/>
              <a:t>requests</a:t>
            </a:r>
            <a:r>
              <a:rPr lang="fr-FR" dirty="0"/>
              <a:t> contributions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societies</a:t>
            </a:r>
            <a:endParaRPr lang="fr-FR" dirty="0"/>
          </a:p>
          <a:p>
            <a:pPr lvl="1"/>
            <a:r>
              <a:rPr lang="fr-FR" dirty="0" err="1"/>
              <a:t>Approved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 change to TAB TC2.0</a:t>
            </a:r>
          </a:p>
          <a:p>
            <a:pPr lvl="1"/>
            <a:r>
              <a:rPr lang="fr-FR" dirty="0"/>
              <a:t>Minor updates to </a:t>
            </a:r>
            <a:r>
              <a:rPr lang="fr-FR" dirty="0" err="1"/>
              <a:t>MoU</a:t>
            </a:r>
            <a:r>
              <a:rPr lang="fr-FR" dirty="0"/>
              <a:t> (2023-2025)</a:t>
            </a:r>
          </a:p>
          <a:p>
            <a:r>
              <a:rPr lang="fr-FR" dirty="0"/>
              <a:t>WF-</a:t>
            </a:r>
            <a:r>
              <a:rPr lang="fr-FR" dirty="0" err="1"/>
              <a:t>IoT</a:t>
            </a:r>
            <a:r>
              <a:rPr lang="fr-FR" dirty="0"/>
              <a:t> 2023 (</a:t>
            </a:r>
            <a:r>
              <a:rPr lang="fr-FR" dirty="0" err="1"/>
              <a:t>October</a:t>
            </a:r>
            <a:r>
              <a:rPr lang="fr-FR" dirty="0"/>
              <a:t>)</a:t>
            </a:r>
          </a:p>
          <a:p>
            <a:pPr lvl="1"/>
            <a:r>
              <a:rPr lang="fr-FR" dirty="0" err="1"/>
              <a:t>Organization</a:t>
            </a:r>
            <a:r>
              <a:rPr lang="fr-FR" dirty="0"/>
              <a:t> of </a:t>
            </a:r>
            <a:r>
              <a:rPr lang="fr-FR" dirty="0" err="1"/>
              <a:t>special</a:t>
            </a:r>
            <a:r>
              <a:rPr lang="fr-FR" dirty="0"/>
              <a:t> session </a:t>
            </a:r>
            <a:r>
              <a:rPr lang="fr-FR" dirty="0" err="1"/>
              <a:t>unsuccessful</a:t>
            </a:r>
            <a:endParaRPr lang="fr-FR" dirty="0"/>
          </a:p>
          <a:p>
            <a:pPr lvl="1"/>
            <a:r>
              <a:rPr lang="fr-FR" dirty="0" err="1"/>
              <a:t>Realignment</a:t>
            </a:r>
            <a:r>
              <a:rPr lang="fr-FR" dirty="0"/>
              <a:t> for WF-</a:t>
            </a:r>
            <a:r>
              <a:rPr lang="fr-FR" dirty="0" err="1"/>
              <a:t>IoT</a:t>
            </a:r>
            <a:r>
              <a:rPr lang="fr-FR" dirty="0"/>
              <a:t> 2024</a:t>
            </a:r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E628B769-F1C5-8342-B50A-E332A32FB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506" y="1906391"/>
            <a:ext cx="4051300" cy="139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F4F99-8AD5-6449-B47F-06D3C0B85B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207" y="4242811"/>
            <a:ext cx="6228937" cy="164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6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8A85-F409-5A41-972C-54D0F8BD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Status</a:t>
            </a:r>
            <a:r>
              <a:rPr lang="fr-FR" dirty="0"/>
              <a:t> of Activity – Brain 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0985-6021-8646-9CFC-4B7DB5295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15151" cy="4059360"/>
          </a:xfrm>
        </p:spPr>
        <p:txBody>
          <a:bodyPr/>
          <a:lstStyle/>
          <a:p>
            <a:r>
              <a:rPr lang="fr-FR" dirty="0"/>
              <a:t>Brain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Community</a:t>
            </a:r>
            <a:r>
              <a:rPr lang="fr-FR" dirty="0"/>
              <a:t> (Brain TC)</a:t>
            </a:r>
          </a:p>
          <a:p>
            <a:pPr lvl="1"/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monthly</a:t>
            </a:r>
            <a:r>
              <a:rPr lang="fr-FR" dirty="0"/>
              <a:t> meetings</a:t>
            </a:r>
          </a:p>
          <a:p>
            <a:pPr lvl="1"/>
            <a:r>
              <a:rPr lang="fr-FR" dirty="0"/>
              <a:t>Possible </a:t>
            </a:r>
            <a:r>
              <a:rPr lang="fr-FR" dirty="0" err="1"/>
              <a:t>organization</a:t>
            </a:r>
            <a:r>
              <a:rPr lang="fr-FR" dirty="0"/>
              <a:t> of </a:t>
            </a:r>
            <a:r>
              <a:rPr lang="fr-FR" dirty="0" err="1"/>
              <a:t>special</a:t>
            </a:r>
            <a:r>
              <a:rPr lang="fr-FR" dirty="0"/>
              <a:t> session in</a:t>
            </a:r>
          </a:p>
          <a:p>
            <a:pPr lvl="2"/>
            <a:r>
              <a:rPr lang="fr-FR" dirty="0"/>
              <a:t>IEEE EMBS </a:t>
            </a:r>
            <a:r>
              <a:rPr lang="fr-FR" dirty="0" err="1"/>
              <a:t>Conference</a:t>
            </a:r>
            <a:r>
              <a:rPr lang="fr-FR" dirty="0"/>
              <a:t> on Neural Engineering (April)</a:t>
            </a:r>
          </a:p>
          <a:p>
            <a:pPr lvl="2"/>
            <a:r>
              <a:rPr lang="fr-FR" dirty="0"/>
              <a:t>IEEE Workshop on Brain-Machine Interface </a:t>
            </a:r>
            <a:r>
              <a:rPr lang="fr-FR" dirty="0" err="1"/>
              <a:t>Systems</a:t>
            </a:r>
            <a:r>
              <a:rPr lang="fr-FR" dirty="0"/>
              <a:t> (</a:t>
            </a:r>
            <a:r>
              <a:rPr lang="fr-FR" dirty="0" err="1"/>
              <a:t>October</a:t>
            </a:r>
            <a:r>
              <a:rPr lang="fr-FR" dirty="0"/>
              <a:t>) [part of SMC 2023 </a:t>
            </a:r>
            <a:r>
              <a:rPr lang="fr-FR" dirty="0" err="1"/>
              <a:t>flagship</a:t>
            </a:r>
            <a:r>
              <a:rPr lang="fr-FR" dirty="0"/>
              <a:t> </a:t>
            </a:r>
            <a:r>
              <a:rPr lang="fr-FR" dirty="0" err="1"/>
              <a:t>annual</a:t>
            </a:r>
            <a:r>
              <a:rPr lang="fr-FR" dirty="0"/>
              <a:t> </a:t>
            </a:r>
            <a:r>
              <a:rPr lang="fr-FR" dirty="0" err="1"/>
              <a:t>conference</a:t>
            </a:r>
            <a:r>
              <a:rPr lang="fr-FR" dirty="0"/>
              <a:t> of the IEEE </a:t>
            </a:r>
            <a:r>
              <a:rPr lang="fr-FR" dirty="0" err="1"/>
              <a:t>Systems</a:t>
            </a:r>
            <a:r>
              <a:rPr lang="fr-FR" dirty="0"/>
              <a:t>, Man, and </a:t>
            </a:r>
            <a:r>
              <a:rPr lang="fr-FR" dirty="0" err="1"/>
              <a:t>Cybernetics</a:t>
            </a:r>
            <a:r>
              <a:rPr lang="fr-FR" dirty="0"/>
              <a:t> Society]</a:t>
            </a:r>
          </a:p>
          <a:p>
            <a:pPr lvl="1"/>
            <a:r>
              <a:rPr lang="fr-FR" dirty="0" err="1"/>
              <a:t>Organization</a:t>
            </a:r>
            <a:r>
              <a:rPr lang="fr-FR" dirty="0"/>
              <a:t> of CEDA-</a:t>
            </a:r>
            <a:r>
              <a:rPr lang="fr-FR" dirty="0" err="1"/>
              <a:t>sponsored</a:t>
            </a:r>
            <a:r>
              <a:rPr lang="fr-FR" dirty="0"/>
              <a:t> </a:t>
            </a:r>
            <a:r>
              <a:rPr lang="fr-FR" dirty="0" err="1"/>
              <a:t>special</a:t>
            </a:r>
            <a:r>
              <a:rPr lang="fr-FR" dirty="0"/>
              <a:t> session at IEEE EMBS </a:t>
            </a:r>
            <a:r>
              <a:rPr lang="fr-FR" dirty="0" err="1"/>
              <a:t>Conference</a:t>
            </a:r>
            <a:r>
              <a:rPr lang="fr-FR" dirty="0"/>
              <a:t> on Neural Engineering 2024</a:t>
            </a:r>
          </a:p>
          <a:p>
            <a:pPr lvl="1"/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35DFB-3226-A441-9BD8-2D0BDF2F8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852" y="1690687"/>
            <a:ext cx="2860224" cy="114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1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783A-3409-6940-86AD-6315402B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Activity - TFRC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BBF75-BD52-AB41-AEAA-59B59196E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273305" cy="4059360"/>
          </a:xfrm>
        </p:spPr>
        <p:txBody>
          <a:bodyPr>
            <a:normAutofit/>
          </a:bodyPr>
          <a:lstStyle/>
          <a:p>
            <a:r>
              <a:rPr lang="fr-FR" dirty="0" err="1"/>
              <a:t>Task</a:t>
            </a:r>
            <a:r>
              <a:rPr lang="fr-FR" dirty="0"/>
              <a:t> Force on </a:t>
            </a:r>
            <a:r>
              <a:rPr lang="fr-FR" dirty="0" err="1"/>
              <a:t>Rebooting</a:t>
            </a:r>
            <a:r>
              <a:rPr lang="fr-FR" dirty="0"/>
              <a:t> </a:t>
            </a:r>
            <a:r>
              <a:rPr lang="fr-FR" dirty="0" err="1"/>
              <a:t>Computing</a:t>
            </a:r>
            <a:r>
              <a:rPr lang="fr-FR" dirty="0"/>
              <a:t> (TFRC)</a:t>
            </a:r>
          </a:p>
          <a:p>
            <a:pPr lvl="1"/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monthly</a:t>
            </a:r>
            <a:r>
              <a:rPr lang="fr-FR" dirty="0"/>
              <a:t> meetings</a:t>
            </a:r>
          </a:p>
          <a:p>
            <a:pPr lvl="1"/>
            <a:r>
              <a:rPr lang="fr-FR" dirty="0"/>
              <a:t>International Roadmap on </a:t>
            </a:r>
            <a:r>
              <a:rPr lang="fr-FR" dirty="0" err="1"/>
              <a:t>Devices</a:t>
            </a:r>
            <a:r>
              <a:rPr lang="fr-FR" dirty="0"/>
              <a:t> and </a:t>
            </a:r>
            <a:r>
              <a:rPr lang="fr-FR" dirty="0" err="1"/>
              <a:t>Systems</a:t>
            </a:r>
            <a:r>
              <a:rPr lang="fr-FR" dirty="0"/>
              <a:t> (IRDS) – contribution to </a:t>
            </a:r>
            <a:r>
              <a:rPr lang="fr-FR" dirty="0" err="1"/>
              <a:t>Systems</a:t>
            </a:r>
            <a:r>
              <a:rPr lang="fr-FR" dirty="0"/>
              <a:t> Architecture </a:t>
            </a:r>
            <a:r>
              <a:rPr lang="fr-FR" dirty="0" err="1"/>
              <a:t>chapter</a:t>
            </a:r>
            <a:r>
              <a:rPr lang="fr-FR" dirty="0"/>
              <a:t> IRDS 2023</a:t>
            </a:r>
          </a:p>
          <a:p>
            <a:pPr lvl="1"/>
            <a:r>
              <a:rPr lang="fr-FR" dirty="0" err="1"/>
              <a:t>Organization</a:t>
            </a:r>
            <a:r>
              <a:rPr lang="fr-FR" dirty="0"/>
              <a:t> of </a:t>
            </a:r>
            <a:r>
              <a:rPr lang="fr-FR" dirty="0" err="1"/>
              <a:t>special</a:t>
            </a:r>
            <a:r>
              <a:rPr lang="fr-FR" dirty="0"/>
              <a:t> session on </a:t>
            </a:r>
            <a:r>
              <a:rPr lang="fr-FR" dirty="0" err="1"/>
              <a:t>Logic</a:t>
            </a:r>
            <a:r>
              <a:rPr lang="fr-FR" dirty="0"/>
              <a:t> </a:t>
            </a:r>
            <a:r>
              <a:rPr lang="fr-FR" dirty="0" err="1"/>
              <a:t>Synthesis</a:t>
            </a:r>
            <a:r>
              <a:rPr lang="fr-FR" dirty="0"/>
              <a:t> for </a:t>
            </a:r>
            <a:r>
              <a:rPr lang="fr-FR" dirty="0" err="1"/>
              <a:t>Low-Temperature</a:t>
            </a:r>
            <a:r>
              <a:rPr lang="fr-FR" dirty="0"/>
              <a:t> Electronics at ICRC 2022</a:t>
            </a:r>
          </a:p>
          <a:p>
            <a:pPr lvl="2"/>
            <a:r>
              <a:rPr lang="fr-FR" dirty="0" err="1"/>
              <a:t>Leon</a:t>
            </a:r>
            <a:r>
              <a:rPr lang="fr-FR" dirty="0"/>
              <a:t> </a:t>
            </a:r>
            <a:r>
              <a:rPr lang="fr-FR" dirty="0" err="1"/>
              <a:t>Stok</a:t>
            </a:r>
            <a:r>
              <a:rPr lang="fr-FR" dirty="0"/>
              <a:t>, IBM</a:t>
            </a:r>
          </a:p>
          <a:p>
            <a:pPr lvl="2"/>
            <a:r>
              <a:rPr lang="fr-FR" dirty="0"/>
              <a:t>Mathias </a:t>
            </a:r>
            <a:r>
              <a:rPr lang="fr-FR" dirty="0" err="1"/>
              <a:t>Soeken</a:t>
            </a:r>
            <a:r>
              <a:rPr lang="fr-FR" dirty="0"/>
              <a:t>, Microsoft</a:t>
            </a:r>
          </a:p>
          <a:p>
            <a:pPr lvl="2"/>
            <a:r>
              <a:rPr lang="fr-FR" dirty="0"/>
              <a:t>Luca </a:t>
            </a:r>
            <a:r>
              <a:rPr lang="fr-FR" dirty="0" err="1"/>
              <a:t>Amaru</a:t>
            </a:r>
            <a:r>
              <a:rPr lang="fr-FR" dirty="0"/>
              <a:t>, </a:t>
            </a:r>
            <a:r>
              <a:rPr lang="fr-FR" dirty="0" err="1"/>
              <a:t>Synopsys</a:t>
            </a:r>
            <a:endParaRPr lang="fr-FR" dirty="0"/>
          </a:p>
          <a:p>
            <a:pPr lvl="2"/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attendance</a:t>
            </a:r>
            <a:r>
              <a:rPr lang="fr-FR" dirty="0"/>
              <a:t>, </a:t>
            </a:r>
            <a:r>
              <a:rPr lang="fr-FR" dirty="0" err="1"/>
              <a:t>limited</a:t>
            </a:r>
            <a:r>
              <a:rPr lang="fr-FR" dirty="0"/>
              <a:t> </a:t>
            </a:r>
            <a:r>
              <a:rPr lang="fr-FR" dirty="0" err="1"/>
              <a:t>interest</a:t>
            </a:r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C3FCCD-20AF-3B4A-A4DA-C9B792C6C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0" y="1199622"/>
            <a:ext cx="3111500" cy="243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5C2724-EE88-8540-91F4-B47A70495E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6250" y="3855305"/>
            <a:ext cx="25400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9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F105-2488-BC40-9091-63B97FD9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EDA </a:t>
            </a:r>
            <a:r>
              <a:rPr lang="fr-FR" dirty="0" err="1"/>
              <a:t>Summer</a:t>
            </a:r>
            <a:r>
              <a:rPr lang="fr-FR" dirty="0"/>
              <a:t> Camp (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28A4-459C-764D-A1CD-7B85962DF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objective - </a:t>
            </a:r>
            <a:r>
              <a:rPr lang="fr-FR" dirty="0" err="1"/>
              <a:t>equip</a:t>
            </a:r>
            <a:r>
              <a:rPr lang="fr-FR" dirty="0"/>
              <a:t> high </a:t>
            </a:r>
            <a:r>
              <a:rPr lang="fr-FR" dirty="0" err="1"/>
              <a:t>school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thorough</a:t>
            </a:r>
            <a:r>
              <a:rPr lang="fr-FR" dirty="0"/>
              <a:t> </a:t>
            </a:r>
            <a:r>
              <a:rPr lang="fr-FR" dirty="0" err="1"/>
              <a:t>comprehension</a:t>
            </a:r>
            <a:r>
              <a:rPr lang="fr-FR" dirty="0"/>
              <a:t> and </a:t>
            </a:r>
            <a:r>
              <a:rPr lang="fr-FR" dirty="0" err="1"/>
              <a:t>practical</a:t>
            </a:r>
            <a:r>
              <a:rPr lang="fr-FR" dirty="0"/>
              <a:t> expertise </a:t>
            </a:r>
            <a:r>
              <a:rPr lang="fr-FR" dirty="0" err="1"/>
              <a:t>concerning</a:t>
            </a:r>
            <a:r>
              <a:rPr lang="fr-FR" dirty="0"/>
              <a:t> the </a:t>
            </a:r>
            <a:r>
              <a:rPr lang="fr-FR" dirty="0" err="1"/>
              <a:t>fundamental</a:t>
            </a:r>
            <a:r>
              <a:rPr lang="fr-FR" dirty="0"/>
              <a:t> aspects of </a:t>
            </a:r>
            <a:r>
              <a:rPr lang="fr-FR" dirty="0" err="1"/>
              <a:t>contemporary</a:t>
            </a:r>
            <a:r>
              <a:rPr lang="fr-FR" dirty="0"/>
              <a:t> IC design</a:t>
            </a:r>
          </a:p>
          <a:p>
            <a:r>
              <a:rPr lang="fr-FR" dirty="0"/>
              <a:t>online </a:t>
            </a:r>
            <a:r>
              <a:rPr lang="fr-FR" dirty="0" err="1"/>
              <a:t>preparatory</a:t>
            </a:r>
            <a:r>
              <a:rPr lang="fr-FR" dirty="0"/>
              <a:t> content (introduction, </a:t>
            </a:r>
            <a:r>
              <a:rPr lang="fr-FR" dirty="0" err="1"/>
              <a:t>tutorials</a:t>
            </a:r>
            <a:r>
              <a:rPr lang="fr-FR" dirty="0"/>
              <a:t>, </a:t>
            </a:r>
            <a:r>
              <a:rPr lang="fr-FR" dirty="0" err="1"/>
              <a:t>exercises</a:t>
            </a:r>
            <a:r>
              <a:rPr lang="fr-FR" dirty="0"/>
              <a:t> …)</a:t>
            </a:r>
          </a:p>
          <a:p>
            <a:r>
              <a:rPr lang="fr-FR" dirty="0"/>
              <a:t>1-week face-to-face </a:t>
            </a:r>
            <a:r>
              <a:rPr lang="fr-FR" dirty="0" err="1"/>
              <a:t>summer</a:t>
            </a:r>
            <a:r>
              <a:rPr lang="fr-FR" dirty="0"/>
              <a:t> camp - </a:t>
            </a:r>
            <a:r>
              <a:rPr lang="fr-FR" dirty="0" err="1"/>
              <a:t>technical</a:t>
            </a:r>
            <a:r>
              <a:rPr lang="fr-FR" dirty="0"/>
              <a:t> courses, </a:t>
            </a:r>
            <a:r>
              <a:rPr lang="fr-FR" dirty="0" err="1"/>
              <a:t>labs</a:t>
            </a:r>
            <a:r>
              <a:rPr lang="fr-FR" dirty="0"/>
              <a:t> and team-building </a:t>
            </a:r>
            <a:r>
              <a:rPr lang="fr-FR" dirty="0" err="1"/>
              <a:t>exercises</a:t>
            </a:r>
            <a:r>
              <a:rPr lang="fr-FR" dirty="0"/>
              <a:t> at multiple sites (US, Europe, Asia) 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daily</a:t>
            </a:r>
            <a:r>
              <a:rPr lang="fr-FR" dirty="0"/>
              <a:t> </a:t>
            </a:r>
            <a:r>
              <a:rPr lang="fr-FR" dirty="0" err="1"/>
              <a:t>dialog</a:t>
            </a:r>
            <a:r>
              <a:rPr lang="fr-FR" dirty="0"/>
              <a:t> sessions </a:t>
            </a:r>
            <a:r>
              <a:rPr lang="fr-FR" dirty="0" err="1"/>
              <a:t>between</a:t>
            </a:r>
            <a:r>
              <a:rPr lang="fr-FR" dirty="0"/>
              <a:t> sites</a:t>
            </a:r>
          </a:p>
          <a:p>
            <a:r>
              <a:rPr lang="fr-FR" dirty="0" err="1"/>
              <a:t>finalization</a:t>
            </a:r>
            <a:r>
              <a:rPr lang="fr-FR" dirty="0"/>
              <a:t> (report </a:t>
            </a:r>
            <a:r>
              <a:rPr lang="fr-FR" dirty="0" err="1"/>
              <a:t>submission</a:t>
            </a:r>
            <a:r>
              <a:rPr lang="fr-FR" dirty="0"/>
              <a:t>, jury-</a:t>
            </a:r>
            <a:r>
              <a:rPr lang="fr-FR" dirty="0" err="1"/>
              <a:t>awarded</a:t>
            </a:r>
            <a:r>
              <a:rPr lang="fr-FR" dirty="0"/>
              <a:t> </a:t>
            </a:r>
            <a:r>
              <a:rPr lang="fr-FR" dirty="0" err="1"/>
              <a:t>prize</a:t>
            </a:r>
            <a:r>
              <a:rPr lang="fr-FR" dirty="0"/>
              <a:t>) and </a:t>
            </a:r>
            <a:r>
              <a:rPr lang="fr-FR" dirty="0" err="1"/>
              <a:t>legacy</a:t>
            </a:r>
            <a:r>
              <a:rPr lang="fr-FR" dirty="0"/>
              <a:t> (</a:t>
            </a:r>
            <a:r>
              <a:rPr lang="fr-FR" dirty="0" err="1"/>
              <a:t>student</a:t>
            </a:r>
            <a:r>
              <a:rPr lang="fr-FR" dirty="0"/>
              <a:t> </a:t>
            </a:r>
            <a:r>
              <a:rPr lang="fr-FR" dirty="0" err="1"/>
              <a:t>mentoring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614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6D6E-195A-E041-8DFA-83E44785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Open-Source </a:t>
            </a:r>
            <a:r>
              <a:rPr lang="fr-FR" dirty="0" err="1"/>
              <a:t>Roadshow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24A9B-C80F-2445-9BBE-BF8DEB281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Regular tutorial sessions (</a:t>
            </a:r>
            <a:r>
              <a:rPr lang="fr-FR" dirty="0" err="1"/>
              <a:t>contests</a:t>
            </a:r>
            <a:r>
              <a:rPr lang="fr-FR" dirty="0"/>
              <a:t>?) at EDA </a:t>
            </a:r>
            <a:r>
              <a:rPr lang="fr-FR" dirty="0" err="1"/>
              <a:t>conferences</a:t>
            </a:r>
            <a:endParaRPr lang="fr-FR" dirty="0"/>
          </a:p>
          <a:p>
            <a:pPr lvl="1"/>
            <a:r>
              <a:rPr lang="fr-FR" dirty="0" err="1"/>
              <a:t>OpenFPGA</a:t>
            </a:r>
            <a:endParaRPr lang="fr-FR" dirty="0"/>
          </a:p>
          <a:p>
            <a:pPr lvl="1"/>
            <a:r>
              <a:rPr lang="fr-FR" dirty="0"/>
              <a:t>Open Road</a:t>
            </a:r>
          </a:p>
          <a:p>
            <a:pPr lvl="1"/>
            <a:r>
              <a:rPr lang="fr-FR" dirty="0"/>
              <a:t>RISC-V …</a:t>
            </a:r>
          </a:p>
          <a:p>
            <a:r>
              <a:rPr lang="fr-FR" dirty="0"/>
              <a:t>Target </a:t>
            </a:r>
            <a:r>
              <a:rPr lang="fr-FR" dirty="0" err="1"/>
              <a:t>industrial</a:t>
            </a:r>
            <a:r>
              <a:rPr lang="fr-FR" dirty="0"/>
              <a:t> </a:t>
            </a:r>
            <a:r>
              <a:rPr lang="fr-FR" dirty="0" err="1"/>
              <a:t>partners</a:t>
            </a:r>
            <a:r>
              <a:rPr lang="fr-FR" dirty="0"/>
              <a:t>: </a:t>
            </a:r>
            <a:r>
              <a:rPr lang="fr-FR" dirty="0" err="1"/>
              <a:t>QuickLogic</a:t>
            </a:r>
            <a:r>
              <a:rPr lang="fr-FR" dirty="0"/>
              <a:t>, </a:t>
            </a:r>
            <a:r>
              <a:rPr lang="fr-FR" dirty="0" err="1"/>
              <a:t>ZeroAsic</a:t>
            </a:r>
            <a:r>
              <a:rPr lang="fr-FR" dirty="0"/>
              <a:t> …</a:t>
            </a:r>
          </a:p>
          <a:p>
            <a:r>
              <a:rPr lang="fr-FR" dirty="0"/>
              <a:t>CEDA-</a:t>
            </a:r>
            <a:r>
              <a:rPr lang="fr-FR" dirty="0" err="1"/>
              <a:t>sponsored</a:t>
            </a:r>
            <a:r>
              <a:rPr lang="fr-FR" dirty="0"/>
              <a:t> </a:t>
            </a:r>
            <a:r>
              <a:rPr lang="fr-FR" dirty="0" err="1"/>
              <a:t>prizes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93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ED255-65A1-3242-B8D6-D070134E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8DC88-030A-0A44-B144-016B3F157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Real and </a:t>
            </a:r>
            <a:r>
              <a:rPr lang="fr-FR" dirty="0" err="1"/>
              <a:t>sustained</a:t>
            </a:r>
            <a:r>
              <a:rPr lang="fr-FR" dirty="0"/>
              <a:t> </a:t>
            </a:r>
            <a:r>
              <a:rPr lang="fr-FR" dirty="0" err="1"/>
              <a:t>interest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external</a:t>
            </a:r>
            <a:r>
              <a:rPr lang="fr-FR" dirty="0"/>
              <a:t> Initiatives and </a:t>
            </a:r>
            <a:r>
              <a:rPr lang="fr-FR" dirty="0" err="1"/>
              <a:t>TCs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/>
              <a:t> rare …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237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553</Words>
  <Application>Microsoft Macintosh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Initiatives</vt:lpstr>
      <vt:lpstr>Initiatives portfolio</vt:lpstr>
      <vt:lpstr>Status of Activity – SC TC</vt:lpstr>
      <vt:lpstr>Status of Activity – IoT TC</vt:lpstr>
      <vt:lpstr>Status of Activity – Brain TC</vt:lpstr>
      <vt:lpstr>Status of Activity - TFRC</vt:lpstr>
      <vt:lpstr>EDA Summer Camp (with Technical Activities)</vt:lpstr>
      <vt:lpstr>Open-Source Roadshow</vt:lpstr>
      <vt:lpstr>Challenges</vt:lpstr>
      <vt:lpstr>Action Items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Ian O'Connor</cp:lastModifiedBy>
  <cp:revision>9</cp:revision>
  <dcterms:created xsi:type="dcterms:W3CDTF">2020-08-31T15:23:30Z</dcterms:created>
  <dcterms:modified xsi:type="dcterms:W3CDTF">2023-07-08T17:29:33Z</dcterms:modified>
</cp:coreProperties>
</file>