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8" r:id="rId5"/>
    <p:sldId id="269" r:id="rId6"/>
    <p:sldId id="265" r:id="rId7"/>
    <p:sldId id="271" r:id="rId8"/>
    <p:sldId id="365" r:id="rId9"/>
    <p:sldId id="366" r:id="rId10"/>
    <p:sldId id="367" r:id="rId11"/>
    <p:sldId id="37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groups.ieee.org/ceda-sc/" TargetMode="External"/><Relationship Id="rId2" Type="http://schemas.openxmlformats.org/officeDocument/2006/relationships/hyperlink" Target="https://ieee-sa.imeetcentral.com/ceda-sc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CEDA Standards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Aparna Dey</a:t>
            </a:r>
          </a:p>
          <a:p>
            <a:r>
              <a:rPr lang="en-US" dirty="0"/>
              <a:t>9 July 2023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1BEF-C3AF-4DA0-85BA-3DD99FFD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4" y="205327"/>
            <a:ext cx="10515600" cy="1325563"/>
          </a:xfrm>
        </p:spPr>
        <p:txBody>
          <a:bodyPr/>
          <a:lstStyle/>
          <a:p>
            <a:r>
              <a:rPr lang="en-US" dirty="0"/>
              <a:t>DASC Standards Begin Revised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6033810-D094-4281-8077-D1ACC7275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438923"/>
              </p:ext>
            </p:extLst>
          </p:nvPr>
        </p:nvGraphicFramePr>
        <p:xfrm>
          <a:off x="2209800" y="13716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58600649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79033684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04873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IEEE PAR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 Approved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Ballot Expected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85465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P1666 (SystemC)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751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P1735 (IP encryption)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3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P1800 (SystemVerilog)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1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P1801 (UPF)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3487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FB994-0E10-463E-AF74-C306325E9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628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7A3395F8-734A-4443-B271-B7B25BF88E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7B86B-1FBF-428B-8BFE-8114831093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81200" y="6172200"/>
            <a:ext cx="4953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/>
              <a:t>DASC Report to IEEE TC91 WG13 - 11 October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1BEF-C3AF-4DA0-85BA-3DD99FFD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DASC Standards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6033810-D094-4281-8077-D1ACC72753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1371600"/>
          <a:ext cx="777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58600649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79033684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04873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IEEE PAR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 Approved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Ballot Expected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85465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P3164 (SA EDI*)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7514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FB994-0E10-463E-AF74-C306325E9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628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7A3395F8-734A-4443-B271-B7B25BF88E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7B86B-1FBF-428B-8BFE-8114831093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81200" y="6172200"/>
            <a:ext cx="4953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/>
              <a:t>DASC Report to IEEE TC91 WG13 - 11 October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9A0BE-696A-4BC9-96F8-24360E3048D4}"/>
              </a:ext>
            </a:extLst>
          </p:cNvPr>
          <p:cNvSpPr txBox="1"/>
          <p:nvPr/>
        </p:nvSpPr>
        <p:spPr>
          <a:xfrm>
            <a:off x="2362200" y="2520482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b="1" u="sng" dirty="0">
                <a:highlight>
                  <a:srgbClr val="FFFF00"/>
                </a:highlight>
              </a:rPr>
              <a:t>S</a:t>
            </a:r>
            <a:r>
              <a:rPr lang="en-US" dirty="0"/>
              <a:t>ecurity </a:t>
            </a:r>
            <a:r>
              <a:rPr lang="en-US" b="1" u="sng" dirty="0">
                <a:highlight>
                  <a:srgbClr val="FFFF00"/>
                </a:highlight>
              </a:rPr>
              <a:t>A</a:t>
            </a:r>
            <a:r>
              <a:rPr lang="en-US" dirty="0"/>
              <a:t>nnotation for </a:t>
            </a:r>
            <a:r>
              <a:rPr lang="en-US" b="1" u="sng" dirty="0">
                <a:highlight>
                  <a:srgbClr val="FFFF00"/>
                </a:highlight>
              </a:rPr>
              <a:t>E</a:t>
            </a:r>
            <a:r>
              <a:rPr lang="en-US" dirty="0"/>
              <a:t>lectronic </a:t>
            </a:r>
            <a:r>
              <a:rPr lang="en-US" b="1" u="sng" dirty="0">
                <a:highlight>
                  <a:srgbClr val="FFFF00"/>
                </a:highlight>
              </a:rPr>
              <a:t>D</a:t>
            </a:r>
            <a:r>
              <a:rPr lang="en-US" dirty="0"/>
              <a:t>esign </a:t>
            </a:r>
            <a:r>
              <a:rPr lang="en-US" b="1" u="sng" dirty="0">
                <a:highlight>
                  <a:srgbClr val="FFFF00"/>
                </a:highlight>
              </a:rPr>
              <a:t>I</a:t>
            </a:r>
            <a:r>
              <a:rPr lang="en-US" dirty="0"/>
              <a:t>ntegration.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4C96C-44A8-47A5-A852-28D0494B7A10}"/>
              </a:ext>
            </a:extLst>
          </p:cNvPr>
          <p:cNvSpPr txBox="1"/>
          <p:nvPr/>
        </p:nvSpPr>
        <p:spPr>
          <a:xfrm>
            <a:off x="2171700" y="3136654"/>
            <a:ext cx="83439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Scope: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2000" dirty="0"/>
              <a:t>This standard addresses security concerns of electrical designs that are integrated into other circuits. The standard defines a methodology that: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    (1) identifies elements, such as input or output ports, that can</a:t>
            </a:r>
          </a:p>
          <a:p>
            <a:r>
              <a:rPr lang="en-US" sz="2000" dirty="0"/>
              <a:t>          influence the behavior of a critical section within the design, and </a:t>
            </a:r>
          </a:p>
          <a:p>
            <a:r>
              <a:rPr lang="en-US" sz="2000" dirty="0"/>
              <a:t>     (2) associates known security weaknesses based on the type of</a:t>
            </a:r>
          </a:p>
          <a:p>
            <a:r>
              <a:rPr lang="en-US" sz="2000" dirty="0"/>
              <a:t>          design and/or critical section.</a:t>
            </a:r>
          </a:p>
        </p:txBody>
      </p:sp>
    </p:spTree>
    <p:extLst>
      <p:ext uri="{BB962C8B-B14F-4D97-AF65-F5344CB8AC3E}">
        <p14:creationId xmlns:p14="http://schemas.microsoft.com/office/powerpoint/2010/main" val="319738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D29DA2-F72A-4514-B5A2-B9EF9B10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8EB5C-EA2E-4D83-ABC3-2FF0DB78C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Mission /Objective</a:t>
            </a:r>
          </a:p>
          <a:p>
            <a:r>
              <a:rPr lang="en-US" dirty="0"/>
              <a:t>Current Status &amp; Achievements</a:t>
            </a:r>
          </a:p>
          <a:p>
            <a:r>
              <a:rPr lang="en-US" dirty="0"/>
              <a:t>Challenges /Opportunities</a:t>
            </a:r>
          </a:p>
          <a:p>
            <a:r>
              <a:rPr lang="en-US" dirty="0"/>
              <a:t>Action Items</a:t>
            </a:r>
          </a:p>
          <a:p>
            <a:r>
              <a:rPr lang="en-US" dirty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/Objectives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2"/>
            <a:ext cx="11129967" cy="3966038"/>
          </a:xfrm>
        </p:spPr>
        <p:txBody>
          <a:bodyPr>
            <a:normAutofit/>
          </a:bodyPr>
          <a:lstStyle/>
          <a:p>
            <a:r>
              <a:rPr lang="en-US" sz="3200" dirty="0"/>
              <a:t>Drive Standardization in advanced EDA topics with focus on “research-based topics” </a:t>
            </a:r>
          </a:p>
          <a:p>
            <a:pPr lvl="1"/>
            <a:r>
              <a:rPr lang="en-US" sz="2800" dirty="0"/>
              <a:t>Proposals from Academia, and Industry Adv. Research groups</a:t>
            </a:r>
          </a:p>
          <a:p>
            <a:pPr lvl="1"/>
            <a:r>
              <a:rPr lang="en-US" sz="2800" dirty="0"/>
              <a:t>Collaborate/ Joint sponsor w/ IEEE  DASC &amp; other Industry Standards organizations/committees</a:t>
            </a:r>
          </a:p>
          <a:p>
            <a:pPr lvl="1"/>
            <a:r>
              <a:rPr lang="en-US" sz="2800" dirty="0"/>
              <a:t> Leverage CEDA Events/Network/site to increase Standards membership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152061"/>
            <a:ext cx="10515600" cy="1325563"/>
          </a:xfrm>
        </p:spPr>
        <p:txBody>
          <a:bodyPr/>
          <a:lstStyle/>
          <a:p>
            <a:r>
              <a:rPr lang="en-US" dirty="0"/>
              <a:t>Current Status &amp; 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7222066" cy="45565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CEDA SC Leadership  - </a:t>
            </a:r>
            <a:r>
              <a:rPr lang="en-US" dirty="0">
                <a:solidFill>
                  <a:srgbClr val="00B050"/>
                </a:solidFill>
              </a:rPr>
              <a:t>meeting Quarterly </a:t>
            </a:r>
          </a:p>
          <a:p>
            <a:pPr lvl="1"/>
            <a:r>
              <a:rPr lang="en-US" dirty="0"/>
              <a:t>Aparna Dey, chair (CEDA- VP Standards )</a:t>
            </a:r>
          </a:p>
          <a:p>
            <a:pPr lvl="1"/>
            <a:r>
              <a:rPr lang="en-US" dirty="0"/>
              <a:t>Dennis Brophy, Vice-chair </a:t>
            </a:r>
          </a:p>
          <a:p>
            <a:pPr lvl="1"/>
            <a:r>
              <a:rPr lang="en-US" dirty="0"/>
              <a:t>Yatin Trivedi, Secretary</a:t>
            </a:r>
          </a:p>
          <a:p>
            <a:r>
              <a:rPr lang="en-US" dirty="0"/>
              <a:t>CEDA SC member drive – </a:t>
            </a:r>
          </a:p>
          <a:p>
            <a:pPr lvl="1"/>
            <a:r>
              <a:rPr lang="en-US" dirty="0"/>
              <a:t>Increased membership through new CEDA Standards site – </a:t>
            </a:r>
            <a:r>
              <a:rPr lang="en-US" dirty="0">
                <a:solidFill>
                  <a:srgbClr val="00B050"/>
                </a:solidFill>
              </a:rPr>
              <a:t>23 new members </a:t>
            </a:r>
          </a:p>
          <a:p>
            <a:pPr lvl="1"/>
            <a:r>
              <a:rPr lang="en-US" dirty="0"/>
              <a:t>Present to various CEDA Chapters – </a:t>
            </a:r>
            <a:r>
              <a:rPr lang="en-US" dirty="0">
                <a:solidFill>
                  <a:srgbClr val="FF0000"/>
                </a:solidFill>
              </a:rPr>
              <a:t>pending</a:t>
            </a:r>
          </a:p>
          <a:p>
            <a:pPr lvl="1"/>
            <a:r>
              <a:rPr lang="en-US" dirty="0"/>
              <a:t>IEEE CEDA Events/ forums –</a:t>
            </a:r>
            <a:r>
              <a:rPr lang="en-US" dirty="0">
                <a:solidFill>
                  <a:srgbClr val="00B050"/>
                </a:solidFill>
              </a:rPr>
              <a:t>Q4/22, Q1/23, Q2/2023</a:t>
            </a:r>
          </a:p>
          <a:p>
            <a:r>
              <a:rPr lang="en-US" dirty="0"/>
              <a:t>CEDA (CEDA SC) infrastructure – </a:t>
            </a:r>
            <a:r>
              <a:rPr lang="en-US" dirty="0">
                <a:solidFill>
                  <a:srgbClr val="00B050"/>
                </a:solidFill>
              </a:rPr>
              <a:t>completed</a:t>
            </a:r>
          </a:p>
          <a:p>
            <a:pPr lvl="1"/>
            <a:r>
              <a:rPr lang="en-US" dirty="0"/>
              <a:t>CEDA SC public and Collab site  - </a:t>
            </a:r>
            <a:r>
              <a:rPr lang="en-US" dirty="0">
                <a:solidFill>
                  <a:srgbClr val="00B050"/>
                </a:solidFill>
              </a:rPr>
              <a:t>done</a:t>
            </a:r>
          </a:p>
          <a:p>
            <a:pPr lvl="1"/>
            <a:r>
              <a:rPr lang="en-US" dirty="0"/>
              <a:t>Mission Statement/ Objectives/P&amp;P – </a:t>
            </a:r>
            <a:r>
              <a:rPr lang="en-US" dirty="0">
                <a:solidFill>
                  <a:srgbClr val="00B050"/>
                </a:solidFill>
              </a:rPr>
              <a:t>done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3EF3833-A8A9-4FB2-A391-4F5974A06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8" y="816638"/>
            <a:ext cx="3788063" cy="490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0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2F50D-37AC-40C5-8FF2-9BB36491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117475"/>
            <a:ext cx="7058024" cy="1444625"/>
          </a:xfrm>
        </p:spPr>
        <p:txBody>
          <a:bodyPr>
            <a:normAutofit/>
          </a:bodyPr>
          <a:lstStyle/>
          <a:p>
            <a:r>
              <a:rPr lang="en-US"/>
              <a:t>Current Status &amp; Achievements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CBD3-432B-472D-8237-AE7794C7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4" y="1619251"/>
            <a:ext cx="5543551" cy="4495800"/>
          </a:xfrm>
        </p:spPr>
        <p:txBody>
          <a:bodyPr>
            <a:normAutofit/>
          </a:bodyPr>
          <a:lstStyle/>
          <a:p>
            <a:r>
              <a:rPr lang="en-US" sz="1800" dirty="0"/>
              <a:t>CEDA Standards Committee infrastructure active/updated</a:t>
            </a:r>
          </a:p>
          <a:p>
            <a:pPr lvl="1"/>
            <a:r>
              <a:rPr lang="en-US" sz="1800" dirty="0">
                <a:hlinkClick r:id="rId2"/>
              </a:rPr>
              <a:t>https://ieee-sa.imeetcentral.com/ceda-sc/home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CEDA SC public site : </a:t>
            </a:r>
            <a:r>
              <a:rPr lang="en-US" sz="1800" dirty="0">
                <a:hlinkClick r:id="rId3"/>
              </a:rPr>
              <a:t>https://sagroups.ieee.org/ceda-sc/</a:t>
            </a:r>
            <a:r>
              <a:rPr lang="en-US" sz="1800" dirty="0"/>
              <a:t> </a:t>
            </a:r>
          </a:p>
          <a:p>
            <a:r>
              <a:rPr lang="en-US" sz="1800" dirty="0"/>
              <a:t>23 new members.  3 EDA companies, User companies –Intel, Qualcomm, Ericsson, 3 Universities, </a:t>
            </a:r>
            <a:r>
              <a:rPr lang="en-US" sz="1800" dirty="0" err="1"/>
              <a:t>e.t.c</a:t>
            </a:r>
            <a:endParaRPr lang="en-US" sz="1800" dirty="0"/>
          </a:p>
          <a:p>
            <a:r>
              <a:rPr lang="en-US" sz="1800" dirty="0"/>
              <a:t>Planning Standards Kickoff meeting (~9/12/23 ) - critical mass and interest. </a:t>
            </a:r>
          </a:p>
          <a:p>
            <a:pPr lvl="1"/>
            <a:r>
              <a:rPr lang="en-US" sz="1800" dirty="0"/>
              <a:t>Agenda, Invitation to participate, Request for proposal for PAR or study group in key EDA areas </a:t>
            </a:r>
          </a:p>
          <a:p>
            <a:r>
              <a:rPr lang="en-US" sz="1800" dirty="0"/>
              <a:t>CEDA SC Open-Source Maintainer</a:t>
            </a:r>
          </a:p>
          <a:p>
            <a:pPr lvl="1"/>
            <a:r>
              <a:rPr lang="en-US" sz="1800" dirty="0"/>
              <a:t>Discuss possible use of SA Open-Source platform for standard development</a:t>
            </a:r>
          </a:p>
          <a:p>
            <a:pPr lvl="1"/>
            <a:r>
              <a:rPr lang="en-US" sz="1800" dirty="0"/>
              <a:t>Dennis Brophy</a:t>
            </a:r>
          </a:p>
          <a:p>
            <a:endParaRPr lang="en-US" sz="1100" dirty="0"/>
          </a:p>
        </p:txBody>
      </p:sp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264C125-99B0-4816-90CC-FBE5495700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1" r="26671"/>
          <a:stretch/>
        </p:blipFill>
        <p:spPr>
          <a:xfrm>
            <a:off x="6915150" y="438160"/>
            <a:ext cx="4972050" cy="571851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611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22E8-041F-4557-A952-E5E2938A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12" y="374003"/>
            <a:ext cx="10515600" cy="1019791"/>
          </a:xfrm>
        </p:spPr>
        <p:txBody>
          <a:bodyPr/>
          <a:lstStyle/>
          <a:p>
            <a:r>
              <a:rPr lang="en-US" dirty="0"/>
              <a:t>Challenges/Opportunities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F71F-3D49-4666-8A31-5FA3B9FA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3" y="1479396"/>
            <a:ext cx="10515600" cy="405936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Increasing relevant membership/participation from Academia and Industry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Promotion of Kickoff meeting with Agenda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Regular meeting schedule after kickoff meeting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Define scope and encourage study groups/white papers in new areas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Increasing CEDA/SC visibility with Industry &amp; Academia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 at Academic Network meetings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Promotions online and with other committees, industry events</a:t>
            </a:r>
          </a:p>
          <a:p>
            <a:pPr lvl="1"/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Attracting differentiated Standardization proposals/ study group in advanced topics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Supporting valid differentiated proposals from current members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Potential for joint sponsorship with DASC and IEEE Standards Committee</a:t>
            </a:r>
          </a:p>
          <a:p>
            <a:pPr marL="457200" lvl="1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0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Planning/Agenda for Standards kick-off meeting ~9/12/23</a:t>
            </a:r>
          </a:p>
          <a:p>
            <a:r>
              <a:rPr lang="en-US" dirty="0"/>
              <a:t>Work w/ other IEEE SC and leverage Academic Networks</a:t>
            </a:r>
          </a:p>
          <a:p>
            <a:r>
              <a:rPr lang="en-US" dirty="0"/>
              <a:t>Keep CEDA/SC infrastructure sites current – update </a:t>
            </a:r>
          </a:p>
          <a:p>
            <a:r>
              <a:rPr lang="en-US" dirty="0"/>
              <a:t>Increase Membership/ Call for participation drive </a:t>
            </a:r>
          </a:p>
          <a:p>
            <a:pPr lvl="1"/>
            <a:r>
              <a:rPr lang="en-US" dirty="0"/>
              <a:t>Present CEDA/SC Mission @ CEDA Chapter meetings/events</a:t>
            </a:r>
          </a:p>
          <a:p>
            <a:r>
              <a:rPr lang="en-US" dirty="0"/>
              <a:t>Follow up on adoption of IEEE SA Open platform</a:t>
            </a:r>
          </a:p>
          <a:p>
            <a:r>
              <a:rPr lang="en-US" dirty="0"/>
              <a:t>Follow up on AMS and potential language Standards</a:t>
            </a:r>
          </a:p>
        </p:txBody>
      </p:sp>
    </p:spTree>
    <p:extLst>
      <p:ext uri="{BB962C8B-B14F-4D97-AF65-F5344CB8AC3E}">
        <p14:creationId xmlns:p14="http://schemas.microsoft.com/office/powerpoint/2010/main" val="3848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C31B-D398-4B79-B852-9B479CA6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3" y="63285"/>
            <a:ext cx="10515600" cy="1325563"/>
          </a:xfrm>
        </p:spPr>
        <p:txBody>
          <a:bodyPr/>
          <a:lstStyle/>
          <a:p>
            <a:r>
              <a:rPr lang="en-US" dirty="0"/>
              <a:t>Current Published DASC Standards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436F550-663A-4AAA-8515-0C8CAC7DE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798516"/>
              </p:ext>
            </p:extLst>
          </p:nvPr>
        </p:nvGraphicFramePr>
        <p:xfrm>
          <a:off x="2220310" y="1168310"/>
          <a:ext cx="7772400" cy="469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632">
                  <a:extLst>
                    <a:ext uri="{9D8B030D-6E8A-4147-A177-3AD203B41FA5}">
                      <a16:colId xmlns:a16="http://schemas.microsoft.com/office/drawing/2014/main" val="1645493451"/>
                    </a:ext>
                  </a:extLst>
                </a:gridCol>
                <a:gridCol w="1607381">
                  <a:extLst>
                    <a:ext uri="{9D8B030D-6E8A-4147-A177-3AD203B41FA5}">
                      <a16:colId xmlns:a16="http://schemas.microsoft.com/office/drawing/2014/main" val="2499985605"/>
                    </a:ext>
                  </a:extLst>
                </a:gridCol>
                <a:gridCol w="1607381">
                  <a:extLst>
                    <a:ext uri="{9D8B030D-6E8A-4147-A177-3AD203B41FA5}">
                      <a16:colId xmlns:a16="http://schemas.microsoft.com/office/drawing/2014/main" val="966301285"/>
                    </a:ext>
                  </a:extLst>
                </a:gridCol>
                <a:gridCol w="2055006">
                  <a:extLst>
                    <a:ext uri="{9D8B030D-6E8A-4147-A177-3AD203B41FA5}">
                      <a16:colId xmlns:a16="http://schemas.microsoft.com/office/drawing/2014/main" val="3265252134"/>
                    </a:ext>
                  </a:extLst>
                </a:gridCol>
              </a:tblGrid>
              <a:tr h="385195">
                <a:tc>
                  <a:txBody>
                    <a:bodyPr/>
                    <a:lstStyle/>
                    <a:p>
                      <a:r>
                        <a:rPr lang="en-US" dirty="0"/>
                        <a:t>IEEE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Voting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IEC Dual Logo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07647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dirty="0"/>
                        <a:t>1076 VHDL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229772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1076.1 (VHDL AMS)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168079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1481 (OLA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01186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1647 (e language)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833963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1666 (SystemC)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237162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1666.1 (SystemC AMS)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43472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1685 (IP-XACT)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138627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1734 (Quality IP)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902165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1735 (IP Encryption)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14815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1800 (SystemVerilog)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01987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1800.2 (UVM)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88558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1801 (UPF)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464794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2401 (LSI Package Board)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55576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2416 (System Level Power)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929399"/>
                  </a:ext>
                </a:extLst>
              </a:tr>
              <a:tr h="28759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2804 (SHIM)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0429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D8F5C-90ED-4880-BB18-5E1D2160FC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628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7A3395F8-734A-4443-B271-B7B25BF88E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A0E43-9D8C-4320-AD02-73AEC89762F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81200" y="6172200"/>
            <a:ext cx="4953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/>
              <a:t>DASC Report to IEEE TC91 WG13 - 11 October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3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6AD6-2784-42CD-83F7-73F5DF39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DASC Standards Transferred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B0992A1-4578-402C-95D5-BBB461279F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1371600"/>
          <a:ext cx="777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42070891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55948856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589729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IEEE PAR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 Approved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Transfer Approved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5947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P2851 (Functional Safety)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011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2F8FA-2E45-4F3C-8716-ADF437F88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628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7A3395F8-734A-4443-B271-B7B25BF88E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77596-3459-45C7-873F-E08552B6A82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81200" y="6172200"/>
            <a:ext cx="4953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/>
              <a:t>DASC Report to IEEE TC91 WG13 - 11 October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73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742</Words>
  <Application>Microsoft Office PowerPoint</Application>
  <PresentationFormat>Widescreen</PresentationFormat>
  <Paragraphs>164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CEDA Standards Committee</vt:lpstr>
      <vt:lpstr>Standards Overview</vt:lpstr>
      <vt:lpstr>Mission /Objectives</vt:lpstr>
      <vt:lpstr>Current Status &amp; Achievements</vt:lpstr>
      <vt:lpstr>Current Status &amp; Achievements (2)</vt:lpstr>
      <vt:lpstr>Challenges/Opportunities</vt:lpstr>
      <vt:lpstr>Action Items</vt:lpstr>
      <vt:lpstr>Current Published DASC Standards</vt:lpstr>
      <vt:lpstr>DASC Standards Transferred</vt:lpstr>
      <vt:lpstr>DASC Standards Begin Revised</vt:lpstr>
      <vt:lpstr>New DASC Standards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Aparna Dey</cp:lastModifiedBy>
  <cp:revision>21</cp:revision>
  <dcterms:created xsi:type="dcterms:W3CDTF">2020-08-31T15:23:30Z</dcterms:created>
  <dcterms:modified xsi:type="dcterms:W3CDTF">2023-07-07T18:11:12Z</dcterms:modified>
</cp:coreProperties>
</file>