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7" autoAdjust="0"/>
    <p:restoredTop sz="94660"/>
  </p:normalViewPr>
  <p:slideViewPr>
    <p:cSldViewPr snapToGrid="0">
      <p:cViewPr>
        <p:scale>
          <a:sx n="77" d="100"/>
          <a:sy n="77" d="100"/>
        </p:scale>
        <p:origin x="-9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=""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=""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=""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=""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=""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Enrico </a:t>
            </a:r>
            <a:r>
              <a:rPr lang="en-US" dirty="0" err="1" smtClean="0"/>
              <a:t>Macii</a:t>
            </a:r>
            <a:r>
              <a:rPr lang="en-US" dirty="0" smtClean="0"/>
              <a:t>, VP</a:t>
            </a:r>
            <a:endParaRPr lang="en-US" dirty="0"/>
          </a:p>
          <a:p>
            <a:r>
              <a:rPr lang="en-US" dirty="0" smtClean="0"/>
              <a:t>July 9,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Worldwide chips shortage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of fact, impacting negatively most business sectors.</a:t>
            </a:r>
          </a:p>
          <a:p>
            <a:pPr lvl="1"/>
            <a:r>
              <a:rPr lang="en-US" dirty="0" smtClean="0"/>
              <a:t>E.g., Automotive, computing, consumer.</a:t>
            </a:r>
          </a:p>
          <a:p>
            <a:r>
              <a:rPr lang="en-US" dirty="0" smtClean="0"/>
              <a:t>Many causes:</a:t>
            </a:r>
          </a:p>
          <a:p>
            <a:pPr lvl="1"/>
            <a:r>
              <a:rPr lang="en-US" dirty="0" smtClean="0"/>
              <a:t>COVID-19 pandemic</a:t>
            </a:r>
          </a:p>
          <a:p>
            <a:pPr lvl="1"/>
            <a:r>
              <a:rPr lang="en-US" dirty="0" smtClean="0"/>
              <a:t>China-Taiwan tension.</a:t>
            </a:r>
          </a:p>
          <a:p>
            <a:pPr lvl="1"/>
            <a:r>
              <a:rPr lang="en-US" dirty="0" smtClean="0"/>
              <a:t>Ukraine war.</a:t>
            </a:r>
          </a:p>
          <a:p>
            <a:pPr lvl="1"/>
            <a:r>
              <a:rPr lang="en-US" dirty="0" smtClean="0"/>
              <a:t>….</a:t>
            </a:r>
          </a:p>
          <a:p>
            <a:r>
              <a:rPr lang="en-US" dirty="0" smtClean="0"/>
              <a:t>Most country finally realized how important </a:t>
            </a:r>
            <a:r>
              <a:rPr lang="en-US" dirty="0" smtClean="0"/>
              <a:t>chips </a:t>
            </a:r>
            <a:r>
              <a:rPr lang="en-US" dirty="0" smtClean="0"/>
              <a:t>manufacturing </a:t>
            </a:r>
            <a:r>
              <a:rPr lang="en-US" dirty="0" smtClean="0"/>
              <a:t>is and </a:t>
            </a:r>
            <a:r>
              <a:rPr lang="en-US" dirty="0" smtClean="0"/>
              <a:t>how strategic </a:t>
            </a:r>
            <a:r>
              <a:rPr lang="en-US" dirty="0" smtClean="0"/>
              <a:t>it is to keep </a:t>
            </a:r>
            <a:r>
              <a:rPr lang="en-US" dirty="0" smtClean="0"/>
              <a:t>partial control on the overall chain.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CHIPS 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 CHIPS Act: USD 52B</a:t>
            </a:r>
          </a:p>
          <a:p>
            <a:r>
              <a:rPr lang="en-US" dirty="0" smtClean="0"/>
              <a:t>EU CHIPS Act: EUR 43B</a:t>
            </a:r>
          </a:p>
          <a:p>
            <a:r>
              <a:rPr lang="en-US" dirty="0" smtClean="0"/>
              <a:t>KR CHIPS Act: 20% tax breaking for large companies</a:t>
            </a:r>
          </a:p>
          <a:p>
            <a:r>
              <a:rPr lang="en-US" dirty="0" smtClean="0"/>
              <a:t>TW CHIPS Act: tax incentives if R&amp;D exp. &gt; USD 200M 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Primarily, </a:t>
            </a:r>
            <a:r>
              <a:rPr lang="en-US" dirty="0" smtClean="0"/>
              <a:t>it provides support </a:t>
            </a:r>
            <a:r>
              <a:rPr lang="en-US" dirty="0" smtClean="0"/>
              <a:t>to industry for enhancing domestic semiconductor manufacturing capabilities.</a:t>
            </a:r>
          </a:p>
          <a:p>
            <a:r>
              <a:rPr lang="en-US" dirty="0" smtClean="0"/>
              <a:t>It includes </a:t>
            </a:r>
            <a:r>
              <a:rPr lang="en-US" dirty="0" smtClean="0"/>
              <a:t>funds for education, training, retraining,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skills shortage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Semiconductor industry needs hundred of thousands of new employees. </a:t>
            </a:r>
          </a:p>
          <a:p>
            <a:r>
              <a:rPr lang="en-US" dirty="0" smtClean="0"/>
              <a:t>Circuits and system designers are the most critical human resources to be found.</a:t>
            </a:r>
          </a:p>
          <a:p>
            <a:r>
              <a:rPr lang="en-US" dirty="0" smtClean="0"/>
              <a:t>Simply spending more money won’t close the talent gap; and the world is facing </a:t>
            </a:r>
            <a:r>
              <a:rPr lang="en-US" dirty="0" smtClean="0"/>
              <a:t>an electronics </a:t>
            </a:r>
            <a:r>
              <a:rPr lang="en-US" dirty="0" smtClean="0"/>
              <a:t>“vocational” crisis. </a:t>
            </a:r>
          </a:p>
          <a:p>
            <a:r>
              <a:rPr lang="en-US" dirty="0" smtClean="0"/>
              <a:t>In the ICT domain, “electronics” is not as appealing as other subjects (e.g., AI, Data Science, Could, IoT).</a:t>
            </a:r>
          </a:p>
          <a:p>
            <a:pPr lvl="1"/>
            <a:r>
              <a:rPr lang="en-US" dirty="0" smtClean="0"/>
              <a:t>Interest in EE curricula is steadily declining.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Several initiatives to face the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programs to attract youngsters to the discipline of IC design.</a:t>
            </a:r>
          </a:p>
          <a:p>
            <a:r>
              <a:rPr lang="en-US" dirty="0" smtClean="0"/>
              <a:t>Within IEEE:</a:t>
            </a:r>
          </a:p>
          <a:p>
            <a:pPr lvl="1"/>
            <a:r>
              <a:rPr lang="en-US" dirty="0" smtClean="0"/>
              <a:t>SSCS PICO program:</a:t>
            </a:r>
          </a:p>
          <a:p>
            <a:pPr lvl="2"/>
            <a:r>
              <a:rPr lang="en-US" dirty="0" smtClean="0"/>
              <a:t>Democratizing circuit design.</a:t>
            </a:r>
          </a:p>
          <a:p>
            <a:pPr lvl="1"/>
            <a:r>
              <a:rPr lang="en-US" dirty="0" smtClean="0"/>
              <a:t>CASS UNIC program:</a:t>
            </a:r>
          </a:p>
          <a:p>
            <a:pPr lvl="2"/>
            <a:r>
              <a:rPr lang="en-US" dirty="0" smtClean="0"/>
              <a:t>Universalization of IC Design.</a:t>
            </a:r>
          </a:p>
          <a:p>
            <a:endParaRPr lang="en-US" dirty="0" smtClean="0"/>
          </a:p>
          <a:p>
            <a:r>
              <a:rPr lang="en-US" dirty="0" smtClean="0"/>
              <a:t>What about CEDA?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CEDA to play a leading role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Leverage the fact that AI, ML and Data Analytics are technologies which are being growingly exploited and incorporated in EDA methods and tools.</a:t>
            </a:r>
          </a:p>
          <a:p>
            <a:pPr lvl="1"/>
            <a:r>
              <a:rPr lang="en-US" dirty="0" smtClean="0"/>
              <a:t>Offer a “modern” look at circuit design.</a:t>
            </a:r>
          </a:p>
          <a:p>
            <a:r>
              <a:rPr lang="en-US" dirty="0" smtClean="0"/>
              <a:t>Program to address young people (possibly high-school).</a:t>
            </a:r>
          </a:p>
          <a:p>
            <a:pPr lvl="1"/>
            <a:r>
              <a:rPr lang="en-US" dirty="0" smtClean="0"/>
              <a:t>A portfolio of initiatives:</a:t>
            </a:r>
          </a:p>
          <a:p>
            <a:pPr lvl="2"/>
            <a:r>
              <a:rPr lang="en-US" dirty="0" smtClean="0"/>
              <a:t>Online material.</a:t>
            </a:r>
          </a:p>
          <a:p>
            <a:pPr lvl="2"/>
            <a:r>
              <a:rPr lang="en-US" dirty="0" smtClean="0"/>
              <a:t>Visit to selected schools by professionals.</a:t>
            </a:r>
          </a:p>
          <a:p>
            <a:pPr lvl="2"/>
            <a:r>
              <a:rPr lang="en-US" dirty="0" smtClean="0"/>
              <a:t>Scholarships and awards.</a:t>
            </a:r>
          </a:p>
          <a:p>
            <a:pPr lvl="2"/>
            <a:r>
              <a:rPr lang="en-US" dirty="0" smtClean="0"/>
              <a:t>EDU program by EDA vendors.</a:t>
            </a:r>
          </a:p>
          <a:p>
            <a:pPr lvl="2"/>
            <a:r>
              <a:rPr lang="en-US" dirty="0" smtClean="0"/>
              <a:t>Promotional events sponsored by EDA and semiconductor companies.</a:t>
            </a:r>
          </a:p>
          <a:p>
            <a:pPr lvl="2"/>
            <a:r>
              <a:rPr lang="en-US" dirty="0" smtClean="0"/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165749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Shall we go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yes:</a:t>
            </a:r>
          </a:p>
          <a:p>
            <a:pPr lvl="1"/>
            <a:r>
              <a:rPr lang="en-US" smtClean="0"/>
              <a:t>Program design:</a:t>
            </a:r>
          </a:p>
          <a:p>
            <a:pPr lvl="2"/>
            <a:r>
              <a:rPr lang="en-US" smtClean="0"/>
              <a:t>Group of volunteers.</a:t>
            </a:r>
          </a:p>
          <a:p>
            <a:pPr lvl="2"/>
            <a:r>
              <a:rPr lang="en-US" smtClean="0"/>
              <a:t>Small budget:</a:t>
            </a:r>
          </a:p>
          <a:p>
            <a:pPr lvl="3"/>
            <a:r>
              <a:rPr lang="en-US" smtClean="0"/>
              <a:t>A couple of F2F meetings.</a:t>
            </a:r>
          </a:p>
          <a:p>
            <a:pPr lvl="3"/>
            <a:r>
              <a:rPr lang="en-US" smtClean="0"/>
              <a:t>Some visits to EDA companies.</a:t>
            </a:r>
          </a:p>
          <a:p>
            <a:pPr lvl="2"/>
            <a:r>
              <a:rPr lang="en-US" smtClean="0"/>
              <a:t>Feasibility: Business plan (sponsors).</a:t>
            </a:r>
          </a:p>
          <a:p>
            <a:pPr lvl="2"/>
            <a:r>
              <a:rPr lang="en-US" smtClean="0"/>
              <a:t>Timing: Launch by early 2024.</a:t>
            </a:r>
          </a:p>
          <a:p>
            <a:pPr lvl="1"/>
            <a:r>
              <a:rPr lang="en-US" smtClean="0"/>
              <a:t>Approval by CEDA.</a:t>
            </a:r>
          </a:p>
          <a:p>
            <a:pPr lvl="1"/>
            <a:r>
              <a:rPr lang="en-US" smtClean="0"/>
              <a:t>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1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391</Words>
  <Application>Microsoft Office PowerPoint</Application>
  <PresentationFormat>Custom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Strategies</vt:lpstr>
      <vt:lpstr>Worldwide chips shortage</vt:lpstr>
      <vt:lpstr>CHIPS ACTs</vt:lpstr>
      <vt:lpstr>Design skills shortage</vt:lpstr>
      <vt:lpstr>Several initiatives to face the issue</vt:lpstr>
      <vt:lpstr>CEDA to play a leading role</vt:lpstr>
      <vt:lpstr>Shall we go forward?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utente</cp:lastModifiedBy>
  <cp:revision>18</cp:revision>
  <dcterms:created xsi:type="dcterms:W3CDTF">2020-08-31T15:23:30Z</dcterms:created>
  <dcterms:modified xsi:type="dcterms:W3CDTF">2023-07-09T04:16:50Z</dcterms:modified>
</cp:coreProperties>
</file>