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  <p:sldId id="260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31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997" autoAdjust="0"/>
    <p:restoredTop sz="94660"/>
  </p:normalViewPr>
  <p:slideViewPr>
    <p:cSldViewPr snapToGrid="0">
      <p:cViewPr>
        <p:scale>
          <a:sx n="77" d="100"/>
          <a:sy n="77" d="100"/>
        </p:scale>
        <p:origin x="-99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="" xmlns:a16="http://schemas.microsoft.com/office/drawing/2014/main" id="{4768B6C1-EAF5-4738-88F6-32054EFA28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D3EEFE7E-4F42-4D07-9CCA-BA65EED05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84718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19FC726-B604-4500-9F1C-26F000158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64393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1624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="" xmlns:a16="http://schemas.microsoft.com/office/drawing/2014/main" id="{B5DA9E43-F0AD-43E7-963E-649E53B74D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C3D53ED5-AAFF-4464-B2F5-DA16958ED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8BF5170-8BE9-4AA4-85C9-418500269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7862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="" xmlns:a16="http://schemas.microsoft.com/office/drawing/2014/main" id="{61C7D160-FB77-458E-B429-15F03E809C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8F0E12C3-0AD4-45DE-946A-2538A94A3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37BC49C-EEFD-4C16-AE96-552F43315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8155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="" xmlns:a16="http://schemas.microsoft.com/office/drawing/2014/main" id="{5BDECF9A-F64E-4E16-A29F-06C3476D013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ABA4AAB8-E512-4820-A48B-651514D55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DFBB4F0-1AE2-4D8B-AA76-4185CF1D41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35C0445A-983F-4532-8020-FD5746CE7D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217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="" xmlns:a16="http://schemas.microsoft.com/office/drawing/2014/main" id="{8EE5C127-374E-4851-BF28-4DAB1B7C34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511C1C-160A-4A10-A30F-B2F6859EB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8FE26DF-1799-4B38-A430-A847FCC38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572209C-C526-4965-AF1F-59ACC980F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092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29961E34-D492-4D46-B69F-0489FE58E1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9B0875FA-3220-4BA6-A0BC-4C4E209BA9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092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2148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="" xmlns:a16="http://schemas.microsoft.com/office/drawing/2014/main" id="{2BFA79EC-F75F-435A-88F7-5CC0D3091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6C034089-4F4C-40B2-B59E-4798BE6A9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D73BCB3-95EF-4259-9098-E6486697A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772994D1-83A5-405B-832C-5E21B39D8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9455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="" xmlns:a16="http://schemas.microsoft.com/office/drawing/2014/main" id="{AC36B3E2-2AE4-4889-A6EE-05595EEC3C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A6F4C1F5-07C2-4809-A0C4-7533D94BD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0F0740A8-21BA-4A04-9137-A305BE3227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F734936-1317-475D-8356-8535EAF871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7797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960E9CFA-CF36-482F-A57C-02A368B22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9F89DDE-6092-4BFE-B829-C7E8708C9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85653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A930FCD-8A35-401A-9903-417F8DBC3C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Strategies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471BA788-2CBF-445D-B9EB-E38B9540C0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Enrico </a:t>
            </a:r>
            <a:r>
              <a:rPr lang="en-US" dirty="0" err="1" smtClean="0"/>
              <a:t>Macii</a:t>
            </a:r>
            <a:r>
              <a:rPr lang="en-US" dirty="0" smtClean="0"/>
              <a:t>, VP</a:t>
            </a:r>
            <a:endParaRPr lang="en-US" dirty="0"/>
          </a:p>
          <a:p>
            <a:r>
              <a:rPr lang="en-US" dirty="0" smtClean="0"/>
              <a:t>July 9,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623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Worldwide chips shortage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Matter of fact, impacting negatively most business sectors.</a:t>
            </a:r>
          </a:p>
          <a:p>
            <a:pPr lvl="1"/>
            <a:r>
              <a:rPr lang="en-US" dirty="0" smtClean="0"/>
              <a:t>E.g., Automotive, computing, consumer.</a:t>
            </a:r>
          </a:p>
          <a:p>
            <a:r>
              <a:rPr lang="en-US" dirty="0" smtClean="0"/>
              <a:t>Many causes:</a:t>
            </a:r>
          </a:p>
          <a:p>
            <a:pPr lvl="1"/>
            <a:r>
              <a:rPr lang="en-US" dirty="0" smtClean="0"/>
              <a:t>COVID-19 pandemic</a:t>
            </a:r>
          </a:p>
          <a:p>
            <a:pPr lvl="1"/>
            <a:r>
              <a:rPr lang="en-US" dirty="0" smtClean="0"/>
              <a:t>China-Taiwan tension.</a:t>
            </a:r>
          </a:p>
          <a:p>
            <a:pPr lvl="1"/>
            <a:r>
              <a:rPr lang="en-US" dirty="0" smtClean="0"/>
              <a:t>Ukraine war.</a:t>
            </a:r>
          </a:p>
          <a:p>
            <a:pPr lvl="1"/>
            <a:r>
              <a:rPr lang="en-US" dirty="0" smtClean="0"/>
              <a:t>….</a:t>
            </a:r>
          </a:p>
          <a:p>
            <a:r>
              <a:rPr lang="en-US" dirty="0" smtClean="0"/>
              <a:t>Most country finally realized how important </a:t>
            </a:r>
            <a:r>
              <a:rPr lang="en-US" dirty="0" smtClean="0"/>
              <a:t>chips </a:t>
            </a:r>
            <a:r>
              <a:rPr lang="en-US" dirty="0" smtClean="0"/>
              <a:t>manufacturing </a:t>
            </a:r>
            <a:r>
              <a:rPr lang="en-US" dirty="0" smtClean="0"/>
              <a:t>is and </a:t>
            </a:r>
            <a:r>
              <a:rPr lang="en-US" dirty="0" smtClean="0"/>
              <a:t>how strategic </a:t>
            </a:r>
            <a:r>
              <a:rPr lang="en-US" dirty="0" smtClean="0"/>
              <a:t>it is to keep </a:t>
            </a:r>
            <a:r>
              <a:rPr lang="en-US" dirty="0" smtClean="0"/>
              <a:t>partial control on the overall chain.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829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CHIPS ACTs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 CHIPS Act: USD 52B</a:t>
            </a:r>
          </a:p>
          <a:p>
            <a:r>
              <a:rPr lang="en-US" dirty="0" smtClean="0"/>
              <a:t>EU CHIPS Act: EUR 43B</a:t>
            </a:r>
          </a:p>
          <a:p>
            <a:r>
              <a:rPr lang="en-US" dirty="0" smtClean="0"/>
              <a:t>KR CHIPS Act: 20% tax breaking for large companies</a:t>
            </a:r>
          </a:p>
          <a:p>
            <a:r>
              <a:rPr lang="en-US" dirty="0" smtClean="0"/>
              <a:t>TW CHIPS Act: tax incentives if R&amp;D exp. &gt; USD 200M </a:t>
            </a:r>
          </a:p>
          <a:p>
            <a:r>
              <a:rPr lang="en-US" dirty="0" smtClean="0"/>
              <a:t>…</a:t>
            </a:r>
          </a:p>
          <a:p>
            <a:endParaRPr lang="en-US" dirty="0" smtClean="0"/>
          </a:p>
          <a:p>
            <a:r>
              <a:rPr lang="en-US" dirty="0" smtClean="0"/>
              <a:t>Primarily, </a:t>
            </a:r>
            <a:r>
              <a:rPr lang="en-US" dirty="0" smtClean="0"/>
              <a:t>it provides support </a:t>
            </a:r>
            <a:r>
              <a:rPr lang="en-US" dirty="0" smtClean="0"/>
              <a:t>to industry for enhancing domestic semiconductor manufacturing capabilities.</a:t>
            </a:r>
          </a:p>
          <a:p>
            <a:r>
              <a:rPr lang="en-US" dirty="0" smtClean="0"/>
              <a:t>It includes </a:t>
            </a:r>
            <a:r>
              <a:rPr lang="en-US" dirty="0" smtClean="0"/>
              <a:t>funds for education, training, retraining, research.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507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Design skills shortage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Semiconductor industry needs hundred of thousands of new employees. </a:t>
            </a:r>
          </a:p>
          <a:p>
            <a:r>
              <a:rPr lang="en-US" dirty="0" smtClean="0"/>
              <a:t>Circuits and system designers are the most critical human resources to be found.</a:t>
            </a:r>
          </a:p>
          <a:p>
            <a:r>
              <a:rPr lang="en-US" dirty="0" smtClean="0"/>
              <a:t>Simply spending more money won’t close the talent gap; and the world is facing </a:t>
            </a:r>
            <a:r>
              <a:rPr lang="en-US" dirty="0" smtClean="0"/>
              <a:t>an electronics </a:t>
            </a:r>
            <a:r>
              <a:rPr lang="en-US" dirty="0" smtClean="0"/>
              <a:t>“vocational” crisis. </a:t>
            </a:r>
          </a:p>
          <a:p>
            <a:r>
              <a:rPr lang="en-US" dirty="0" smtClean="0"/>
              <a:t>In the ICT domain, “electronics” is not as appealing as other subjects (e.g., AI, Data Science, Could, IoT).</a:t>
            </a:r>
          </a:p>
          <a:p>
            <a:pPr lvl="1"/>
            <a:r>
              <a:rPr lang="en-US" dirty="0" smtClean="0"/>
              <a:t>Interest in EE curricula is steadily declining.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518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Several initiatives to face the issue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Specific programs to attract youngsters to the discipline of IC design.</a:t>
            </a:r>
          </a:p>
          <a:p>
            <a:r>
              <a:rPr lang="en-US" dirty="0" smtClean="0"/>
              <a:t>Within IEEE:</a:t>
            </a:r>
          </a:p>
          <a:p>
            <a:pPr lvl="1"/>
            <a:r>
              <a:rPr lang="en-US" dirty="0" smtClean="0"/>
              <a:t>SSCS PICO program:</a:t>
            </a:r>
          </a:p>
          <a:p>
            <a:pPr lvl="2"/>
            <a:r>
              <a:rPr lang="en-US" dirty="0" smtClean="0"/>
              <a:t>Democratizing circuit design.</a:t>
            </a:r>
          </a:p>
          <a:p>
            <a:pPr lvl="1"/>
            <a:r>
              <a:rPr lang="en-US" dirty="0" smtClean="0"/>
              <a:t>CASS UNIC program:</a:t>
            </a:r>
          </a:p>
          <a:p>
            <a:pPr lvl="2"/>
            <a:r>
              <a:rPr lang="en-US" dirty="0" smtClean="0"/>
              <a:t>Universalization of IC Design.</a:t>
            </a:r>
          </a:p>
          <a:p>
            <a:endParaRPr lang="en-US" dirty="0" smtClean="0"/>
          </a:p>
          <a:p>
            <a:r>
              <a:rPr lang="en-US" dirty="0" smtClean="0"/>
              <a:t>What about CEDA?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081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CEDA to play a leading role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Leverage the fact that AI, ML and Data Analytics are technologies which are being growingly exploited and incorporated in EDA methods and tools.</a:t>
            </a:r>
          </a:p>
          <a:p>
            <a:pPr lvl="1"/>
            <a:r>
              <a:rPr lang="en-US" dirty="0" smtClean="0"/>
              <a:t>Offer a “modern” look at circuit design.</a:t>
            </a:r>
          </a:p>
          <a:p>
            <a:r>
              <a:rPr lang="en-US" dirty="0" smtClean="0"/>
              <a:t>Program to address young people (possibly high-school).</a:t>
            </a:r>
          </a:p>
          <a:p>
            <a:pPr lvl="1"/>
            <a:r>
              <a:rPr lang="en-US" dirty="0" smtClean="0"/>
              <a:t>A portfolio of initiatives:</a:t>
            </a:r>
          </a:p>
          <a:p>
            <a:pPr lvl="2"/>
            <a:r>
              <a:rPr lang="en-US" dirty="0" smtClean="0"/>
              <a:t>Online material.</a:t>
            </a:r>
          </a:p>
          <a:p>
            <a:pPr lvl="2"/>
            <a:r>
              <a:rPr lang="en-US" dirty="0" smtClean="0"/>
              <a:t>Visit to selected schools by professionals.</a:t>
            </a:r>
          </a:p>
          <a:p>
            <a:pPr lvl="2"/>
            <a:r>
              <a:rPr lang="en-US" dirty="0" smtClean="0"/>
              <a:t>Scholarships and awards.</a:t>
            </a:r>
          </a:p>
          <a:p>
            <a:pPr lvl="2"/>
            <a:r>
              <a:rPr lang="en-US" dirty="0" smtClean="0"/>
              <a:t>EDU program by EDA vendors.</a:t>
            </a:r>
          </a:p>
          <a:p>
            <a:pPr lvl="2"/>
            <a:r>
              <a:rPr lang="en-US" dirty="0" smtClean="0"/>
              <a:t>Promotional events sponsored by EDA and semiconductor companies.</a:t>
            </a:r>
          </a:p>
          <a:p>
            <a:pPr lvl="2"/>
            <a:r>
              <a:rPr lang="en-US" dirty="0" smtClean="0"/>
              <a:t>………</a:t>
            </a:r>
          </a:p>
        </p:txBody>
      </p:sp>
    </p:spTree>
    <p:extLst>
      <p:ext uri="{BB962C8B-B14F-4D97-AF65-F5344CB8AC3E}">
        <p14:creationId xmlns:p14="http://schemas.microsoft.com/office/powerpoint/2010/main" val="1657493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Shall we go forward?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If yes:</a:t>
            </a:r>
          </a:p>
          <a:p>
            <a:pPr lvl="1"/>
            <a:r>
              <a:rPr lang="en-US" smtClean="0"/>
              <a:t>Program design:</a:t>
            </a:r>
          </a:p>
          <a:p>
            <a:pPr lvl="2"/>
            <a:r>
              <a:rPr lang="en-US" smtClean="0"/>
              <a:t>Group of volunteers.</a:t>
            </a:r>
          </a:p>
          <a:p>
            <a:pPr lvl="2"/>
            <a:r>
              <a:rPr lang="en-US" smtClean="0"/>
              <a:t>Small budget:</a:t>
            </a:r>
          </a:p>
          <a:p>
            <a:pPr lvl="3"/>
            <a:r>
              <a:rPr lang="en-US" smtClean="0"/>
              <a:t>A couple of F2F meetings.</a:t>
            </a:r>
          </a:p>
          <a:p>
            <a:pPr lvl="3"/>
            <a:r>
              <a:rPr lang="en-US" smtClean="0"/>
              <a:t>Some visits to EDA companies.</a:t>
            </a:r>
          </a:p>
          <a:p>
            <a:pPr lvl="2"/>
            <a:r>
              <a:rPr lang="en-US" smtClean="0"/>
              <a:t>Feasibility: Business plan (sponsors).</a:t>
            </a:r>
          </a:p>
          <a:p>
            <a:pPr lvl="2"/>
            <a:r>
              <a:rPr lang="en-US" smtClean="0"/>
              <a:t>Timing: Launch by early 2024.</a:t>
            </a:r>
          </a:p>
          <a:p>
            <a:pPr lvl="1"/>
            <a:r>
              <a:rPr lang="en-US" smtClean="0"/>
              <a:t>Approval by CEDA.</a:t>
            </a:r>
          </a:p>
          <a:p>
            <a:pPr lvl="1"/>
            <a:r>
              <a:rPr lang="en-US" smtClean="0"/>
              <a:t>Implementation.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016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391</Words>
  <Application>Microsoft Office PowerPoint</Application>
  <PresentationFormat>Custom</PresentationFormat>
  <Paragraphs>58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Strategies</vt:lpstr>
      <vt:lpstr>Worldwide chips shortage</vt:lpstr>
      <vt:lpstr>CHIPS ACTs</vt:lpstr>
      <vt:lpstr>Design skills shortage</vt:lpstr>
      <vt:lpstr>Several initiatives to face the issue</vt:lpstr>
      <vt:lpstr>CEDA to play a leading role</vt:lpstr>
      <vt:lpstr>Shall we go forward?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Exapmple Here</dc:title>
  <dc:creator>Hough,Mackenzie C</dc:creator>
  <cp:lastModifiedBy>utente</cp:lastModifiedBy>
  <cp:revision>18</cp:revision>
  <dcterms:created xsi:type="dcterms:W3CDTF">2020-08-31T15:23:30Z</dcterms:created>
  <dcterms:modified xsi:type="dcterms:W3CDTF">2023-07-09T04:16:50Z</dcterms:modified>
</cp:coreProperties>
</file>