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7" r:id="rId1"/>
  </p:sldMasterIdLst>
  <p:notesMasterIdLst>
    <p:notesMasterId r:id="rId7"/>
  </p:notesMasterIdLst>
  <p:handoutMasterIdLst>
    <p:handoutMasterId r:id="rId8"/>
  </p:handoutMasterIdLst>
  <p:sldIdLst>
    <p:sldId id="256" r:id="rId2"/>
    <p:sldId id="258" r:id="rId3"/>
    <p:sldId id="278" r:id="rId4"/>
    <p:sldId id="279" r:id="rId5"/>
    <p:sldId id="280" r:id="rId6"/>
  </p:sldIdLst>
  <p:sldSz cx="9144000" cy="5143500" type="screen16x9"/>
  <p:notesSz cx="6858000" cy="9144000"/>
  <p:defaultTextStyle>
    <a:defPPr>
      <a:defRPr lang="en-US"/>
    </a:defPPr>
    <a:lvl1pPr marL="0" algn="l" defTabSz="3428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75" algn="l" defTabSz="3428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49" algn="l" defTabSz="3428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24" algn="l" defTabSz="3428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498" algn="l" defTabSz="3428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373" algn="l" defTabSz="3428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46" algn="l" defTabSz="3428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120" algn="l" defTabSz="3428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995" algn="l" defTabSz="3428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7" autoAdjust="0"/>
    <p:restoredTop sz="94660" autoAdjust="0"/>
  </p:normalViewPr>
  <p:slideViewPr>
    <p:cSldViewPr snapToGrid="0">
      <p:cViewPr varScale="1">
        <p:scale>
          <a:sx n="181" d="100"/>
          <a:sy n="181" d="100"/>
        </p:scale>
        <p:origin x="176" y="3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1EBEF-423B-DC48-A5AE-3B02222FF2CA}" type="datetimeFigureOut">
              <a:rPr lang="en-US" smtClean="0"/>
              <a:t>12/2/21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08B8-6B97-5047-92D1-0F525129F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0748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ADC24-4667-E847-8B8D-0A580897133A}" type="datetimeFigureOut">
              <a:rPr lang="en-US" smtClean="0"/>
              <a:pPr/>
              <a:t>12/2/21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E5A32-A4FC-5642-B31D-163670A90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9372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E5A32-A4FC-5642-B31D-163670A90BA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0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E5A32-A4FC-5642-B31D-163670A90BA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59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mailto:Tsung-Yi%20Ho" TargetMode="External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6857" y="977187"/>
            <a:ext cx="6875456" cy="1234727"/>
          </a:xfrm>
        </p:spPr>
        <p:txBody>
          <a:bodyPr anchor="b">
            <a:noAutofit/>
          </a:bodyPr>
          <a:lstStyle>
            <a:lvl1pPr algn="l">
              <a:defRPr sz="3000">
                <a:solidFill>
                  <a:schemeClr val="accent1">
                    <a:lumMod val="75000"/>
                  </a:schemeClr>
                </a:solidFill>
                <a:latin typeface="+mj-lt"/>
                <a:cs typeface="Arial"/>
              </a:defRPr>
            </a:lvl1pPr>
          </a:lstStyle>
          <a:p>
            <a:r>
              <a:rPr lang="es-ES" dirty="0" smtClean="0"/>
              <a:t>IEEE CEDA </a:t>
            </a:r>
            <a:br>
              <a:rPr lang="es-ES" dirty="0" smtClean="0"/>
            </a:br>
            <a:r>
              <a:rPr lang="es-ES" dirty="0" err="1" smtClean="0"/>
              <a:t>Executive</a:t>
            </a:r>
            <a:r>
              <a:rPr lang="es-ES" dirty="0" smtClean="0"/>
              <a:t> </a:t>
            </a:r>
            <a:r>
              <a:rPr lang="es-ES" dirty="0" err="1" smtClean="0"/>
              <a:t>Committee</a:t>
            </a:r>
            <a:r>
              <a:rPr lang="es-ES" dirty="0" smtClean="0"/>
              <a:t>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9173" y="3435047"/>
            <a:ext cx="5825202" cy="515249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July, 2020</a:t>
            </a:r>
            <a:br>
              <a:rPr lang="en-US" dirty="0" smtClean="0"/>
            </a:br>
            <a:r>
              <a:rPr lang="en-US" dirty="0" smtClean="0"/>
              <a:t>Virtual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3233" y="4865559"/>
            <a:ext cx="512504" cy="273844"/>
          </a:xfrm>
        </p:spPr>
        <p:txBody>
          <a:bodyPr/>
          <a:lstStyle>
            <a:lvl1pPr>
              <a:defRPr sz="12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4276" y="2349642"/>
            <a:ext cx="520400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err="1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Tsung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-Yi Ho</a:t>
            </a:r>
            <a:r>
              <a:rPr lang="en-US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 </a:t>
            </a:r>
            <a:r>
              <a:rPr lang="mr-IN" sz="1800" baseline="0" dirty="0" smtClean="0">
                <a:latin typeface="+mn-lt"/>
                <a:cs typeface="Arial"/>
              </a:rPr>
              <a:t>–</a:t>
            </a:r>
            <a:r>
              <a:rPr lang="en-US" sz="1800" baseline="0" dirty="0" smtClean="0">
                <a:latin typeface="+mn-lt"/>
                <a:cs typeface="Arial"/>
              </a:rPr>
              <a:t> Vice-</a:t>
            </a:r>
            <a:r>
              <a:rPr lang="en-US" sz="1800" dirty="0" smtClean="0">
                <a:latin typeface="+mn-lt"/>
                <a:cs typeface="Arial"/>
              </a:rPr>
              <a:t>President for Activities</a:t>
            </a:r>
          </a:p>
          <a:p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7527877" y="4443153"/>
            <a:ext cx="1509001" cy="639833"/>
            <a:chOff x="7374819" y="4315943"/>
            <a:chExt cx="1662060" cy="767041"/>
          </a:xfrm>
        </p:grpSpPr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40427" y="4315943"/>
              <a:ext cx="943188" cy="31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4819" y="4646341"/>
              <a:ext cx="1662060" cy="436643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 userDrawn="1"/>
        </p:nvSpPr>
        <p:spPr>
          <a:xfrm>
            <a:off x="501102" y="2958529"/>
            <a:ext cx="2421174" cy="28469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dirty="0" smtClean="0">
                <a:latin typeface="+mn-lt"/>
                <a:cs typeface="Arial"/>
                <a:hlinkClick r:id="rId4"/>
              </a:rPr>
              <a:t>vp.activities@ieee-ceda.com</a:t>
            </a:r>
            <a:endParaRPr lang="en-US" dirty="0">
              <a:latin typeface="+mn-lt"/>
              <a:cs typeface="Arial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80" y="4429535"/>
            <a:ext cx="243945" cy="25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3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826" y="243165"/>
            <a:ext cx="6447501" cy="481958"/>
          </a:xfrm>
        </p:spPr>
        <p:txBody>
          <a:bodyPr>
            <a:normAutofit/>
          </a:bodyPr>
          <a:lstStyle>
            <a:lvl1pPr>
              <a:defRPr sz="2700">
                <a:latin typeface="+mn-lt"/>
                <a:cs typeface="Arial"/>
              </a:defRPr>
            </a:lvl1pPr>
          </a:lstStyle>
          <a:p>
            <a:r>
              <a:rPr lang="en-US" dirty="0" smtClean="0"/>
              <a:t>Edit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5463" y="898287"/>
            <a:ext cx="6447501" cy="3632735"/>
          </a:xfrm>
        </p:spPr>
        <p:txBody>
          <a:bodyPr>
            <a:normAutofit/>
          </a:bodyPr>
          <a:lstStyle>
            <a:lvl1pPr marL="285750" indent="-285750">
              <a:buClr>
                <a:schemeClr val="accent2">
                  <a:lumMod val="75000"/>
                </a:schemeClr>
              </a:buClr>
              <a:buSzPct val="90000"/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cs typeface="Arial"/>
              </a:defRPr>
            </a:lvl1pPr>
            <a:lvl2pPr marL="628650" indent="-285750">
              <a:buClr>
                <a:schemeClr val="accent2">
                  <a:lumMod val="75000"/>
                </a:schemeClr>
              </a:buClr>
              <a:buSzPct val="90000"/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cs typeface="Arial"/>
              </a:defRPr>
            </a:lvl2pPr>
            <a:lvl3pPr marL="971550" indent="-285750">
              <a:buClr>
                <a:schemeClr val="accent2">
                  <a:lumMod val="75000"/>
                </a:schemeClr>
              </a:buClr>
              <a:buSzPct val="90000"/>
              <a:buFont typeface="Arial"/>
              <a:buChar char="•"/>
              <a:defRPr sz="1400" baseline="0">
                <a:solidFill>
                  <a:schemeClr val="tx1"/>
                </a:solidFill>
                <a:latin typeface="+mn-lt"/>
                <a:cs typeface="Arial"/>
              </a:defRPr>
            </a:lvl3pPr>
            <a:lvl4pPr>
              <a:defRPr>
                <a:latin typeface="California FB"/>
                <a:cs typeface="California FB"/>
              </a:defRPr>
            </a:lvl4pPr>
            <a:lvl5pPr>
              <a:defRPr>
                <a:latin typeface="California FB"/>
                <a:cs typeface="California FB"/>
              </a:defRPr>
            </a:lvl5pPr>
          </a:lstStyle>
          <a:p>
            <a:pPr lvl="0"/>
            <a:r>
              <a:rPr lang="en-US" dirty="0" smtClean="0"/>
              <a:t>Level one</a:t>
            </a:r>
            <a:endParaRPr lang="en-US" dirty="0"/>
          </a:p>
          <a:p>
            <a:pPr lvl="1"/>
            <a:r>
              <a:rPr lang="en-US" dirty="0" smtClean="0"/>
              <a:t>Level two</a:t>
            </a:r>
            <a:endParaRPr lang="en-US" dirty="0"/>
          </a:p>
          <a:p>
            <a:pPr lvl="2"/>
            <a:r>
              <a:rPr lang="en-US" dirty="0" smtClean="0"/>
              <a:t>Level three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6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56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22797" y="4869656"/>
            <a:ext cx="347296" cy="273844"/>
          </a:xfrm>
        </p:spPr>
        <p:txBody>
          <a:bodyPr/>
          <a:lstStyle>
            <a:lvl1pPr>
              <a:defRPr sz="12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2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3826" y="243165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5462" y="1380519"/>
            <a:ext cx="6447501" cy="31505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906" y="4869657"/>
            <a:ext cx="2321205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09350" y="4869656"/>
            <a:ext cx="34729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527877" y="4443153"/>
            <a:ext cx="1509001" cy="639833"/>
            <a:chOff x="7374819" y="4315943"/>
            <a:chExt cx="1662060" cy="767041"/>
          </a:xfrm>
        </p:grpSpPr>
        <p:pic>
          <p:nvPicPr>
            <p:cNvPr id="29" name="Picture 2"/>
            <p:cNvPicPr>
              <a:picLocks noChangeAspect="1" noChangeArrowheads="1"/>
            </p:cNvPicPr>
            <p:nvPr userDrawn="1"/>
          </p:nvPicPr>
          <p:blipFill>
            <a:blip r:embed="rId6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40427" y="4315943"/>
              <a:ext cx="943188" cy="31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4819" y="4646341"/>
              <a:ext cx="1662060" cy="436643"/>
            </a:xfrm>
            <a:prstGeom prst="rect">
              <a:avLst/>
            </a:prstGeom>
          </p:spPr>
        </p:pic>
      </p:grpSp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69025" y="4443152"/>
            <a:ext cx="856330" cy="26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80" y="4429535"/>
            <a:ext cx="243945" cy="25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>
              <a:lumMod val="75000"/>
            </a:schemeClr>
          </a:solidFill>
          <a:latin typeface="+mj-lt"/>
          <a:ea typeface="+mj-ea"/>
          <a:cs typeface="Arial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167" y="976042"/>
            <a:ext cx="8614833" cy="1234727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90"/>
                </a:solidFill>
              </a:rPr>
              <a:t>IEEE CEDA </a:t>
            </a:r>
            <a:br>
              <a:rPr lang="en-US" dirty="0">
                <a:solidFill>
                  <a:srgbClr val="000090"/>
                </a:solidFill>
              </a:rPr>
            </a:br>
            <a:r>
              <a:rPr lang="en-US" dirty="0">
                <a:solidFill>
                  <a:srgbClr val="000090"/>
                </a:solidFill>
              </a:rPr>
              <a:t>Executive Committee &amp;</a:t>
            </a:r>
            <a:br>
              <a:rPr lang="en-US" dirty="0">
                <a:solidFill>
                  <a:srgbClr val="000090"/>
                </a:solidFill>
              </a:rPr>
            </a:br>
            <a:r>
              <a:rPr lang="en-US" dirty="0">
                <a:solidFill>
                  <a:srgbClr val="000090"/>
                </a:solidFill>
              </a:rPr>
              <a:t>Annual Board of Governors’ Meetings </a:t>
            </a:r>
            <a:r>
              <a:rPr lang="en-US" dirty="0" smtClean="0">
                <a:solidFill>
                  <a:srgbClr val="000090"/>
                </a:solidFill>
              </a:rPr>
              <a:t/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at </a:t>
            </a:r>
            <a:r>
              <a:rPr lang="en-US" dirty="0">
                <a:solidFill>
                  <a:srgbClr val="000090"/>
                </a:solidFill>
              </a:rPr>
              <a:t>DAC </a:t>
            </a:r>
            <a:r>
              <a:rPr lang="en-US" dirty="0" smtClean="0">
                <a:solidFill>
                  <a:srgbClr val="000090"/>
                </a:solidFill>
              </a:rPr>
              <a:t>2021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520" y="4006246"/>
            <a:ext cx="5825202" cy="822674"/>
          </a:xfrm>
        </p:spPr>
        <p:txBody>
          <a:bodyPr>
            <a:normAutofit/>
          </a:bodyPr>
          <a:lstStyle/>
          <a:p>
            <a:r>
              <a:rPr lang="en-US" sz="1200" b="1" dirty="0" smtClean="0"/>
              <a:t>Virtual</a:t>
            </a:r>
          </a:p>
          <a:p>
            <a:r>
              <a:rPr lang="en-US" sz="1200" b="1" dirty="0" smtClean="0"/>
              <a:t>July, </a:t>
            </a:r>
            <a:r>
              <a:rPr lang="en-US" sz="1200" b="1" dirty="0" smtClean="0"/>
              <a:t>2021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143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8001" y="383928"/>
            <a:ext cx="6447501" cy="1667716"/>
          </a:xfrm>
        </p:spPr>
        <p:txBody>
          <a:bodyPr/>
          <a:lstStyle/>
          <a:p>
            <a:r>
              <a:rPr lang="en-US" dirty="0" smtClean="0"/>
              <a:t>CEDA </a:t>
            </a:r>
            <a:r>
              <a:rPr lang="bg-BG" dirty="0" err="1" smtClean="0"/>
              <a:t>Brazil</a:t>
            </a:r>
            <a:r>
              <a:rPr lang="bg-BG" dirty="0" smtClean="0"/>
              <a:t> </a:t>
            </a:r>
            <a:r>
              <a:rPr lang="bg-BG" dirty="0" err="1" smtClean="0"/>
              <a:t>Chapter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9519" y="2012951"/>
            <a:ext cx="6447501" cy="802824"/>
          </a:xfrm>
        </p:spPr>
        <p:txBody>
          <a:bodyPr>
            <a:normAutofit/>
          </a:bodyPr>
          <a:lstStyle/>
          <a:p>
            <a:r>
              <a:rPr lang="bg-BG" sz="1200" dirty="0" smtClean="0"/>
              <a:t>José Luís Güntzel / UFSC  ( j.guntzel@ufsc.br )</a:t>
            </a:r>
            <a:endParaRPr lang="en-US" sz="1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orient="vert" idx="4294967295"/>
          </p:nvPr>
        </p:nvSpPr>
        <p:spPr>
          <a:xfrm>
            <a:off x="0" y="2760663"/>
            <a:ext cx="6446838" cy="1228725"/>
          </a:xfrm>
        </p:spPr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lang="bg-BG" sz="1100" dirty="0" smtClean="0"/>
              <a:t>Past Chair: Ricardo Reis / UFRGS</a:t>
            </a:r>
          </a:p>
          <a:p>
            <a:pPr lvl="1">
              <a:buFont typeface="Arial"/>
              <a:buChar char="•"/>
            </a:pPr>
            <a:r>
              <a:rPr lang="bg-BG" sz="1100" dirty="0" err="1" smtClean="0"/>
              <a:t>Activities</a:t>
            </a:r>
            <a:r>
              <a:rPr lang="bg-BG" sz="1100" dirty="0" smtClean="0"/>
              <a:t> </a:t>
            </a:r>
            <a:r>
              <a:rPr lang="bg-BG" sz="1100" dirty="0" smtClean="0"/>
              <a:t>chair: José Nacif / UFV</a:t>
            </a:r>
          </a:p>
          <a:p>
            <a:pPr lvl="1">
              <a:buFont typeface="Arial"/>
              <a:buChar char="•"/>
            </a:pPr>
            <a:r>
              <a:rPr lang="bg-BG" sz="1100" dirty="0" smtClean="0"/>
              <a:t>Treasurer: </a:t>
            </a:r>
            <a:r>
              <a:rPr lang="en-US" sz="1100" dirty="0" smtClean="0"/>
              <a:t>Paulo </a:t>
            </a:r>
            <a:r>
              <a:rPr lang="en-US" sz="1100" dirty="0" err="1" smtClean="0"/>
              <a:t>Butzen</a:t>
            </a:r>
            <a:r>
              <a:rPr lang="en-US" sz="1100" dirty="0" smtClean="0"/>
              <a:t> / UFRGS</a:t>
            </a:r>
            <a:endParaRPr lang="bg-BG" sz="1100" dirty="0" smtClean="0"/>
          </a:p>
          <a:p>
            <a:pPr lvl="1">
              <a:buFont typeface="Arial"/>
              <a:buChar char="•"/>
            </a:pP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1772" y="711865"/>
            <a:ext cx="6447501" cy="429471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500" dirty="0"/>
              <a:t>Support </a:t>
            </a:r>
            <a:r>
              <a:rPr lang="en-US" sz="1500" dirty="0" smtClean="0"/>
              <a:t>to</a:t>
            </a:r>
            <a:endParaRPr lang="en-US" sz="1500" b="1" dirty="0" smtClean="0"/>
          </a:p>
          <a:p>
            <a:pPr marL="0" lvl="0" indent="0">
              <a:spcBef>
                <a:spcPts val="600"/>
              </a:spcBef>
              <a:buNone/>
            </a:pPr>
            <a:r>
              <a:rPr lang="bg-BG" b="1" dirty="0" smtClean="0"/>
              <a:t>IEEE </a:t>
            </a:r>
            <a:r>
              <a:rPr lang="en-US" b="1" dirty="0" smtClean="0"/>
              <a:t>CASS/CEDA Seasonal School </a:t>
            </a:r>
            <a:r>
              <a:rPr lang="bg-BG" b="1" dirty="0" smtClean="0"/>
              <a:t>o</a:t>
            </a:r>
            <a:r>
              <a:rPr lang="en-US" b="1" dirty="0" smtClean="0"/>
              <a:t>n Electronic Design Automation  (EDAS 2020)</a:t>
            </a:r>
            <a:endParaRPr lang="bg-BG" b="1" dirty="0" smtClean="0"/>
          </a:p>
          <a:p>
            <a:pPr>
              <a:spcBef>
                <a:spcPts val="600"/>
              </a:spcBef>
              <a:buNone/>
            </a:pPr>
            <a:r>
              <a:rPr lang="en-US" sz="1400" dirty="0" smtClean="0"/>
              <a:t>Virtual,</a:t>
            </a:r>
            <a:r>
              <a:rPr lang="bg-BG" sz="1400" dirty="0" smtClean="0"/>
              <a:t> </a:t>
            </a:r>
            <a:r>
              <a:rPr lang="en-US" sz="1400" dirty="0" smtClean="0"/>
              <a:t>December 7-11, 2020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2020-2021 </a:t>
            </a:r>
            <a:r>
              <a:rPr lang="en-US" dirty="0"/>
              <a:t>Activities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381" y="164359"/>
            <a:ext cx="1901933" cy="1095011"/>
          </a:xfrm>
          <a:prstGeom prst="rect">
            <a:avLst/>
          </a:prstGeom>
        </p:spPr>
      </p:pic>
      <p:pic>
        <p:nvPicPr>
          <p:cNvPr id="12" name="Google Shape;1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1327" y="2638646"/>
            <a:ext cx="1894911" cy="1136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63" y="3963217"/>
            <a:ext cx="1878962" cy="10703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15" y="1375491"/>
            <a:ext cx="1878962" cy="110312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49718" y="2461497"/>
          <a:ext cx="5808194" cy="2354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4444"/>
                <a:gridCol w="3003750"/>
              </a:tblGrid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Introduction to Electronic Design Automation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Ricardo Reis (UFRGS) and José Luis </a:t>
                      </a:r>
                      <a:r>
                        <a:rPr lang="en-US" sz="600" u="none" strike="noStrike" dirty="0" err="1">
                          <a:effectLst/>
                        </a:rPr>
                        <a:t>Güntzel</a:t>
                      </a:r>
                      <a:r>
                        <a:rPr lang="en-US" sz="600" u="none" strike="noStrike" dirty="0">
                          <a:effectLst/>
                        </a:rPr>
                        <a:t> (UFSC)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Introduction to the Modern Design Flow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Mateus Fogaça (Cadence Design Systems)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Logic Synthesis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Augusto </a:t>
                      </a:r>
                      <a:r>
                        <a:rPr lang="en-US" sz="600" u="none" strike="noStrike" dirty="0" err="1">
                          <a:effectLst/>
                        </a:rPr>
                        <a:t>Neutzling</a:t>
                      </a:r>
                      <a:r>
                        <a:rPr lang="en-US" sz="600" u="none" strike="noStrike" dirty="0">
                          <a:effectLst/>
                        </a:rPr>
                        <a:t> Silva (Cadence Design Systems) and Jody Matos (</a:t>
                      </a:r>
                      <a:r>
                        <a:rPr lang="en-US" sz="600" u="none" strike="noStrike" dirty="0" err="1">
                          <a:effectLst/>
                        </a:rPr>
                        <a:t>Silvaco</a:t>
                      </a:r>
                      <a:r>
                        <a:rPr lang="en-US" sz="600" u="none" strike="noStrike" dirty="0">
                          <a:effectLst/>
                        </a:rPr>
                        <a:t>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 Challenges on Logic Synthesis and Modern solutions on Logic Synthesis - Part 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Vinicius Callegaro (Mentor Graphics)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Challenges on Logic Synthesis and Modern solutions on Logic Synthesis - Part 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 err="1">
                          <a:effectLst/>
                        </a:rPr>
                        <a:t>Vinicius</a:t>
                      </a:r>
                      <a:r>
                        <a:rPr lang="en-US" sz="600" u="none" strike="noStrike" dirty="0">
                          <a:effectLst/>
                        </a:rPr>
                        <a:t> </a:t>
                      </a:r>
                      <a:r>
                        <a:rPr lang="en-US" sz="600" u="none" strike="noStrike" dirty="0" err="1">
                          <a:effectLst/>
                        </a:rPr>
                        <a:t>Possani</a:t>
                      </a:r>
                      <a:r>
                        <a:rPr lang="en-US" sz="600" u="none" strike="noStrike" dirty="0">
                          <a:effectLst/>
                        </a:rPr>
                        <a:t> (Synopsys </a:t>
                      </a:r>
                      <a:r>
                        <a:rPr lang="en-US" sz="600" u="none" strike="noStrike" dirty="0" err="1">
                          <a:effectLst/>
                        </a:rPr>
                        <a:t>Inc</a:t>
                      </a:r>
                      <a:r>
                        <a:rPr lang="en-US" sz="600" u="none" strike="noStrike" dirty="0">
                          <a:effectLst/>
                        </a:rPr>
                        <a:t>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Global Placement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Paulo Butzen (UFRGS)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Placement Legalization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 err="1">
                          <a:effectLst/>
                        </a:rPr>
                        <a:t>Jucemar</a:t>
                      </a:r>
                      <a:r>
                        <a:rPr lang="en-US" sz="600" u="none" strike="noStrike" dirty="0">
                          <a:effectLst/>
                        </a:rPr>
                        <a:t> Monteiro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Detailed Placement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Sheiny Fabre (UFSC) and Cristina Meinhardt (UFSC)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Physically-aware synthesis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Guilherme Flach (Synopsys Inc)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Automatic Cell Generation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Ricardo Reis (UFRGS)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Global Routing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Renato Hentschke (Synopsys Inc)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Detailed Routing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Gracieli Posser (Cadence Design Systems)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Routing with cell Movement and other Challenges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Tiago Fontana (UFSC) and José Luis Güntzel (UFSC)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Timing Optimization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Vinícius Livramento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Gate Sizing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Marcelo Johann (UFRGS)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Visualization Tools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Ricardo Reis (UFRGS)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Clock Synthesis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Gustavo Wilke (Synopsys </a:t>
                      </a:r>
                      <a:r>
                        <a:rPr lang="en-US" sz="600" u="none" strike="noStrike" dirty="0" err="1">
                          <a:effectLst/>
                        </a:rPr>
                        <a:t>Inc</a:t>
                      </a:r>
                      <a:r>
                        <a:rPr lang="en-US" sz="600" u="none" strike="noStrike" dirty="0">
                          <a:effectLst/>
                        </a:rPr>
                        <a:t>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Synthesis of Quantum Circuits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Calebe Micael de Oliveira Conceição  (IFSul)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Synthesis of NML Circuits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Omar Paranaiba Vilela  Neto (UFMG) and José Augusto Nacif (UFV)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Synthesis of 3D Circuits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Carolina Metzler and Ricardo Reis (UFRGS)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  <a:tr h="112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 Machine Learning application on EDA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Renan Oliveira </a:t>
                      </a:r>
                      <a:r>
                        <a:rPr lang="en-US" sz="600" u="none" strike="noStrike" dirty="0" err="1">
                          <a:effectLst/>
                        </a:rPr>
                        <a:t>Netto</a:t>
                      </a:r>
                      <a:r>
                        <a:rPr lang="en-US" sz="600" u="none" strike="noStrike" dirty="0">
                          <a:effectLst/>
                        </a:rPr>
                        <a:t> (UFSC) and </a:t>
                      </a:r>
                      <a:r>
                        <a:rPr lang="en-US" sz="600" u="none" strike="noStrike" dirty="0" err="1">
                          <a:effectLst/>
                        </a:rPr>
                        <a:t>Mateus</a:t>
                      </a:r>
                      <a:r>
                        <a:rPr lang="en-US" sz="600" u="none" strike="noStrike" dirty="0">
                          <a:effectLst/>
                        </a:rPr>
                        <a:t> </a:t>
                      </a:r>
                      <a:r>
                        <a:rPr lang="en-US" sz="600" u="none" strike="noStrike" dirty="0" err="1">
                          <a:effectLst/>
                        </a:rPr>
                        <a:t>Grellert</a:t>
                      </a:r>
                      <a:r>
                        <a:rPr lang="en-US" sz="600" u="none" strike="noStrike" dirty="0">
                          <a:effectLst/>
                        </a:rPr>
                        <a:t> (UFSC)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117" marR="7117" marT="7117" marB="0" anchor="ctr"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45" y="3974182"/>
            <a:ext cx="1902670" cy="11350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9350" y="1375491"/>
            <a:ext cx="242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69850">
              <a:spcBef>
                <a:spcPts val="0"/>
              </a:spcBef>
              <a:buClr>
                <a:srgbClr val="FF0000"/>
              </a:buClr>
              <a:buSzPct val="100000"/>
              <a:tabLst>
                <a:tab pos="173038" algn="l"/>
              </a:tabLst>
            </a:pPr>
            <a:r>
              <a:rPr lang="en" sz="1200" b="1" dirty="0">
                <a:solidFill>
                  <a:srgbClr val="FF0000"/>
                </a:solidFill>
              </a:rPr>
              <a:t>200+</a:t>
            </a:r>
            <a:r>
              <a:rPr lang="en" sz="1200" dirty="0">
                <a:solidFill>
                  <a:srgbClr val="FF0000"/>
                </a:solidFill>
              </a:rPr>
              <a:t> participants</a:t>
            </a:r>
          </a:p>
          <a:p>
            <a:pPr marL="88900" indent="-69850">
              <a:spcBef>
                <a:spcPts val="0"/>
              </a:spcBef>
              <a:buClr>
                <a:srgbClr val="FF0000"/>
              </a:buClr>
              <a:buSzPct val="100000"/>
              <a:tabLst>
                <a:tab pos="173038" algn="l"/>
              </a:tabLst>
            </a:pPr>
            <a:r>
              <a:rPr lang="en" sz="1200" b="1" dirty="0">
                <a:solidFill>
                  <a:srgbClr val="FF0000"/>
                </a:solidFill>
              </a:rPr>
              <a:t>22</a:t>
            </a:r>
            <a:r>
              <a:rPr lang="en" sz="1200" dirty="0">
                <a:solidFill>
                  <a:srgbClr val="FF0000"/>
                </a:solidFill>
              </a:rPr>
              <a:t> courses and tutorials</a:t>
            </a:r>
          </a:p>
          <a:p>
            <a:pPr marL="88900" indent="-69850">
              <a:spcBef>
                <a:spcPts val="0"/>
              </a:spcBef>
              <a:buClr>
                <a:srgbClr val="FF0000"/>
              </a:buClr>
              <a:buSzPct val="100000"/>
              <a:tabLst>
                <a:tab pos="173038" algn="l"/>
              </a:tabLst>
            </a:pPr>
            <a:r>
              <a:rPr lang="en" sz="1200" b="1" dirty="0">
                <a:solidFill>
                  <a:srgbClr val="FF0000"/>
                </a:solidFill>
              </a:rPr>
              <a:t>40+</a:t>
            </a:r>
            <a:r>
              <a:rPr lang="en" sz="1200" dirty="0">
                <a:solidFill>
                  <a:srgbClr val="FF0000"/>
                </a:solidFill>
              </a:rPr>
              <a:t> hours of content</a:t>
            </a:r>
          </a:p>
          <a:p>
            <a:pPr marL="88900" indent="-69850">
              <a:spcBef>
                <a:spcPts val="0"/>
              </a:spcBef>
              <a:buClr>
                <a:srgbClr val="FF0000"/>
              </a:buClr>
              <a:buSzPct val="100000"/>
              <a:tabLst>
                <a:tab pos="173038" algn="l"/>
              </a:tabLst>
            </a:pPr>
            <a:r>
              <a:rPr lang="en" sz="1200" b="1" dirty="0">
                <a:solidFill>
                  <a:srgbClr val="FF0000"/>
                </a:solidFill>
              </a:rPr>
              <a:t>11</a:t>
            </a:r>
            <a:r>
              <a:rPr lang="en" sz="1200" dirty="0">
                <a:solidFill>
                  <a:srgbClr val="FF0000"/>
                </a:solidFill>
              </a:rPr>
              <a:t> poster presentations</a:t>
            </a:r>
          </a:p>
          <a:p>
            <a:pPr marL="88900" indent="-69850">
              <a:spcBef>
                <a:spcPts val="0"/>
              </a:spcBef>
              <a:buClr>
                <a:srgbClr val="FF0000"/>
              </a:buClr>
              <a:buSzPct val="100000"/>
              <a:tabLst>
                <a:tab pos="173038" algn="l"/>
              </a:tabLst>
            </a:pPr>
            <a:r>
              <a:rPr lang="en" sz="1200" b="1" dirty="0">
                <a:solidFill>
                  <a:srgbClr val="FF0000"/>
                </a:solidFill>
              </a:rPr>
              <a:t>3 </a:t>
            </a:r>
            <a:r>
              <a:rPr lang="en" sz="1200" dirty="0">
                <a:solidFill>
                  <a:srgbClr val="FF0000"/>
                </a:solidFill>
              </a:rPr>
              <a:t>panels 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7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5447" y="699863"/>
            <a:ext cx="6447501" cy="1327292"/>
          </a:xfrm>
        </p:spPr>
        <p:txBody>
          <a:bodyPr>
            <a:normAutofit fontScale="77500" lnSpcReduction="20000"/>
          </a:bodyPr>
          <a:lstStyle/>
          <a:p>
            <a:pPr marL="0" lvl="0" indent="0">
              <a:spcBef>
                <a:spcPts val="600"/>
              </a:spcBef>
              <a:buNone/>
            </a:pPr>
            <a:r>
              <a:rPr lang="en-US" dirty="0" smtClean="0"/>
              <a:t>Support to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300" b="1" dirty="0" smtClean="0"/>
              <a:t>Microelectronics </a:t>
            </a:r>
            <a:r>
              <a:rPr lang="en-US" sz="2300" b="1" dirty="0" smtClean="0"/>
              <a:t>School (</a:t>
            </a:r>
            <a:r>
              <a:rPr lang="en-US" sz="2300" b="1" dirty="0" err="1" smtClean="0"/>
              <a:t>Emicro</a:t>
            </a:r>
            <a:r>
              <a:rPr lang="en-US" sz="2300" b="1" dirty="0" smtClean="0"/>
              <a:t> </a:t>
            </a:r>
            <a:r>
              <a:rPr lang="en-US" sz="2300" b="1" dirty="0" smtClean="0"/>
              <a:t>2021)</a:t>
            </a:r>
            <a:endParaRPr lang="en-US" sz="2300" b="1" dirty="0" smtClean="0"/>
          </a:p>
          <a:p>
            <a:pPr marL="0" lvl="0" indent="0">
              <a:spcBef>
                <a:spcPts val="600"/>
              </a:spcBef>
              <a:buNone/>
            </a:pPr>
            <a:r>
              <a:rPr lang="en-US" sz="2300" b="1" dirty="0" smtClean="0"/>
              <a:t>South Symposium on Microelectronics (SIM</a:t>
            </a:r>
            <a:r>
              <a:rPr lang="bg-BG" sz="2300" b="1" dirty="0" smtClean="0"/>
              <a:t> </a:t>
            </a:r>
            <a:r>
              <a:rPr lang="en-US" sz="2300" b="1" dirty="0" smtClean="0"/>
              <a:t>2021)</a:t>
            </a:r>
            <a:endParaRPr lang="bg-BG" sz="2300" b="1" dirty="0" smtClean="0"/>
          </a:p>
          <a:p>
            <a:pPr>
              <a:spcBef>
                <a:spcPts val="600"/>
              </a:spcBef>
              <a:buNone/>
            </a:pPr>
            <a:r>
              <a:rPr lang="en-US" sz="1400" b="1" dirty="0" smtClean="0">
                <a:solidFill>
                  <a:srgbClr val="0432FF"/>
                </a:solidFill>
              </a:rPr>
              <a:t>Virtual</a:t>
            </a:r>
            <a:r>
              <a:rPr lang="en-US" sz="1400" dirty="0" smtClean="0"/>
              <a:t>, April </a:t>
            </a:r>
            <a:r>
              <a:rPr lang="en-US" sz="1400" dirty="0" smtClean="0"/>
              <a:t>26-30</a:t>
            </a:r>
            <a:r>
              <a:rPr lang="en-US" sz="1400" dirty="0" smtClean="0"/>
              <a:t>, 2020</a:t>
            </a:r>
            <a:endParaRPr lang="en-US" sz="1400" baseline="30000" dirty="0"/>
          </a:p>
          <a:p>
            <a:pPr>
              <a:spcBef>
                <a:spcPts val="600"/>
              </a:spcBef>
              <a:buNone/>
            </a:pPr>
            <a:r>
              <a:rPr lang="en-US" sz="1400" dirty="0"/>
              <a:t>https://</a:t>
            </a:r>
            <a:r>
              <a:rPr lang="en-US" sz="1400" dirty="0" err="1"/>
              <a:t>www.ufrgs.br</a:t>
            </a:r>
            <a:r>
              <a:rPr lang="en-US" sz="1400" dirty="0"/>
              <a:t>/</a:t>
            </a:r>
            <a:r>
              <a:rPr lang="en-US" sz="1400" dirty="0" err="1"/>
              <a:t>emicro</a:t>
            </a:r>
            <a:r>
              <a:rPr lang="en-US" sz="1400" dirty="0"/>
              <a:t>/</a:t>
            </a:r>
            <a:endParaRPr lang="en-US" sz="1600" baseline="30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2020-2021 </a:t>
            </a:r>
            <a:r>
              <a:rPr lang="en-US" dirty="0"/>
              <a:t>Activities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4009350" y="1635707"/>
            <a:ext cx="2341235" cy="51991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85750" indent="-2857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900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628650" indent="-2857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90000"/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971550" indent="-2857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90000"/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fornia FB"/>
                <a:ea typeface="+mn-ea"/>
                <a:cs typeface="California FB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fornia FB"/>
                <a:ea typeface="+mn-ea"/>
                <a:cs typeface="California FB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>
              <a:lnSpc>
                <a:spcPct val="150000"/>
              </a:lnSpc>
              <a:spcBef>
                <a:spcPts val="150"/>
              </a:spcBef>
              <a:buFont typeface="Arial"/>
              <a:buNone/>
            </a:pPr>
            <a:r>
              <a:rPr lang="en-US" sz="1100" b="1" dirty="0" smtClean="0">
                <a:solidFill>
                  <a:srgbClr val="FF0000"/>
                </a:solidFill>
              </a:rPr>
              <a:t>740 </a:t>
            </a:r>
            <a:r>
              <a:rPr lang="en-US" sz="1100" b="1" dirty="0" smtClean="0">
                <a:solidFill>
                  <a:srgbClr val="FF0000"/>
                </a:solidFill>
              </a:rPr>
              <a:t>people registered </a:t>
            </a:r>
          </a:p>
          <a:p>
            <a:pPr marL="7938" indent="-7938">
              <a:lnSpc>
                <a:spcPct val="150000"/>
              </a:lnSpc>
              <a:spcBef>
                <a:spcPts val="150"/>
              </a:spcBef>
              <a:buFont typeface="Arial"/>
              <a:buNone/>
            </a:pPr>
            <a:r>
              <a:rPr lang="en-US" sz="1100" b="1" dirty="0" smtClean="0">
                <a:solidFill>
                  <a:srgbClr val="FF0000"/>
                </a:solidFill>
              </a:rPr>
              <a:t>Up to </a:t>
            </a:r>
            <a:r>
              <a:rPr lang="en-US" sz="1100" b="1" dirty="0" smtClean="0">
                <a:solidFill>
                  <a:srgbClr val="FF0000"/>
                </a:solidFill>
              </a:rPr>
              <a:t>200 people attending daily</a:t>
            </a:r>
            <a:endParaRPr lang="en-US" sz="1100" baseline="30000" dirty="0" smtClean="0">
              <a:solidFill>
                <a:srgbClr val="FF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7590" y="4223325"/>
            <a:ext cx="4618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>
              <a:buFont typeface="Arial" charset="0"/>
              <a:buChar char="•"/>
            </a:pPr>
            <a:r>
              <a:rPr lang="en-US" sz="1200" dirty="0" smtClean="0"/>
              <a:t>3 Panels </a:t>
            </a:r>
          </a:p>
          <a:p>
            <a:pPr marL="90488" indent="-90488">
              <a:buFont typeface="Arial" charset="0"/>
              <a:buChar char="•"/>
            </a:pPr>
            <a:r>
              <a:rPr lang="en-US" sz="1200" dirty="0" err="1" smtClean="0"/>
              <a:t>IoT</a:t>
            </a:r>
            <a:r>
              <a:rPr lang="en-US" sz="1200" dirty="0" smtClean="0"/>
              <a:t> Contest</a:t>
            </a:r>
          </a:p>
          <a:p>
            <a:pPr marL="90488" indent="-90488">
              <a:buFont typeface="Arial" charset="0"/>
              <a:buChar char="•"/>
            </a:pPr>
            <a:r>
              <a:rPr lang="en-US" sz="1200" dirty="0" smtClean="0"/>
              <a:t>52 Technical Presentations of Students’ works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17590" y="2336821"/>
            <a:ext cx="242887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432FF"/>
                </a:solidFill>
              </a:rPr>
              <a:t>Alessandro Girardi (</a:t>
            </a:r>
            <a:r>
              <a:rPr lang="en-US" sz="1000" dirty="0" err="1">
                <a:solidFill>
                  <a:srgbClr val="0432FF"/>
                </a:solidFill>
              </a:rPr>
              <a:t>Unipampa</a:t>
            </a:r>
            <a:r>
              <a:rPr lang="en-US" sz="1000" dirty="0">
                <a:solidFill>
                  <a:srgbClr val="0432FF"/>
                </a:solidFill>
              </a:rPr>
              <a:t>, Brazil</a:t>
            </a:r>
            <a:r>
              <a:rPr lang="en-US" sz="1000" dirty="0" smtClean="0">
                <a:solidFill>
                  <a:srgbClr val="0432FF"/>
                </a:solidFill>
              </a:rPr>
              <a:t>)</a:t>
            </a:r>
          </a:p>
          <a:p>
            <a:r>
              <a:rPr lang="en-US" sz="1000" dirty="0">
                <a:solidFill>
                  <a:srgbClr val="0432FF"/>
                </a:solidFill>
              </a:rPr>
              <a:t>Alexandra </a:t>
            </a:r>
            <a:r>
              <a:rPr lang="en-US" sz="1000" dirty="0" err="1" smtClean="0">
                <a:solidFill>
                  <a:srgbClr val="0432FF"/>
                </a:solidFill>
              </a:rPr>
              <a:t>Zimpeck</a:t>
            </a:r>
            <a:r>
              <a:rPr lang="en-US" sz="1000" dirty="0" smtClean="0">
                <a:solidFill>
                  <a:srgbClr val="0432FF"/>
                </a:solidFill>
              </a:rPr>
              <a:t> </a:t>
            </a:r>
            <a:r>
              <a:rPr lang="en-US" sz="1000" dirty="0">
                <a:solidFill>
                  <a:srgbClr val="0432FF"/>
                </a:solidFill>
              </a:rPr>
              <a:t>(</a:t>
            </a:r>
            <a:r>
              <a:rPr lang="en-US" sz="1000" dirty="0" err="1">
                <a:solidFill>
                  <a:srgbClr val="0432FF"/>
                </a:solidFill>
              </a:rPr>
              <a:t>UCPel</a:t>
            </a:r>
            <a:r>
              <a:rPr lang="en-US" sz="1000" dirty="0">
                <a:solidFill>
                  <a:srgbClr val="0432FF"/>
                </a:solidFill>
              </a:rPr>
              <a:t>, Brazil)</a:t>
            </a:r>
          </a:p>
          <a:p>
            <a:r>
              <a:rPr lang="en-US" sz="1000" dirty="0" smtClean="0">
                <a:solidFill>
                  <a:srgbClr val="0432FF"/>
                </a:solidFill>
              </a:rPr>
              <a:t>Andrei Legg (UFSM, Brazil)</a:t>
            </a:r>
          </a:p>
          <a:p>
            <a:r>
              <a:rPr lang="en-US" sz="1000" dirty="0" smtClean="0">
                <a:solidFill>
                  <a:srgbClr val="0432FF"/>
                </a:solidFill>
              </a:rPr>
              <a:t>Bernardo </a:t>
            </a:r>
            <a:r>
              <a:rPr lang="en-US" sz="1000" dirty="0" err="1">
                <a:solidFill>
                  <a:srgbClr val="0432FF"/>
                </a:solidFill>
              </a:rPr>
              <a:t>Leite</a:t>
            </a:r>
            <a:r>
              <a:rPr lang="en-US" sz="1000" dirty="0">
                <a:solidFill>
                  <a:srgbClr val="0432FF"/>
                </a:solidFill>
              </a:rPr>
              <a:t> </a:t>
            </a:r>
            <a:r>
              <a:rPr lang="en-US" sz="1000" dirty="0" smtClean="0">
                <a:solidFill>
                  <a:srgbClr val="0432FF"/>
                </a:solidFill>
              </a:rPr>
              <a:t>(UFPR, </a:t>
            </a:r>
            <a:r>
              <a:rPr lang="en-US" sz="1000" dirty="0">
                <a:solidFill>
                  <a:srgbClr val="0432FF"/>
                </a:solidFill>
              </a:rPr>
              <a:t>Brazil</a:t>
            </a:r>
            <a:r>
              <a:rPr lang="en-US" sz="1000" dirty="0" smtClean="0">
                <a:solidFill>
                  <a:srgbClr val="0432FF"/>
                </a:solidFill>
              </a:rPr>
              <a:t>)</a:t>
            </a:r>
            <a:endParaRPr lang="en-US" sz="1000" dirty="0">
              <a:solidFill>
                <a:srgbClr val="0432FF"/>
              </a:solidFill>
            </a:endParaRPr>
          </a:p>
          <a:p>
            <a:r>
              <a:rPr lang="en-US" sz="1000" dirty="0" smtClean="0">
                <a:solidFill>
                  <a:srgbClr val="0432FF"/>
                </a:solidFill>
              </a:rPr>
              <a:t>Cesar </a:t>
            </a:r>
            <a:r>
              <a:rPr lang="en-US" sz="1000" dirty="0" err="1">
                <a:solidFill>
                  <a:srgbClr val="0432FF"/>
                </a:solidFill>
              </a:rPr>
              <a:t>Zeferino</a:t>
            </a:r>
            <a:r>
              <a:rPr lang="en-US" sz="1000" dirty="0">
                <a:solidFill>
                  <a:srgbClr val="0432FF"/>
                </a:solidFill>
              </a:rPr>
              <a:t> (UNIVALI, Brazil</a:t>
            </a:r>
            <a:r>
              <a:rPr lang="en-US" sz="1000" dirty="0" smtClean="0">
                <a:solidFill>
                  <a:srgbClr val="0432FF"/>
                </a:solidFill>
              </a:rPr>
              <a:t>)</a:t>
            </a:r>
          </a:p>
          <a:p>
            <a:r>
              <a:rPr lang="en-US" sz="1000" dirty="0" err="1" smtClean="0">
                <a:solidFill>
                  <a:srgbClr val="0432FF"/>
                </a:solidFill>
              </a:rPr>
              <a:t>Calebe</a:t>
            </a:r>
            <a:r>
              <a:rPr lang="en-US" sz="1000" dirty="0" smtClean="0">
                <a:solidFill>
                  <a:srgbClr val="0432FF"/>
                </a:solidFill>
              </a:rPr>
              <a:t> </a:t>
            </a:r>
            <a:r>
              <a:rPr lang="en-US" sz="1000" dirty="0" err="1" smtClean="0">
                <a:solidFill>
                  <a:srgbClr val="0432FF"/>
                </a:solidFill>
              </a:rPr>
              <a:t>Conceição</a:t>
            </a:r>
            <a:r>
              <a:rPr lang="en-US" sz="1000" dirty="0" smtClean="0">
                <a:solidFill>
                  <a:srgbClr val="0432FF"/>
                </a:solidFill>
              </a:rPr>
              <a:t> (IFSUL, </a:t>
            </a:r>
            <a:r>
              <a:rPr lang="en-US" sz="1000" dirty="0">
                <a:solidFill>
                  <a:srgbClr val="0432FF"/>
                </a:solidFill>
              </a:rPr>
              <a:t>Brazil</a:t>
            </a:r>
            <a:r>
              <a:rPr lang="en-US" sz="1000" dirty="0" smtClean="0">
                <a:solidFill>
                  <a:srgbClr val="0432FF"/>
                </a:solidFill>
              </a:rPr>
              <a:t>)</a:t>
            </a:r>
            <a:endParaRPr lang="en-US" sz="1000" dirty="0">
              <a:solidFill>
                <a:srgbClr val="0432FF"/>
              </a:solidFill>
            </a:endParaRPr>
          </a:p>
          <a:p>
            <a:r>
              <a:rPr lang="en-US" sz="1000" dirty="0" err="1" smtClean="0">
                <a:solidFill>
                  <a:srgbClr val="0432FF"/>
                </a:solidFill>
              </a:rPr>
              <a:t>Fábio</a:t>
            </a:r>
            <a:r>
              <a:rPr lang="en-US" sz="1000" dirty="0" smtClean="0">
                <a:solidFill>
                  <a:srgbClr val="0432FF"/>
                </a:solidFill>
              </a:rPr>
              <a:t> </a:t>
            </a:r>
            <a:r>
              <a:rPr lang="en-US" sz="1000" dirty="0" err="1" smtClean="0">
                <a:solidFill>
                  <a:srgbClr val="0432FF"/>
                </a:solidFill>
              </a:rPr>
              <a:t>Benevenuti</a:t>
            </a:r>
            <a:r>
              <a:rPr lang="en-US" sz="1000" dirty="0" smtClean="0">
                <a:solidFill>
                  <a:srgbClr val="0432FF"/>
                </a:solidFill>
              </a:rPr>
              <a:t> (UFRGS, </a:t>
            </a:r>
            <a:r>
              <a:rPr lang="en-US" sz="1000" dirty="0">
                <a:solidFill>
                  <a:srgbClr val="0432FF"/>
                </a:solidFill>
              </a:rPr>
              <a:t>Brazil</a:t>
            </a:r>
            <a:r>
              <a:rPr lang="en-US" sz="1000" dirty="0" smtClean="0">
                <a:solidFill>
                  <a:srgbClr val="0432FF"/>
                </a:solidFill>
              </a:rPr>
              <a:t>)</a:t>
            </a:r>
          </a:p>
          <a:p>
            <a:r>
              <a:rPr lang="en-US" sz="1000" dirty="0" smtClean="0">
                <a:solidFill>
                  <a:srgbClr val="0432FF"/>
                </a:solidFill>
              </a:rPr>
              <a:t>Fernanda </a:t>
            </a:r>
            <a:r>
              <a:rPr lang="en-US" sz="1000" dirty="0" err="1" smtClean="0">
                <a:solidFill>
                  <a:srgbClr val="0432FF"/>
                </a:solidFill>
              </a:rPr>
              <a:t>Kastensmidt</a:t>
            </a:r>
            <a:r>
              <a:rPr lang="en-US" sz="1000" dirty="0" smtClean="0">
                <a:solidFill>
                  <a:srgbClr val="0432FF"/>
                </a:solidFill>
              </a:rPr>
              <a:t> (UFRGS, </a:t>
            </a:r>
            <a:r>
              <a:rPr lang="en-US" sz="1000" dirty="0">
                <a:solidFill>
                  <a:srgbClr val="0432FF"/>
                </a:solidFill>
              </a:rPr>
              <a:t>Brazil</a:t>
            </a:r>
            <a:r>
              <a:rPr lang="en-US" sz="1000" dirty="0" smtClean="0">
                <a:solidFill>
                  <a:srgbClr val="0432FF"/>
                </a:solidFill>
              </a:rPr>
              <a:t>)</a:t>
            </a:r>
          </a:p>
          <a:p>
            <a:r>
              <a:rPr lang="en-US" sz="1000" dirty="0" smtClean="0">
                <a:solidFill>
                  <a:srgbClr val="0432FF"/>
                </a:solidFill>
              </a:rPr>
              <a:t>Fernando </a:t>
            </a:r>
            <a:r>
              <a:rPr lang="en-US" sz="1000" dirty="0" err="1">
                <a:solidFill>
                  <a:srgbClr val="0432FF"/>
                </a:solidFill>
              </a:rPr>
              <a:t>Moraes</a:t>
            </a:r>
            <a:r>
              <a:rPr lang="en-US" sz="1000" dirty="0">
                <a:solidFill>
                  <a:srgbClr val="0432FF"/>
                </a:solidFill>
              </a:rPr>
              <a:t> (PUCRS, Brazil)</a:t>
            </a:r>
          </a:p>
          <a:p>
            <a:r>
              <a:rPr lang="en-US" sz="1000" dirty="0" err="1" smtClean="0">
                <a:solidFill>
                  <a:srgbClr val="0432FF"/>
                </a:solidFill>
              </a:rPr>
              <a:t>João</a:t>
            </a:r>
            <a:r>
              <a:rPr lang="en-US" sz="1000" dirty="0" smtClean="0">
                <a:solidFill>
                  <a:srgbClr val="0432FF"/>
                </a:solidFill>
              </a:rPr>
              <a:t> </a:t>
            </a:r>
            <a:r>
              <a:rPr lang="en-US" sz="1000" dirty="0" err="1" smtClean="0">
                <a:solidFill>
                  <a:srgbClr val="0432FF"/>
                </a:solidFill>
              </a:rPr>
              <a:t>Baptista</a:t>
            </a:r>
            <a:r>
              <a:rPr lang="en-US" sz="1000" dirty="0" smtClean="0">
                <a:solidFill>
                  <a:srgbClr val="0432FF"/>
                </a:solidFill>
              </a:rPr>
              <a:t> Martins (UFSM, </a:t>
            </a:r>
            <a:r>
              <a:rPr lang="en-US" sz="1000" dirty="0">
                <a:solidFill>
                  <a:srgbClr val="0432FF"/>
                </a:solidFill>
              </a:rPr>
              <a:t>Brazil</a:t>
            </a:r>
            <a:r>
              <a:rPr lang="en-US" sz="1000" dirty="0" smtClean="0">
                <a:solidFill>
                  <a:srgbClr val="0432FF"/>
                </a:solidFill>
              </a:rPr>
              <a:t>)</a:t>
            </a:r>
          </a:p>
          <a:p>
            <a:r>
              <a:rPr lang="en-US" sz="1000" dirty="0" err="1">
                <a:solidFill>
                  <a:srgbClr val="0432FF"/>
                </a:solidFill>
              </a:rPr>
              <a:t>Volnei</a:t>
            </a:r>
            <a:r>
              <a:rPr lang="en-US" sz="1000" dirty="0">
                <a:solidFill>
                  <a:srgbClr val="0432FF"/>
                </a:solidFill>
              </a:rPr>
              <a:t> </a:t>
            </a:r>
            <a:r>
              <a:rPr lang="en-US" sz="1000" dirty="0" err="1">
                <a:solidFill>
                  <a:srgbClr val="0432FF"/>
                </a:solidFill>
              </a:rPr>
              <a:t>Pedroni</a:t>
            </a:r>
            <a:r>
              <a:rPr lang="en-US" sz="1000" dirty="0">
                <a:solidFill>
                  <a:srgbClr val="0432FF"/>
                </a:solidFill>
              </a:rPr>
              <a:t> (UTFPR, Brazil</a:t>
            </a:r>
            <a:r>
              <a:rPr lang="en-US" sz="1000" dirty="0" smtClean="0">
                <a:solidFill>
                  <a:srgbClr val="0432FF"/>
                </a:solidFill>
              </a:rPr>
              <a:t>)</a:t>
            </a:r>
            <a:endParaRPr lang="en-US" sz="1000" dirty="0">
              <a:solidFill>
                <a:srgbClr val="0432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03142" y="1951812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 Lectures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46460" y="2336821"/>
            <a:ext cx="21820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432FF"/>
                </a:solidFill>
              </a:rPr>
              <a:t>José </a:t>
            </a:r>
            <a:r>
              <a:rPr lang="en-US" sz="1000" dirty="0" err="1">
                <a:solidFill>
                  <a:srgbClr val="0432FF"/>
                </a:solidFill>
              </a:rPr>
              <a:t>Luís</a:t>
            </a:r>
            <a:r>
              <a:rPr lang="en-US" sz="1000" dirty="0">
                <a:solidFill>
                  <a:srgbClr val="0432FF"/>
                </a:solidFill>
              </a:rPr>
              <a:t> </a:t>
            </a:r>
            <a:r>
              <a:rPr lang="en-US" sz="1000" dirty="0" err="1">
                <a:solidFill>
                  <a:srgbClr val="0432FF"/>
                </a:solidFill>
              </a:rPr>
              <a:t>Güntzel</a:t>
            </a:r>
            <a:r>
              <a:rPr lang="en-US" sz="1000" dirty="0">
                <a:solidFill>
                  <a:srgbClr val="0432FF"/>
                </a:solidFill>
              </a:rPr>
              <a:t> (UFSC, Brazil)</a:t>
            </a:r>
          </a:p>
          <a:p>
            <a:r>
              <a:rPr lang="en-US" sz="1000" dirty="0" smtClean="0">
                <a:solidFill>
                  <a:srgbClr val="0432FF"/>
                </a:solidFill>
              </a:rPr>
              <a:t>José R. </a:t>
            </a:r>
            <a:r>
              <a:rPr lang="en-US" sz="1000" dirty="0" err="1" smtClean="0">
                <a:solidFill>
                  <a:srgbClr val="0432FF"/>
                </a:solidFill>
              </a:rPr>
              <a:t>Azambuja</a:t>
            </a:r>
            <a:r>
              <a:rPr lang="en-US" sz="1000" dirty="0" smtClean="0">
                <a:solidFill>
                  <a:srgbClr val="0432FF"/>
                </a:solidFill>
              </a:rPr>
              <a:t> </a:t>
            </a:r>
            <a:r>
              <a:rPr lang="en-US" sz="1000" dirty="0">
                <a:solidFill>
                  <a:srgbClr val="0432FF"/>
                </a:solidFill>
              </a:rPr>
              <a:t>(UFRGS, Brazil)</a:t>
            </a:r>
          </a:p>
          <a:p>
            <a:r>
              <a:rPr lang="en-US" sz="1000" dirty="0" err="1" smtClean="0">
                <a:solidFill>
                  <a:srgbClr val="0432FF"/>
                </a:solidFill>
              </a:rPr>
              <a:t>Leomar</a:t>
            </a:r>
            <a:r>
              <a:rPr lang="en-US" sz="1000" dirty="0" smtClean="0">
                <a:solidFill>
                  <a:srgbClr val="0432FF"/>
                </a:solidFill>
              </a:rPr>
              <a:t> da Rosa (</a:t>
            </a:r>
            <a:r>
              <a:rPr lang="en-US" sz="1000" dirty="0" err="1" smtClean="0">
                <a:solidFill>
                  <a:srgbClr val="0432FF"/>
                </a:solidFill>
              </a:rPr>
              <a:t>UFPel</a:t>
            </a:r>
            <a:r>
              <a:rPr lang="en-US" sz="1000" dirty="0" smtClean="0">
                <a:solidFill>
                  <a:srgbClr val="0432FF"/>
                </a:solidFill>
              </a:rPr>
              <a:t>, </a:t>
            </a:r>
            <a:r>
              <a:rPr lang="en-US" sz="1000" dirty="0">
                <a:solidFill>
                  <a:srgbClr val="0432FF"/>
                </a:solidFill>
              </a:rPr>
              <a:t>Brazil</a:t>
            </a:r>
            <a:r>
              <a:rPr lang="en-US" sz="1000" dirty="0" smtClean="0">
                <a:solidFill>
                  <a:srgbClr val="0432FF"/>
                </a:solidFill>
              </a:rPr>
              <a:t>)</a:t>
            </a:r>
          </a:p>
          <a:p>
            <a:r>
              <a:rPr lang="en-US" sz="1000" dirty="0">
                <a:solidFill>
                  <a:srgbClr val="0432FF"/>
                </a:solidFill>
              </a:rPr>
              <a:t>Luciano </a:t>
            </a:r>
            <a:r>
              <a:rPr lang="en-US" sz="1000" dirty="0" err="1">
                <a:solidFill>
                  <a:srgbClr val="0432FF"/>
                </a:solidFill>
              </a:rPr>
              <a:t>Agostini</a:t>
            </a:r>
            <a:r>
              <a:rPr lang="en-US" sz="1000" dirty="0">
                <a:solidFill>
                  <a:srgbClr val="0432FF"/>
                </a:solidFill>
              </a:rPr>
              <a:t> (</a:t>
            </a:r>
            <a:r>
              <a:rPr lang="en-US" sz="1000" dirty="0" err="1">
                <a:solidFill>
                  <a:srgbClr val="0432FF"/>
                </a:solidFill>
              </a:rPr>
              <a:t>UFPel</a:t>
            </a:r>
            <a:r>
              <a:rPr lang="en-US" sz="1000" dirty="0">
                <a:solidFill>
                  <a:srgbClr val="0432FF"/>
                </a:solidFill>
              </a:rPr>
              <a:t>, Brazil</a:t>
            </a:r>
            <a:r>
              <a:rPr lang="en-US" sz="1000" dirty="0" smtClean="0">
                <a:solidFill>
                  <a:srgbClr val="0432FF"/>
                </a:solidFill>
              </a:rPr>
              <a:t>)</a:t>
            </a:r>
          </a:p>
          <a:p>
            <a:r>
              <a:rPr lang="en-US" sz="1000" dirty="0" smtClean="0">
                <a:solidFill>
                  <a:srgbClr val="0432FF"/>
                </a:solidFill>
              </a:rPr>
              <a:t>Luis </a:t>
            </a:r>
            <a:r>
              <a:rPr lang="en-US" sz="1000" dirty="0" err="1" smtClean="0">
                <a:solidFill>
                  <a:srgbClr val="0432FF"/>
                </a:solidFill>
              </a:rPr>
              <a:t>Lolis</a:t>
            </a:r>
            <a:r>
              <a:rPr lang="en-US" sz="1000" dirty="0" smtClean="0">
                <a:solidFill>
                  <a:srgbClr val="0432FF"/>
                </a:solidFill>
              </a:rPr>
              <a:t> (UFPR, </a:t>
            </a:r>
            <a:r>
              <a:rPr lang="en-US" sz="1000" dirty="0">
                <a:solidFill>
                  <a:srgbClr val="0432FF"/>
                </a:solidFill>
              </a:rPr>
              <a:t>Brazil</a:t>
            </a:r>
            <a:r>
              <a:rPr lang="en-US" sz="1000" dirty="0" smtClean="0">
                <a:solidFill>
                  <a:srgbClr val="0432FF"/>
                </a:solidFill>
              </a:rPr>
              <a:t>)</a:t>
            </a:r>
          </a:p>
          <a:p>
            <a:r>
              <a:rPr lang="en-US" sz="1000" dirty="0">
                <a:solidFill>
                  <a:srgbClr val="0432FF"/>
                </a:solidFill>
              </a:rPr>
              <a:t>Marcelo Johann (UFRGS, Brazil)</a:t>
            </a:r>
          </a:p>
          <a:p>
            <a:r>
              <a:rPr lang="en-US" sz="1000" dirty="0" smtClean="0">
                <a:solidFill>
                  <a:srgbClr val="0432FF"/>
                </a:solidFill>
              </a:rPr>
              <a:t>Paulo </a:t>
            </a:r>
            <a:r>
              <a:rPr lang="en-US" sz="1000" dirty="0" err="1">
                <a:solidFill>
                  <a:srgbClr val="0432FF"/>
                </a:solidFill>
              </a:rPr>
              <a:t>Butzen</a:t>
            </a:r>
            <a:r>
              <a:rPr lang="en-US" sz="1000" dirty="0">
                <a:solidFill>
                  <a:srgbClr val="0432FF"/>
                </a:solidFill>
              </a:rPr>
              <a:t> (UFRGS, Brazil)</a:t>
            </a:r>
          </a:p>
          <a:p>
            <a:r>
              <a:rPr lang="en-US" sz="1000" dirty="0" smtClean="0">
                <a:solidFill>
                  <a:srgbClr val="0432FF"/>
                </a:solidFill>
              </a:rPr>
              <a:t>Renato </a:t>
            </a:r>
            <a:r>
              <a:rPr lang="en-US" sz="1000" dirty="0" err="1" smtClean="0">
                <a:solidFill>
                  <a:srgbClr val="0432FF"/>
                </a:solidFill>
              </a:rPr>
              <a:t>Ribas</a:t>
            </a:r>
            <a:r>
              <a:rPr lang="en-US" sz="1000" dirty="0" smtClean="0">
                <a:solidFill>
                  <a:srgbClr val="0432FF"/>
                </a:solidFill>
              </a:rPr>
              <a:t> (UFRGS, </a:t>
            </a:r>
            <a:r>
              <a:rPr lang="en-US" sz="1000" dirty="0">
                <a:solidFill>
                  <a:srgbClr val="0432FF"/>
                </a:solidFill>
              </a:rPr>
              <a:t>Brazil</a:t>
            </a:r>
            <a:r>
              <a:rPr lang="en-US" sz="1000" dirty="0" smtClean="0">
                <a:solidFill>
                  <a:srgbClr val="0432FF"/>
                </a:solidFill>
              </a:rPr>
              <a:t>)</a:t>
            </a:r>
          </a:p>
          <a:p>
            <a:r>
              <a:rPr lang="en-US" sz="1000" dirty="0">
                <a:solidFill>
                  <a:srgbClr val="0432FF"/>
                </a:solidFill>
              </a:rPr>
              <a:t>Ricardo Reis (UFRGS, Brazil</a:t>
            </a:r>
            <a:r>
              <a:rPr lang="en-US" sz="1000" dirty="0" smtClean="0">
                <a:solidFill>
                  <a:srgbClr val="0432FF"/>
                </a:solidFill>
              </a:rPr>
              <a:t>)</a:t>
            </a:r>
            <a:endParaRPr lang="en-US" sz="1000" dirty="0">
              <a:solidFill>
                <a:srgbClr val="0432FF"/>
              </a:solidFill>
            </a:endParaRPr>
          </a:p>
          <a:p>
            <a:r>
              <a:rPr lang="en-US" sz="1000" dirty="0">
                <a:solidFill>
                  <a:srgbClr val="0432FF"/>
                </a:solidFill>
              </a:rPr>
              <a:t>Sergio </a:t>
            </a:r>
            <a:r>
              <a:rPr lang="en-US" sz="1000" dirty="0" err="1">
                <a:solidFill>
                  <a:srgbClr val="0432FF"/>
                </a:solidFill>
              </a:rPr>
              <a:t>Bampi</a:t>
            </a:r>
            <a:r>
              <a:rPr lang="en-US" sz="1000" dirty="0">
                <a:solidFill>
                  <a:srgbClr val="0432FF"/>
                </a:solidFill>
              </a:rPr>
              <a:t> (UFRGS, Brazil</a:t>
            </a:r>
            <a:r>
              <a:rPr lang="en-US" sz="1000" dirty="0" smtClean="0">
                <a:solidFill>
                  <a:srgbClr val="0432FF"/>
                </a:solidFill>
              </a:rPr>
              <a:t>)</a:t>
            </a:r>
            <a:endParaRPr lang="en-US" sz="1000" dirty="0">
              <a:solidFill>
                <a:srgbClr val="0432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09" y="3915013"/>
            <a:ext cx="2272665" cy="1091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34" y="2732920"/>
            <a:ext cx="2276475" cy="11087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83" y="149743"/>
            <a:ext cx="2276475" cy="11658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810" y="1483076"/>
            <a:ext cx="2280285" cy="111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3826" y="725124"/>
            <a:ext cx="6940790" cy="1606596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600"/>
              </a:spcBef>
              <a:buNone/>
            </a:pPr>
            <a:r>
              <a:rPr lang="en-US" dirty="0" smtClean="0"/>
              <a:t>Support to the 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b="1" dirty="0" smtClean="0"/>
              <a:t>IEEE </a:t>
            </a:r>
            <a:r>
              <a:rPr lang="en-US" b="1" dirty="0" smtClean="0"/>
              <a:t>CASS-RS/SSCS-EDS-RS/CEDA-Brazil </a:t>
            </a:r>
            <a:endParaRPr lang="en-US" b="1" dirty="0" smtClean="0"/>
          </a:p>
          <a:p>
            <a:pPr marL="0" lv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432FF"/>
                </a:solidFill>
              </a:rPr>
              <a:t>I</a:t>
            </a:r>
            <a:r>
              <a:rPr lang="en-US" b="1" dirty="0" smtClean="0">
                <a:solidFill>
                  <a:srgbClr val="0432FF"/>
                </a:solidFill>
              </a:rPr>
              <a:t>ndustrial </a:t>
            </a:r>
            <a:r>
              <a:rPr lang="en-US" b="1" dirty="0">
                <a:solidFill>
                  <a:srgbClr val="0432FF"/>
                </a:solidFill>
              </a:rPr>
              <a:t>Talks </a:t>
            </a:r>
            <a:r>
              <a:rPr lang="en-US" b="1" dirty="0" smtClean="0">
                <a:solidFill>
                  <a:srgbClr val="0432FF"/>
                </a:solidFill>
              </a:rPr>
              <a:t>2021</a:t>
            </a:r>
            <a:endParaRPr lang="en-US" b="1" dirty="0">
              <a:solidFill>
                <a:srgbClr val="0432FF"/>
              </a:solidFill>
            </a:endParaRPr>
          </a:p>
          <a:p>
            <a:pPr>
              <a:spcBef>
                <a:spcPts val="600"/>
              </a:spcBef>
              <a:buNone/>
            </a:pPr>
            <a:r>
              <a:rPr lang="en-US" sz="1400" dirty="0" err="1" smtClean="0"/>
              <a:t>Youtube</a:t>
            </a:r>
            <a:r>
              <a:rPr lang="en-US" sz="1400" dirty="0" smtClean="0"/>
              <a:t> Live @ CASS Rio Grande do </a:t>
            </a:r>
            <a:r>
              <a:rPr lang="en-US" sz="1400" dirty="0" err="1" smtClean="0"/>
              <a:t>Sul</a:t>
            </a:r>
            <a:r>
              <a:rPr lang="en-US" sz="1400" dirty="0" smtClean="0"/>
              <a:t> Chapter</a:t>
            </a:r>
            <a:endParaRPr lang="en-US" sz="1400" dirty="0"/>
          </a:p>
          <a:p>
            <a:pPr>
              <a:spcBef>
                <a:spcPts val="600"/>
              </a:spcBef>
              <a:buNone/>
            </a:pPr>
            <a:r>
              <a:rPr lang="en-US" sz="1400" dirty="0" err="1" smtClean="0"/>
              <a:t>www.youtube.com</a:t>
            </a:r>
            <a:r>
              <a:rPr lang="en-US" sz="1400" dirty="0" smtClean="0"/>
              <a:t>/</a:t>
            </a:r>
            <a:r>
              <a:rPr lang="en-US" sz="1400" dirty="0" err="1" smtClean="0"/>
              <a:t>cassriograndedosul</a:t>
            </a:r>
            <a:r>
              <a:rPr lang="en-US" sz="1400" dirty="0" smtClean="0"/>
              <a:t>/</a:t>
            </a:r>
            <a:endParaRPr lang="en-US" sz="1400" dirty="0"/>
          </a:p>
          <a:p>
            <a:pPr lvl="0">
              <a:spcBef>
                <a:spcPts val="600"/>
              </a:spcBef>
              <a:buNone/>
            </a:pPr>
            <a:endParaRPr lang="en-US" sz="1600" baseline="30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2020-2021 </a:t>
            </a:r>
            <a:r>
              <a:rPr lang="en-US" dirty="0"/>
              <a:t>Activities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9" y="3132296"/>
            <a:ext cx="2926080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46" y="2613964"/>
            <a:ext cx="2926080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524" y="442880"/>
            <a:ext cx="292608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1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 BoG DAC 2018 Templat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15964</TotalTime>
  <Words>551</Words>
  <Application>Microsoft Macintosh PowerPoint</Application>
  <PresentationFormat>On-screen Show (16:9)</PresentationFormat>
  <Paragraphs>104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California FB</vt:lpstr>
      <vt:lpstr>Wingdings 3</vt:lpstr>
      <vt:lpstr>Arial</vt:lpstr>
      <vt:lpstr>EC BoG DAC 2018 Template</vt:lpstr>
      <vt:lpstr>    IEEE CEDA  Executive Committee &amp; Annual Board of Governors’ Meetings  at DAC 2021</vt:lpstr>
      <vt:lpstr>CEDA Brazil Chapter</vt:lpstr>
      <vt:lpstr>2020-2021 Activities</vt:lpstr>
      <vt:lpstr>2020-2021 Activities</vt:lpstr>
      <vt:lpstr>2020-2021 Activities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CEDA TELECON</dc:title>
  <dc:creator>CC-3</dc:creator>
  <cp:lastModifiedBy>Microsoft Office User</cp:lastModifiedBy>
  <cp:revision>225</cp:revision>
  <cp:lastPrinted>2021-12-03T02:14:56Z</cp:lastPrinted>
  <dcterms:created xsi:type="dcterms:W3CDTF">2019-05-28T13:09:16Z</dcterms:created>
  <dcterms:modified xsi:type="dcterms:W3CDTF">2021-12-03T02:19:14Z</dcterms:modified>
</cp:coreProperties>
</file>