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27" r:id="rId1"/>
  </p:sldMasterIdLst>
  <p:notesMasterIdLst>
    <p:notesMasterId r:id="rId9"/>
  </p:notesMasterIdLst>
  <p:sldIdLst>
    <p:sldId id="262" r:id="rId2"/>
    <p:sldId id="263" r:id="rId3"/>
    <p:sldId id="281" r:id="rId4"/>
    <p:sldId id="284" r:id="rId5"/>
    <p:sldId id="282" r:id="rId6"/>
    <p:sldId id="283" r:id="rId7"/>
    <p:sldId id="273" r:id="rId8"/>
  </p:sldIdLst>
  <p:sldSz cx="9144000" cy="5143500" type="screen16x9"/>
  <p:notesSz cx="6858000" cy="9144000"/>
  <p:defaultTextStyle>
    <a:defPPr>
      <a:defRPr lang="en-US"/>
    </a:defPPr>
    <a:lvl1pPr marL="0" algn="l" defTabSz="34287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875" algn="l" defTabSz="34287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749" algn="l" defTabSz="34287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624" algn="l" defTabSz="34287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498" algn="l" defTabSz="34287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373" algn="l" defTabSz="34287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246" algn="l" defTabSz="34287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120" algn="l" defTabSz="34287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2995" algn="l" defTabSz="34287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26" autoAdjust="0"/>
    <p:restoredTop sz="70224" autoAdjust="0"/>
  </p:normalViewPr>
  <p:slideViewPr>
    <p:cSldViewPr snapToGrid="0">
      <p:cViewPr varScale="1">
        <p:scale>
          <a:sx n="118" d="100"/>
          <a:sy n="118" d="100"/>
        </p:scale>
        <p:origin x="762" y="10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F87B97-A088-4C73-9C83-6E68631789E4}" type="datetimeFigureOut">
              <a:rPr lang="zh-TW" altLang="en-US" smtClean="0"/>
              <a:t>2021/12/5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675986-5613-4610-AAD6-B78A3AEEE25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411099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E569B2-69C6-2F4A-B4D1-CDA65A99C43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613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hyperlink" Target="mailto:David%20Atienza" TargetMode="Externa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6350"/>
            <a:ext cx="9144000" cy="5149850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06857" y="977187"/>
            <a:ext cx="6875456" cy="1234727"/>
          </a:xfrm>
        </p:spPr>
        <p:txBody>
          <a:bodyPr anchor="b">
            <a:noAutofit/>
          </a:bodyPr>
          <a:lstStyle>
            <a:lvl1pPr algn="l">
              <a:defRPr sz="3000">
                <a:solidFill>
                  <a:schemeClr val="accent1">
                    <a:lumMod val="75000"/>
                  </a:schemeClr>
                </a:solidFill>
                <a:latin typeface="+mj-lt"/>
                <a:cs typeface="Arial"/>
              </a:defRPr>
            </a:lvl1pPr>
          </a:lstStyle>
          <a:p>
            <a:r>
              <a:rPr lang="es-ES" dirty="0"/>
              <a:t>IEEE CEDA </a:t>
            </a:r>
            <a:br>
              <a:rPr lang="es-ES" dirty="0"/>
            </a:br>
            <a:r>
              <a:rPr lang="es-ES" dirty="0" err="1"/>
              <a:t>Executive</a:t>
            </a:r>
            <a:r>
              <a:rPr lang="es-ES" dirty="0"/>
              <a:t> </a:t>
            </a:r>
            <a:r>
              <a:rPr lang="es-ES" dirty="0" err="1"/>
              <a:t>Committee</a:t>
            </a:r>
            <a:r>
              <a:rPr lang="es-ES" dirty="0"/>
              <a:t> Meeting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09173" y="3435047"/>
            <a:ext cx="5825202" cy="515249"/>
          </a:xfrm>
        </p:spPr>
        <p:txBody>
          <a:bodyPr anchor="t">
            <a:normAutofit/>
          </a:bodyPr>
          <a:lstStyle>
            <a:lvl1pPr marL="0" indent="0" algn="l">
              <a:buNone/>
              <a:defRPr sz="14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Arial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June 24, 2018</a:t>
            </a:r>
            <a:br>
              <a:rPr lang="en-US" dirty="0"/>
            </a:br>
            <a:r>
              <a:rPr lang="en-US" dirty="0"/>
              <a:t>San Francisco, California, USA</a:t>
            </a:r>
          </a:p>
          <a:p>
            <a:br>
              <a:rPr lang="en-US" dirty="0"/>
            </a:b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53233" y="4865559"/>
            <a:ext cx="512504" cy="273844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9" name="Footer Placeholder 4"/>
          <p:cNvSpPr txBox="1">
            <a:spLocks/>
          </p:cNvSpPr>
          <p:nvPr/>
        </p:nvSpPr>
        <p:spPr>
          <a:xfrm>
            <a:off x="253907" y="4869657"/>
            <a:ext cx="1950842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Moscone West, San Francisco, CA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04276" y="2349642"/>
            <a:ext cx="2771073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marR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latin typeface="+mn-lt"/>
                <a:cs typeface="Arial"/>
              </a:rPr>
              <a:t>David </a:t>
            </a:r>
            <a:r>
              <a:rPr lang="en-US" sz="1800" dirty="0" err="1">
                <a:latin typeface="+mn-lt"/>
                <a:cs typeface="Arial"/>
              </a:rPr>
              <a:t>Atienza</a:t>
            </a:r>
            <a:r>
              <a:rPr lang="en-US" sz="1800" baseline="0" dirty="0">
                <a:latin typeface="+mn-lt"/>
                <a:cs typeface="Arial"/>
              </a:rPr>
              <a:t> - </a:t>
            </a:r>
            <a:r>
              <a:rPr lang="en-US" sz="1800" dirty="0">
                <a:latin typeface="+mn-lt"/>
                <a:cs typeface="Arial"/>
              </a:rPr>
              <a:t>President</a:t>
            </a:r>
          </a:p>
          <a:p>
            <a:endParaRPr lang="en-US" dirty="0"/>
          </a:p>
        </p:txBody>
      </p:sp>
      <p:sp>
        <p:nvSpPr>
          <p:cNvPr id="28" name="Footer Placeholder 4"/>
          <p:cNvSpPr txBox="1">
            <a:spLocks/>
          </p:cNvSpPr>
          <p:nvPr/>
        </p:nvSpPr>
        <p:spPr>
          <a:xfrm>
            <a:off x="253907" y="4869657"/>
            <a:ext cx="1950842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latin typeface="Arial"/>
                <a:cs typeface="Arial"/>
              </a:rPr>
              <a:t>Moscone</a:t>
            </a:r>
            <a:r>
              <a:rPr lang="en-US" dirty="0">
                <a:latin typeface="Arial"/>
                <a:cs typeface="Arial"/>
              </a:rPr>
              <a:t> West, San Francisco, CA</a:t>
            </a:r>
          </a:p>
        </p:txBody>
      </p:sp>
      <p:grpSp>
        <p:nvGrpSpPr>
          <p:cNvPr id="37" name="Group 36"/>
          <p:cNvGrpSpPr/>
          <p:nvPr/>
        </p:nvGrpSpPr>
        <p:grpSpPr>
          <a:xfrm>
            <a:off x="7527877" y="4399424"/>
            <a:ext cx="1509001" cy="683560"/>
            <a:chOff x="7374819" y="4263522"/>
            <a:chExt cx="1662060" cy="819462"/>
          </a:xfrm>
        </p:grpSpPr>
        <p:pic>
          <p:nvPicPr>
            <p:cNvPr id="38" name="Picture 37" descr="2018-55dac_logosquare_hires_medium.png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1764" y="4263522"/>
              <a:ext cx="343814" cy="343814"/>
            </a:xfrm>
            <a:prstGeom prst="rect">
              <a:avLst/>
            </a:prstGeom>
          </p:spPr>
        </p:pic>
        <p:pic>
          <p:nvPicPr>
            <p:cNvPr id="44" name="Picture 2"/>
            <p:cNvPicPr>
              <a:picLocks noChangeAspect="1" noChangeArrowheads="1"/>
            </p:cNvPicPr>
            <p:nvPr userDrawn="1"/>
          </p:nvPicPr>
          <p:blipFill>
            <a:blip r:embed="rId3">
              <a:clrChange>
                <a:clrFrom>
                  <a:srgbClr val="FBFBFB"/>
                </a:clrFrom>
                <a:clrTo>
                  <a:srgbClr val="FBFBFB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640427" y="4315943"/>
              <a:ext cx="943188" cy="314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" name="Picture 44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74819" y="4646341"/>
              <a:ext cx="1662060" cy="436643"/>
            </a:xfrm>
            <a:prstGeom prst="rect">
              <a:avLst/>
            </a:prstGeom>
          </p:spPr>
        </p:pic>
      </p:grpSp>
      <p:sp>
        <p:nvSpPr>
          <p:cNvPr id="34" name="TextBox 33"/>
          <p:cNvSpPr txBox="1"/>
          <p:nvPr userDrawn="1"/>
        </p:nvSpPr>
        <p:spPr>
          <a:xfrm>
            <a:off x="501102" y="2958529"/>
            <a:ext cx="2274387" cy="288539"/>
          </a:xfrm>
          <a:prstGeom prst="rect">
            <a:avLst/>
          </a:prstGeom>
          <a:noFill/>
        </p:spPr>
        <p:txBody>
          <a:bodyPr wrap="none" lIns="68579" tIns="34289" rIns="68579" bIns="34289" rtlCol="0">
            <a:spAutoFit/>
          </a:bodyPr>
          <a:lstStyle/>
          <a:p>
            <a:r>
              <a:rPr lang="en-US" dirty="0">
                <a:latin typeface="+mn-lt"/>
                <a:cs typeface="Arial"/>
                <a:hlinkClick r:id="rId5"/>
              </a:rPr>
              <a:t>president@ieee-ceda.com</a:t>
            </a:r>
            <a:endParaRPr lang="en-US" dirty="0">
              <a:latin typeface="+mn-lt"/>
              <a:cs typeface="Arial"/>
            </a:endParaRPr>
          </a:p>
        </p:txBody>
      </p:sp>
      <p:pic>
        <p:nvPicPr>
          <p:cNvPr id="31" name="圖片 30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8850253" y="4557711"/>
            <a:ext cx="89535" cy="7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338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3826" y="243165"/>
            <a:ext cx="6447501" cy="481958"/>
          </a:xfrm>
        </p:spPr>
        <p:txBody>
          <a:bodyPr>
            <a:normAutofit/>
          </a:bodyPr>
          <a:lstStyle>
            <a:lvl1pPr>
              <a:defRPr sz="2700">
                <a:solidFill>
                  <a:schemeClr val="tx1"/>
                </a:solidFill>
                <a:latin typeface="+mn-lt"/>
                <a:cs typeface="Arial"/>
              </a:defRPr>
            </a:lvl1pPr>
          </a:lstStyle>
          <a:p>
            <a:r>
              <a:rPr lang="en-US" dirty="0"/>
              <a:t>Edit content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65463" y="898287"/>
            <a:ext cx="6447501" cy="3632735"/>
          </a:xfrm>
        </p:spPr>
        <p:txBody>
          <a:bodyPr>
            <a:normAutofit/>
          </a:bodyPr>
          <a:lstStyle>
            <a:lvl1pPr marL="285750" indent="-285750">
              <a:spcBef>
                <a:spcPts val="0"/>
              </a:spcBef>
              <a:buClr>
                <a:schemeClr val="accent2">
                  <a:lumMod val="75000"/>
                </a:schemeClr>
              </a:buClr>
              <a:buSzPct val="90000"/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cs typeface="Arial"/>
              </a:defRPr>
            </a:lvl1pPr>
            <a:lvl2pPr marL="628650" indent="-285750">
              <a:spcBef>
                <a:spcPts val="0"/>
              </a:spcBef>
              <a:buClr>
                <a:schemeClr val="accent2">
                  <a:lumMod val="75000"/>
                </a:schemeClr>
              </a:buClr>
              <a:buSzPct val="90000"/>
              <a:buFont typeface="Arial"/>
              <a:buChar char="•"/>
              <a:defRPr sz="1500">
                <a:solidFill>
                  <a:schemeClr val="tx1"/>
                </a:solidFill>
                <a:latin typeface="+mn-lt"/>
                <a:cs typeface="Arial"/>
              </a:defRPr>
            </a:lvl2pPr>
            <a:lvl3pPr marL="971550" indent="-285750">
              <a:spcBef>
                <a:spcPts val="0"/>
              </a:spcBef>
              <a:buClr>
                <a:schemeClr val="accent2">
                  <a:lumMod val="75000"/>
                </a:schemeClr>
              </a:buClr>
              <a:buSzPct val="90000"/>
              <a:buFont typeface="Arial"/>
              <a:buChar char="•"/>
              <a:defRPr sz="1400" baseline="0">
                <a:solidFill>
                  <a:schemeClr val="tx1"/>
                </a:solidFill>
                <a:latin typeface="+mn-lt"/>
                <a:cs typeface="Arial"/>
              </a:defRPr>
            </a:lvl3pPr>
            <a:lvl4pPr>
              <a:defRPr>
                <a:latin typeface="California FB"/>
                <a:cs typeface="California FB"/>
              </a:defRPr>
            </a:lvl4pPr>
            <a:lvl5pPr>
              <a:defRPr>
                <a:latin typeface="California FB"/>
                <a:cs typeface="California FB"/>
              </a:defRPr>
            </a:lvl5pPr>
          </a:lstStyle>
          <a:p>
            <a:pPr lvl="0"/>
            <a:r>
              <a:rPr lang="en-US" dirty="0"/>
              <a:t>Level one</a:t>
            </a:r>
          </a:p>
          <a:p>
            <a:pPr lvl="1"/>
            <a:r>
              <a:rPr lang="en-US" dirty="0"/>
              <a:t>Level two</a:t>
            </a:r>
          </a:p>
          <a:p>
            <a:pPr lvl="2"/>
            <a:r>
              <a:rPr lang="en-US" dirty="0"/>
              <a:t>Level three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圖片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850253" y="4557711"/>
            <a:ext cx="89535" cy="7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861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85680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2552700"/>
          </a:xfrm>
        </p:spPr>
        <p:txBody>
          <a:bodyPr anchor="ctr">
            <a:normAutofit/>
          </a:bodyPr>
          <a:lstStyle>
            <a:lvl1pPr algn="l">
              <a:defRPr sz="30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52800"/>
            <a:ext cx="6447501" cy="1178222"/>
          </a:xfrm>
        </p:spPr>
        <p:txBody>
          <a:bodyPr anchor="ctr">
            <a:normAutofit/>
          </a:bodyPr>
          <a:lstStyle>
            <a:lvl1pPr marL="0" indent="0" algn="l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93217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6350"/>
            <a:ext cx="9144000" cy="5149850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3826" y="243165"/>
            <a:ext cx="6447501" cy="990600"/>
          </a:xfrm>
          <a:prstGeom prst="rect">
            <a:avLst/>
          </a:prstGeom>
        </p:spPr>
        <p:txBody>
          <a:bodyPr vert="horz" lIns="68580" tIns="34290" rIns="68580" bIns="3429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5462" y="1380519"/>
            <a:ext cx="6447501" cy="3150503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3907" y="4869657"/>
            <a:ext cx="1950842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err="1"/>
              <a:t>Moscone</a:t>
            </a:r>
            <a:r>
              <a:rPr lang="en-US" dirty="0"/>
              <a:t> West, San Francisco, CA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88227" y="4869657"/>
            <a:ext cx="347296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7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7527877" y="4399424"/>
            <a:ext cx="1509001" cy="683560"/>
            <a:chOff x="7374819" y="4263522"/>
            <a:chExt cx="1662060" cy="819462"/>
          </a:xfrm>
        </p:grpSpPr>
        <p:pic>
          <p:nvPicPr>
            <p:cNvPr id="7" name="Picture 6" descr="2018-55dac_logosquare_hires_medium.png"/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1764" y="4263522"/>
              <a:ext cx="343814" cy="343814"/>
            </a:xfrm>
            <a:prstGeom prst="rect">
              <a:avLst/>
            </a:prstGeom>
          </p:spPr>
        </p:pic>
        <p:pic>
          <p:nvPicPr>
            <p:cNvPr id="29" name="Picture 2"/>
            <p:cNvPicPr>
              <a:picLocks noChangeAspect="1" noChangeArrowheads="1"/>
            </p:cNvPicPr>
            <p:nvPr userDrawn="1"/>
          </p:nvPicPr>
          <p:blipFill>
            <a:blip r:embed="rId7">
              <a:clrChange>
                <a:clrFrom>
                  <a:srgbClr val="FBFBFB"/>
                </a:clrFrom>
                <a:clrTo>
                  <a:srgbClr val="FBFBFB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640427" y="4315943"/>
              <a:ext cx="943188" cy="314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7"/>
            <p:cNvPicPr>
              <a:picLocks noChangeAspect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74819" y="4646341"/>
              <a:ext cx="1662060" cy="436643"/>
            </a:xfrm>
            <a:prstGeom prst="rect">
              <a:avLst/>
            </a:prstGeom>
          </p:spPr>
        </p:pic>
      </p:grpSp>
      <p:grpSp>
        <p:nvGrpSpPr>
          <p:cNvPr id="30" name="Group 29"/>
          <p:cNvGrpSpPr/>
          <p:nvPr/>
        </p:nvGrpSpPr>
        <p:grpSpPr>
          <a:xfrm>
            <a:off x="7769026" y="4399425"/>
            <a:ext cx="1212197" cy="305983"/>
            <a:chOff x="7640427" y="4263522"/>
            <a:chExt cx="1335151" cy="366817"/>
          </a:xfrm>
        </p:grpSpPr>
        <p:pic>
          <p:nvPicPr>
            <p:cNvPr id="31" name="Picture 30" descr="2018-55dac_logosquare_hires_medium.png"/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1764" y="4263522"/>
              <a:ext cx="343814" cy="343814"/>
            </a:xfrm>
            <a:prstGeom prst="rect">
              <a:avLst/>
            </a:prstGeom>
          </p:spPr>
        </p:pic>
        <p:pic>
          <p:nvPicPr>
            <p:cNvPr id="32" name="Picture 2"/>
            <p:cNvPicPr>
              <a:picLocks noChangeAspect="1" noChangeArrowheads="1"/>
            </p:cNvPicPr>
            <p:nvPr userDrawn="1"/>
          </p:nvPicPr>
          <p:blipFill>
            <a:blip r:embed="rId7">
              <a:clrChange>
                <a:clrFrom>
                  <a:srgbClr val="FBFBFB"/>
                </a:clrFrom>
                <a:clrTo>
                  <a:srgbClr val="FBFBFB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640427" y="4315943"/>
              <a:ext cx="943188" cy="314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4" name="圖片 33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8850253" y="4557711"/>
            <a:ext cx="89535" cy="7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70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</p:sldLayoutIdLst>
  <p:txStyles>
    <p:titleStyle>
      <a:lvl1pPr algn="l" defTabSz="342900" rtl="0" eaLnBrk="1" latinLnBrk="0" hangingPunct="1">
        <a:spcBef>
          <a:spcPct val="0"/>
        </a:spcBef>
        <a:buNone/>
        <a:defRPr sz="2700" kern="1200">
          <a:solidFill>
            <a:schemeClr val="accent1">
              <a:lumMod val="75000"/>
            </a:schemeClr>
          </a:solidFill>
          <a:latin typeface="+mj-lt"/>
          <a:ea typeface="+mj-ea"/>
          <a:cs typeface="Arial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Arial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Arial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Arial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Arial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Arial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08001" y="383928"/>
            <a:ext cx="6447501" cy="1667716"/>
          </a:xfrm>
        </p:spPr>
        <p:txBody>
          <a:bodyPr/>
          <a:lstStyle/>
          <a:p>
            <a:r>
              <a:rPr lang="en-US" dirty="0"/>
              <a:t>IEEE CEDA Taipei Chapter Report</a:t>
            </a:r>
            <a:br>
              <a:rPr lang="en-US" dirty="0"/>
            </a:br>
            <a:r>
              <a:rPr lang="en-US" altLang="zh-TW" dirty="0"/>
              <a:t>2021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539519" y="2012951"/>
            <a:ext cx="6447501" cy="802824"/>
          </a:xfrm>
        </p:spPr>
        <p:txBody>
          <a:bodyPr>
            <a:normAutofit fontScale="85000" lnSpcReduction="10000"/>
          </a:bodyPr>
          <a:lstStyle/>
          <a:p>
            <a:r>
              <a:rPr lang="en-US" altLang="zh-TW" sz="2000" dirty="0"/>
              <a:t>Chair:</a:t>
            </a:r>
            <a:r>
              <a:rPr lang="zh-TW" altLang="en-US" sz="2000" dirty="0"/>
              <a:t> </a:t>
            </a:r>
            <a:r>
              <a:rPr lang="en-US" altLang="zh-TW" sz="2000" dirty="0" err="1"/>
              <a:t>Jie</a:t>
            </a:r>
            <a:r>
              <a:rPr lang="en-US" altLang="zh-TW" sz="2000" dirty="0"/>
              <a:t>-Hong Roland Jiang, National Taiwan University</a:t>
            </a:r>
          </a:p>
          <a:p>
            <a:r>
              <a:rPr lang="en-US" altLang="zh-TW" sz="2000" dirty="0"/>
              <a:t>Vice Chair:</a:t>
            </a:r>
            <a:r>
              <a:rPr lang="zh-TW" altLang="en-US" sz="2000" dirty="0"/>
              <a:t> </a:t>
            </a:r>
            <a:r>
              <a:rPr lang="en-US" altLang="zh-TW" sz="2000" dirty="0"/>
              <a:t>Mark Po-Hung Lin, National </a:t>
            </a:r>
            <a:r>
              <a:rPr lang="en-US" altLang="zh-TW" sz="2000" dirty="0" err="1"/>
              <a:t>Chiao</a:t>
            </a:r>
            <a:r>
              <a:rPr lang="en-US" altLang="zh-TW" sz="2000" dirty="0"/>
              <a:t> Tung University</a:t>
            </a:r>
          </a:p>
        </p:txBody>
      </p:sp>
      <p:sp>
        <p:nvSpPr>
          <p:cNvPr id="4" name="Text Placeholder 3"/>
          <p:cNvSpPr txBox="1">
            <a:spLocks/>
          </p:cNvSpPr>
          <p:nvPr/>
        </p:nvSpPr>
        <p:spPr>
          <a:xfrm>
            <a:off x="0" y="2760663"/>
            <a:ext cx="6446838" cy="1228725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57175" indent="-257175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/>
              </a:defRPr>
            </a:lvl1pPr>
            <a:lvl2pPr marL="557213" indent="-214313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/>
              </a:defRPr>
            </a:lvl2pPr>
            <a:lvl3pPr marL="8572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/>
              </a:defRPr>
            </a:lvl3pPr>
            <a:lvl4pPr marL="12001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/>
              </a:defRPr>
            </a:lvl4pPr>
            <a:lvl5pPr marL="15430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/>
              </a:defRPr>
            </a:lvl5pPr>
            <a:lvl6pPr marL="18859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0">
              <a:buFont typeface="Wingdings 3" charset="2"/>
              <a:buNone/>
            </a:pPr>
            <a:r>
              <a:rPr lang="ko-KR" altLang="en-US" sz="1400" dirty="0"/>
              <a:t>    </a:t>
            </a:r>
            <a:endParaRPr lang="en-US" altLang="ko-KR" sz="1400" dirty="0"/>
          </a:p>
          <a:p>
            <a:pPr lvl="1"/>
            <a:r>
              <a:rPr lang="en-US" sz="1400" dirty="0"/>
              <a:t>December 3, 2021</a:t>
            </a:r>
          </a:p>
        </p:txBody>
      </p:sp>
    </p:spTree>
    <p:extLst>
      <p:ext uri="{BB962C8B-B14F-4D97-AF65-F5344CB8AC3E}">
        <p14:creationId xmlns:p14="http://schemas.microsoft.com/office/powerpoint/2010/main" val="27902810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CEDA Taipei Chapter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Founded in </a:t>
            </a:r>
            <a:r>
              <a:rPr lang="en-US" altLang="zh-TW" b="1" dirty="0">
                <a:solidFill>
                  <a:srgbClr val="0000FF"/>
                </a:solidFill>
              </a:rPr>
              <a:t>2010 (4</a:t>
            </a:r>
            <a:r>
              <a:rPr lang="en-US" altLang="zh-TW" b="1" baseline="30000" dirty="0">
                <a:solidFill>
                  <a:srgbClr val="0000FF"/>
                </a:solidFill>
              </a:rPr>
              <a:t>th</a:t>
            </a:r>
            <a:r>
              <a:rPr lang="en-US" altLang="zh-TW" b="1" dirty="0">
                <a:solidFill>
                  <a:srgbClr val="0000FF"/>
                </a:solidFill>
              </a:rPr>
              <a:t> quarter) </a:t>
            </a:r>
            <a:endParaRPr lang="en-US" altLang="zh-TW" b="1" dirty="0">
              <a:solidFill>
                <a:srgbClr val="0033CC"/>
              </a:solidFill>
            </a:endParaRPr>
          </a:p>
          <a:p>
            <a:r>
              <a:rPr lang="en-US" altLang="zh-TW" dirty="0"/>
              <a:t>Technical/financial co-sponsor of</a:t>
            </a:r>
          </a:p>
          <a:p>
            <a:pPr marL="0" indent="0">
              <a:buNone/>
            </a:pPr>
            <a:r>
              <a:rPr lang="en-US" altLang="zh-TW" b="1" dirty="0">
                <a:solidFill>
                  <a:srgbClr val="0033CC"/>
                </a:solidFill>
              </a:rPr>
              <a:t>	</a:t>
            </a:r>
            <a:r>
              <a:rPr lang="en-US" altLang="zh-TW" b="1" dirty="0">
                <a:solidFill>
                  <a:srgbClr val="0000FF"/>
                </a:solidFill>
              </a:rPr>
              <a:t>seminars</a:t>
            </a:r>
            <a:r>
              <a:rPr lang="en-US" altLang="zh-TW" dirty="0">
                <a:solidFill>
                  <a:srgbClr val="0000FF"/>
                </a:solidFill>
              </a:rPr>
              <a:t>, </a:t>
            </a:r>
            <a:r>
              <a:rPr lang="en-US" altLang="zh-TW" b="1" dirty="0">
                <a:solidFill>
                  <a:srgbClr val="0000FF"/>
                </a:solidFill>
              </a:rPr>
              <a:t>tutorials</a:t>
            </a:r>
            <a:r>
              <a:rPr lang="en-US" altLang="zh-TW" dirty="0">
                <a:solidFill>
                  <a:srgbClr val="0000FF"/>
                </a:solidFill>
              </a:rPr>
              <a:t>, </a:t>
            </a:r>
            <a:r>
              <a:rPr lang="en-US" altLang="zh-TW" b="1" dirty="0">
                <a:solidFill>
                  <a:srgbClr val="0000FF"/>
                </a:solidFill>
              </a:rPr>
              <a:t>forums</a:t>
            </a:r>
            <a:r>
              <a:rPr lang="en-US" altLang="zh-TW" dirty="0"/>
              <a:t>,</a:t>
            </a:r>
            <a:r>
              <a:rPr lang="zh-TW" altLang="en-US" dirty="0"/>
              <a:t> </a:t>
            </a:r>
            <a:r>
              <a:rPr lang="en-US" altLang="zh-TW" b="1" dirty="0">
                <a:solidFill>
                  <a:srgbClr val="0000FF"/>
                </a:solidFill>
              </a:rPr>
              <a:t>student events</a:t>
            </a:r>
            <a:r>
              <a:rPr lang="en-US" altLang="zh-TW" dirty="0"/>
              <a:t> and 	</a:t>
            </a:r>
            <a:r>
              <a:rPr lang="en-US" altLang="zh-TW" b="1" dirty="0">
                <a:solidFill>
                  <a:srgbClr val="0000FF"/>
                </a:solidFill>
              </a:rPr>
              <a:t>workshops/symposia/conferences</a:t>
            </a:r>
            <a:r>
              <a:rPr lang="en-US" altLang="zh-TW" b="1" dirty="0">
                <a:solidFill>
                  <a:srgbClr val="0033CC"/>
                </a:solidFill>
              </a:rPr>
              <a:t> </a:t>
            </a:r>
            <a:r>
              <a:rPr lang="en-US" altLang="zh-TW" dirty="0"/>
              <a:t>in the areas of</a:t>
            </a:r>
          </a:p>
          <a:p>
            <a:pPr marL="0" indent="0">
              <a:buNone/>
            </a:pPr>
            <a:r>
              <a:rPr lang="en-US" altLang="zh-TW" dirty="0"/>
              <a:t>	EDA and IC design in Taiwan</a:t>
            </a:r>
          </a:p>
          <a:p>
            <a:r>
              <a:rPr lang="en-US" altLang="zh-TW" dirty="0"/>
              <a:t>Organization</a:t>
            </a:r>
            <a:endParaRPr lang="zh-TW" altLang="en-US" dirty="0"/>
          </a:p>
          <a:p>
            <a:pPr lvl="1"/>
            <a:r>
              <a:rPr lang="en-US" altLang="zh-TW" dirty="0"/>
              <a:t>Chair: </a:t>
            </a:r>
            <a:r>
              <a:rPr lang="en-US" altLang="zh-TW" dirty="0" err="1"/>
              <a:t>Jie</a:t>
            </a:r>
            <a:r>
              <a:rPr lang="en-US" altLang="zh-TW" dirty="0"/>
              <a:t>-Hong Roland Jiang, National Taiwan University</a:t>
            </a:r>
          </a:p>
          <a:p>
            <a:pPr lvl="1"/>
            <a:r>
              <a:rPr lang="en-US" altLang="zh-TW" dirty="0"/>
              <a:t>Vice Chair: Mark Po-Hung Lin, National </a:t>
            </a:r>
            <a:r>
              <a:rPr lang="en-US" altLang="zh-TW" dirty="0" err="1"/>
              <a:t>Chiao</a:t>
            </a:r>
            <a:r>
              <a:rPr lang="en-US" altLang="zh-TW" dirty="0"/>
              <a:t> Tung University</a:t>
            </a:r>
          </a:p>
          <a:p>
            <a:pPr lvl="1"/>
            <a:r>
              <a:rPr lang="en-US" altLang="zh-TW" dirty="0"/>
              <a:t>Representatives: Ing-Chao Lin, National Cheng Kung University, Wai-Kei </a:t>
            </a:r>
            <a:r>
              <a:rPr lang="en-US" altLang="zh-TW" dirty="0" err="1"/>
              <a:t>Mak</a:t>
            </a:r>
            <a:r>
              <a:rPr lang="en-US" altLang="zh-TW" dirty="0"/>
              <a:t>, National Tsing Hua University</a:t>
            </a:r>
          </a:p>
          <a:p>
            <a:pPr lvl="1"/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6876065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2628FA-BEBD-4E43-AAD5-4FD0BFB154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Membership Promotion</a:t>
            </a:r>
            <a:endParaRPr lang="zh-TW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65FB6A-1D97-457F-A67D-E9637C8447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Member growth:</a:t>
            </a:r>
          </a:p>
          <a:p>
            <a:pPr lvl="1"/>
            <a:r>
              <a:rPr lang="en-US" altLang="zh-TW" dirty="0"/>
              <a:t>85 active members (2021/7/31)</a:t>
            </a:r>
          </a:p>
          <a:p>
            <a:pPr lvl="1"/>
            <a:r>
              <a:rPr lang="en-US" altLang="zh-TW" dirty="0"/>
              <a:t>106 active members (2021/9/30)</a:t>
            </a:r>
          </a:p>
          <a:p>
            <a:pPr lvl="1"/>
            <a:r>
              <a:rPr lang="en-US" altLang="zh-TW" dirty="0"/>
              <a:t>111 active members (2021/11/30)</a:t>
            </a:r>
          </a:p>
          <a:p>
            <a:endParaRPr lang="en-US" altLang="zh-TW" dirty="0"/>
          </a:p>
          <a:p>
            <a:endParaRPr lang="zh-TW" alt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12F407E-323A-4238-9E71-0D679F775B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7197" y="1905563"/>
            <a:ext cx="5727785" cy="3237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2943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C3C382-CBF2-43C7-87E4-27D76DE7D9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IEEE Taipei Section Thesis Award</a:t>
            </a:r>
            <a:endParaRPr lang="zh-TW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A9898E-FFDF-42DF-A670-22D7B651FD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Target 1 PhD + 1 MS thesis awards from CEDA branch</a:t>
            </a:r>
            <a:endParaRPr lang="zh-TW" altLang="en-US" dirty="0"/>
          </a:p>
          <a:p>
            <a:r>
              <a:rPr lang="en-US" altLang="zh-TW" dirty="0"/>
              <a:t>Received 4 PhD + 2 MS thesis applications</a:t>
            </a:r>
          </a:p>
          <a:p>
            <a:r>
              <a:rPr lang="en-US" altLang="zh-TW" dirty="0"/>
              <a:t>Recommended 1 PhD + 1 MS theses</a:t>
            </a:r>
          </a:p>
        </p:txBody>
      </p:sp>
    </p:spTree>
    <p:extLst>
      <p:ext uri="{BB962C8B-B14F-4D97-AF65-F5344CB8AC3E}">
        <p14:creationId xmlns:p14="http://schemas.microsoft.com/office/powerpoint/2010/main" val="9722974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55EA88-B31A-434E-A4F1-3DA3949E21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Member Meetings in 2021</a:t>
            </a:r>
            <a:endParaRPr lang="zh-TW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C74D5D-F10D-48B1-B06F-786887CBA5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Virtual meeting on August 4  </a:t>
            </a:r>
          </a:p>
          <a:p>
            <a:pPr lvl="1"/>
            <a:r>
              <a:rPr lang="en-US" altLang="zh-TW" dirty="0"/>
              <a:t>A side event in VLSI Design / CAD Symposium</a:t>
            </a:r>
          </a:p>
          <a:p>
            <a:r>
              <a:rPr lang="en-US" altLang="zh-TW" dirty="0"/>
              <a:t>Physical meeting on 12/19 at National Taiwan University</a:t>
            </a:r>
          </a:p>
          <a:p>
            <a:pPr lvl="1"/>
            <a:r>
              <a:rPr lang="en-US" altLang="zh-TW" dirty="0"/>
              <a:t>A side event in EDA Workshop  </a:t>
            </a:r>
            <a:endParaRPr lang="zh-TW" alt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B7EB404-E4DF-4C2B-909E-782EE2ED00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6963" y="1974457"/>
            <a:ext cx="4108057" cy="3074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3667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DEE66B-FE5B-405B-9E06-3EAD63B3BE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Activities in 2021</a:t>
            </a:r>
            <a:endParaRPr lang="zh-TW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BCEC13-7F47-48F4-BB56-19BC911B3A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463" y="898287"/>
            <a:ext cx="7203486" cy="3632735"/>
          </a:xfrm>
        </p:spPr>
        <p:txBody>
          <a:bodyPr/>
          <a:lstStyle/>
          <a:p>
            <a:r>
              <a:rPr lang="en-US" altLang="zh-TW" dirty="0"/>
              <a:t>EDA</a:t>
            </a:r>
            <a:r>
              <a:rPr lang="zh-TW" altLang="en-US" dirty="0"/>
              <a:t> </a:t>
            </a:r>
            <a:r>
              <a:rPr lang="en-US" altLang="zh-TW" dirty="0"/>
              <a:t>Summer</a:t>
            </a:r>
            <a:r>
              <a:rPr lang="zh-TW" altLang="en-US" dirty="0"/>
              <a:t> </a:t>
            </a:r>
            <a:r>
              <a:rPr lang="en-US" altLang="zh-TW" dirty="0"/>
              <a:t>Camp</a:t>
            </a:r>
            <a:r>
              <a:rPr lang="zh-TW" altLang="en-US" dirty="0"/>
              <a:t> </a:t>
            </a:r>
            <a:r>
              <a:rPr lang="en-US" altLang="zh-TW" dirty="0"/>
              <a:t>(virtual) on August 12-13</a:t>
            </a:r>
          </a:p>
          <a:p>
            <a:r>
              <a:rPr lang="en-US" altLang="zh-TW" dirty="0"/>
              <a:t>EDA Workshop (</a:t>
            </a:r>
            <a:r>
              <a:rPr lang="en-US" altLang="zh-TW" dirty="0" err="1"/>
              <a:t>virtual+physical</a:t>
            </a:r>
            <a:r>
              <a:rPr lang="en-US" altLang="zh-TW" dirty="0"/>
              <a:t> at NTU) on December 18-19</a:t>
            </a:r>
          </a:p>
          <a:p>
            <a:pPr lvl="1"/>
            <a:endParaRPr lang="zh-TW" alt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1DDE731-94B4-443C-B840-FDF68264D2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21" y="1764065"/>
            <a:ext cx="2511046" cy="275594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F56095F-E438-48FB-94A3-A8CA15CBBC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7716" y="1764065"/>
            <a:ext cx="3190307" cy="279194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1D26012-B31D-4BC8-B2F2-D2C1694878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0391" y="1764065"/>
            <a:ext cx="3203495" cy="2153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5081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Thank you!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06280780"/>
      </p:ext>
    </p:extLst>
  </p:cSld>
  <p:clrMapOvr>
    <a:masterClrMapping/>
  </p:clrMapOvr>
</p:sld>
</file>

<file path=ppt/theme/theme1.xml><?xml version="1.0" encoding="utf-8"?>
<a:theme xmlns:a="http://schemas.openxmlformats.org/drawingml/2006/main" name="EC BoG DAC 2018 Template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3760</TotalTime>
  <Words>226</Words>
  <Application>Microsoft Office PowerPoint</Application>
  <PresentationFormat>On-screen Show (16:9)</PresentationFormat>
  <Paragraphs>33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California FB</vt:lpstr>
      <vt:lpstr>돋움</vt:lpstr>
      <vt:lpstr>微軟正黑體</vt:lpstr>
      <vt:lpstr>新細明體</vt:lpstr>
      <vt:lpstr>Arial</vt:lpstr>
      <vt:lpstr>Calibri</vt:lpstr>
      <vt:lpstr>Wingdings 3</vt:lpstr>
      <vt:lpstr>EC BoG DAC 2018 Template</vt:lpstr>
      <vt:lpstr>IEEE CEDA Taipei Chapter Report 2021</vt:lpstr>
      <vt:lpstr>CEDA Taipei Chapter</vt:lpstr>
      <vt:lpstr>Membership Promotion</vt:lpstr>
      <vt:lpstr>IEEE Taipei Section Thesis Award</vt:lpstr>
      <vt:lpstr>Member Meetings in 2021</vt:lpstr>
      <vt:lpstr>Activities in 2021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IEEE CEDA TELECON</dc:title>
  <dc:creator>CC-3</dc:creator>
  <cp:lastModifiedBy>Roland Jiang</cp:lastModifiedBy>
  <cp:revision>204</cp:revision>
  <dcterms:created xsi:type="dcterms:W3CDTF">2016-04-15T13:56:06Z</dcterms:created>
  <dcterms:modified xsi:type="dcterms:W3CDTF">2021-12-04T18:04:17Z</dcterms:modified>
</cp:coreProperties>
</file>